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3" r:id="rId6"/>
    <p:sldId id="296" r:id="rId7"/>
    <p:sldId id="297" r:id="rId8"/>
    <p:sldId id="299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3"/>
            <p14:sldId id="296"/>
            <p14:sldId id="297"/>
            <p14:sldId id="299"/>
            <p14:sldId id="29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2" autoAdjust="0"/>
  </p:normalViewPr>
  <p:slideViewPr>
    <p:cSldViewPr snapToGrid="0">
      <p:cViewPr>
        <p:scale>
          <a:sx n="80" d="100"/>
          <a:sy n="80" d="100"/>
        </p:scale>
        <p:origin x="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some reading on a Stanford paper related to ASL translation using an AI.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 used to quantify their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8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Senior Design Project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Week 2: ASL Translation through a Convolutional Neural Network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Presenter: Josheb P. Dayrit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A Stanford Paper by Garcia and </a:t>
            </a:r>
            <a:r>
              <a:rPr lang="en-US" dirty="0" err="1"/>
              <a:t>Viesca</a:t>
            </a:r>
            <a:endParaRPr lang="en-US" dirty="0"/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4585731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/>
              <a:t>utilized a pre-trained Google AI (</a:t>
            </a:r>
            <a:r>
              <a:rPr lang="en-US" sz="1800" dirty="0" err="1"/>
              <a:t>GoogLENet</a:t>
            </a:r>
            <a:r>
              <a:rPr lang="en-US" sz="1800" dirty="0"/>
              <a:t>)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Additional </a:t>
            </a:r>
            <a:r>
              <a:rPr lang="en-US" sz="1800" b="1" dirty="0">
                <a:solidFill>
                  <a:srgbClr val="FF0000"/>
                </a:solidFill>
              </a:rPr>
              <a:t>datasets</a:t>
            </a:r>
            <a:r>
              <a:rPr lang="en-US" sz="1800" dirty="0"/>
              <a:t>: ILSVRC2012 dataset (dataset from an AI competition in 2012), as well as the Surrey University and Massey University ASL datasets. Datasets were images.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FF0000"/>
                </a:solidFill>
              </a:rPr>
              <a:t>outcome</a:t>
            </a:r>
            <a:r>
              <a:rPr lang="en-US" sz="1800" dirty="0"/>
              <a:t>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consistently classifies letters a-e correctly with first-time users,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correctly classifies letters a-k in most cases.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A Stanford Paper by Garcia and </a:t>
            </a:r>
            <a:r>
              <a:rPr lang="en-US" dirty="0" err="1"/>
              <a:t>Viesca</a:t>
            </a:r>
            <a:endParaRPr lang="en-US" dirty="0"/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4585731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Metrics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/>
              <a:t>First, </a:t>
            </a:r>
            <a:r>
              <a:rPr lang="en-US" sz="1800" b="1" dirty="0">
                <a:solidFill>
                  <a:srgbClr val="FF0000"/>
                </a:solidFill>
              </a:rPr>
              <a:t>top-1 </a:t>
            </a:r>
            <a:r>
              <a:rPr lang="en-US" sz="1800" b="1" dirty="0" err="1">
                <a:solidFill>
                  <a:srgbClr val="FF0000"/>
                </a:solidFill>
              </a:rPr>
              <a:t>val</a:t>
            </a:r>
            <a:r>
              <a:rPr lang="en-US" sz="1800" b="1" dirty="0">
                <a:solidFill>
                  <a:srgbClr val="FF0000"/>
                </a:solidFill>
              </a:rPr>
              <a:t> accuracy</a:t>
            </a:r>
            <a:r>
              <a:rPr lang="en-US" sz="1800" dirty="0"/>
              <a:t>: percentage where AI guesses correct right from the get-go.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Second, </a:t>
            </a:r>
            <a:r>
              <a:rPr lang="en-US" sz="1800" b="1" dirty="0">
                <a:solidFill>
                  <a:srgbClr val="FF0000"/>
                </a:solidFill>
              </a:rPr>
              <a:t>top-5 </a:t>
            </a:r>
            <a:r>
              <a:rPr lang="en-US" sz="1800" b="1" dirty="0" err="1">
                <a:solidFill>
                  <a:srgbClr val="FF0000"/>
                </a:solidFill>
              </a:rPr>
              <a:t>val</a:t>
            </a:r>
            <a:r>
              <a:rPr lang="en-US" sz="1800" b="1" dirty="0">
                <a:solidFill>
                  <a:srgbClr val="FF0000"/>
                </a:solidFill>
              </a:rPr>
              <a:t> accuracy</a:t>
            </a:r>
            <a:r>
              <a:rPr lang="en-US" sz="1800" dirty="0"/>
              <a:t>: percentage where AI guesses correct within the first 5 attempts.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Additional terminology: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1_init: default learning rate.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2_init: learning rate was increased. 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err="1"/>
              <a:t>full_lr</a:t>
            </a:r>
            <a:r>
              <a:rPr lang="en-US" sz="1800" dirty="0"/>
              <a:t>: learning rate was set to max (1).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Batch: number of samples per training cycle is increased.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Learning rate and number of samples per training cycle were expected to affect accuracy values. </a:t>
            </a:r>
          </a:p>
        </p:txBody>
      </p:sp>
    </p:spTree>
    <p:extLst>
      <p:ext uri="{BB962C8B-B14F-4D97-AF65-F5344CB8AC3E}">
        <p14:creationId xmlns:p14="http://schemas.microsoft.com/office/powerpoint/2010/main" val="17441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A Stanford Paper by Garcia and </a:t>
            </a:r>
            <a:r>
              <a:rPr lang="en-US" dirty="0" err="1"/>
              <a:t>Viesca</a:t>
            </a:r>
            <a:endParaRPr lang="en-US" dirty="0"/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4585731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Results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/>
              <a:t>First, </a:t>
            </a:r>
            <a:r>
              <a:rPr lang="en-US" sz="1800" b="1" dirty="0">
                <a:solidFill>
                  <a:srgbClr val="FF0000"/>
                </a:solidFill>
              </a:rPr>
              <a:t>top-1 </a:t>
            </a:r>
            <a:r>
              <a:rPr lang="en-US" sz="1800" b="1" dirty="0" err="1">
                <a:solidFill>
                  <a:srgbClr val="FF0000"/>
                </a:solidFill>
              </a:rPr>
              <a:t>val</a:t>
            </a:r>
            <a:r>
              <a:rPr lang="en-US" sz="1800" b="1" dirty="0">
                <a:solidFill>
                  <a:srgbClr val="FF0000"/>
                </a:solidFill>
              </a:rPr>
              <a:t> accuracy</a:t>
            </a:r>
            <a:r>
              <a:rPr lang="en-US" sz="1800" dirty="0"/>
              <a:t>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Range: from 0.6585 to 0.9782 with different settings (1_init, 2_init, </a:t>
            </a:r>
            <a:r>
              <a:rPr lang="en-US" sz="1800" dirty="0" err="1"/>
              <a:t>full_lr</a:t>
            </a:r>
            <a:r>
              <a:rPr lang="en-US" sz="1800" dirty="0"/>
              <a:t>, batch).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High vacillation. Outlier is 0.9782 (most were between 0.6 to 0.7).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Second, </a:t>
            </a:r>
            <a:r>
              <a:rPr lang="en-US" sz="1800" b="1" dirty="0">
                <a:solidFill>
                  <a:srgbClr val="FF0000"/>
                </a:solidFill>
              </a:rPr>
              <a:t>top-5 </a:t>
            </a:r>
            <a:r>
              <a:rPr lang="en-US" sz="1800" b="1" dirty="0" err="1">
                <a:solidFill>
                  <a:srgbClr val="FF0000"/>
                </a:solidFill>
              </a:rPr>
              <a:t>val</a:t>
            </a:r>
            <a:r>
              <a:rPr lang="en-US" sz="1800" b="1" dirty="0">
                <a:solidFill>
                  <a:srgbClr val="FF0000"/>
                </a:solidFill>
              </a:rPr>
              <a:t> accuracy</a:t>
            </a:r>
            <a:r>
              <a:rPr lang="en-US" sz="1800" dirty="0"/>
              <a:t>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Range: from </a:t>
            </a:r>
            <a:r>
              <a:rPr lang="en-US" sz="1800" dirty="0"/>
              <a:t>0.8970 to 1 with different settings (1_init, 2_init, </a:t>
            </a:r>
            <a:r>
              <a:rPr lang="en-US" sz="1800" dirty="0" err="1"/>
              <a:t>full_lr</a:t>
            </a:r>
            <a:r>
              <a:rPr lang="en-US" sz="1800" dirty="0"/>
              <a:t>, batch).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 accuracy values, overall. </a:t>
            </a:r>
          </a:p>
        </p:txBody>
      </p:sp>
    </p:spTree>
    <p:extLst>
      <p:ext uri="{BB962C8B-B14F-4D97-AF65-F5344CB8AC3E}">
        <p14:creationId xmlns:p14="http://schemas.microsoft.com/office/powerpoint/2010/main" val="71301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A Stanford Paper by Garcia and </a:t>
            </a:r>
            <a:r>
              <a:rPr lang="en-US" dirty="0" err="1"/>
              <a:t>Viesca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F434B8-71E0-48F0-9C2A-1A6008C52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680890"/>
            <a:ext cx="3819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A Stanford Paper by Garcia and </a:t>
            </a:r>
            <a:r>
              <a:rPr lang="en-US" dirty="0" err="1"/>
              <a:t>Viesca</a:t>
            </a:r>
            <a:endParaRPr lang="en-US" dirty="0"/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4585731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Limitations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/>
              <a:t>Camera-related: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lighting,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resolution,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Sensitivity.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AI-related: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Knowing </a:t>
            </a:r>
            <a:r>
              <a:rPr lang="en-US" sz="1800" dirty="0"/>
              <a:t>when a sign ends and the next begins.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Distinguishing between successive signs (multiple signs done one after the next).</a:t>
            </a:r>
          </a:p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551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347</Words>
  <Application>Microsoft Office PowerPoint</Application>
  <PresentationFormat>Widescreen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WelcomeDoc</vt:lpstr>
      <vt:lpstr>Senior Design Project I</vt:lpstr>
      <vt:lpstr>A Stanford Paper by Garcia and Viesca</vt:lpstr>
      <vt:lpstr>A Stanford Paper by Garcia and Viesca</vt:lpstr>
      <vt:lpstr>A Stanford Paper by Garcia and Viesca</vt:lpstr>
      <vt:lpstr>A Stanford Paper by Garcia and Viesca</vt:lpstr>
      <vt:lpstr>A Stanford Paper by Garcia and Viesca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2019-09-03T23:19:09Z</dcterms:created>
  <dcterms:modified xsi:type="dcterms:W3CDTF">2019-09-11T17:57:28Z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