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3" r:id="rId6"/>
    <p:sldId id="312" r:id="rId7"/>
    <p:sldId id="314" r:id="rId8"/>
    <p:sldId id="315" r:id="rId9"/>
    <p:sldId id="316" r:id="rId10"/>
    <p:sldId id="317" r:id="rId11"/>
    <p:sldId id="283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313"/>
            <p14:sldId id="312"/>
            <p14:sldId id="314"/>
            <p14:sldId id="315"/>
            <p14:sldId id="316"/>
            <p14:sldId id="317"/>
            <p14:sldId id="283"/>
            <p14:sldId id="31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3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5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data depicts heartbeat waveforms. We don’t know if they’re normal or not.</a:t>
            </a:r>
          </a:p>
          <a:p>
            <a:endParaRPr lang="en-US" dirty="0"/>
          </a:p>
          <a:p>
            <a:r>
              <a:rPr lang="en-US" dirty="0"/>
              <a:t>Features table tells us the defining characteristics of a normal and abnormal heartbeat waveform. </a:t>
            </a:r>
          </a:p>
          <a:p>
            <a:endParaRPr lang="en-US" dirty="0"/>
          </a:p>
          <a:p>
            <a:r>
              <a:rPr lang="en-US" dirty="0"/>
              <a:t>We can use said table to classify unknown waveforms.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4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4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played around with MATLAB using a sample data. </a:t>
            </a:r>
          </a:p>
          <a:p>
            <a:endParaRPr lang="en-US" dirty="0"/>
          </a:p>
          <a:p>
            <a:r>
              <a:rPr lang="en-US" dirty="0"/>
              <a:t>Arrythmia or no arrythmia. </a:t>
            </a:r>
          </a:p>
          <a:p>
            <a:endParaRPr lang="en-US" dirty="0"/>
          </a:p>
          <a:p>
            <a:r>
              <a:rPr lang="en-US" dirty="0"/>
              <a:t>Data Browser displays accuracy of trained machine learning model. </a:t>
            </a:r>
          </a:p>
          <a:p>
            <a:endParaRPr lang="en-US" dirty="0"/>
          </a:p>
          <a:p>
            <a:r>
              <a:rPr lang="en-US" dirty="0"/>
              <a:t>Graph tells you which predictions were correct. Color tells you the prediction made. Can also tell you incorrect predictions. </a:t>
            </a:r>
          </a:p>
          <a:p>
            <a:endParaRPr lang="en-US" dirty="0"/>
          </a:p>
          <a:p>
            <a:r>
              <a:rPr lang="en-US" dirty="0"/>
              <a:t>Next, back to the webinar.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8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doing training in the Classification Learner app, this was the result.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8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Senior Design Project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Week 6: Project Specifics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Presenter: Josheb P. Dayrit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A Webinar in MATLAB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Goal?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800" dirty="0"/>
              <a:t>To identify the physical activity that a human subject is engaged in, solely based on the accelerometer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/>
              <a:t>signals generated by his or her smartphone.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physical activity monitored: Walking, Walking Upstairs, Walking Downstairs, Laying, Sitting, and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Standing.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machine learning algorithm on MATLAB was used for classification purposes.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3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3CA5-B9D6-47DB-8426-11F9EC4E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Overall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0B52-E4FA-42E5-A37B-390F45CB66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42E438-7530-437E-8047-F544311B9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7" y="1444752"/>
            <a:ext cx="1109662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1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don’t know what to do with raw data.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need to be told what to look out for. They need guidance.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guidance comes in the form of “features.” 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“Features” = numerical characteristics in data.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should capture </a:t>
            </a:r>
            <a:r>
              <a:rPr lang="en-US" sz="18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similarities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between similar sets of data, and </a:t>
            </a:r>
            <a:r>
              <a:rPr lang="en-US" sz="18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differences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between different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sets of data.</a:t>
            </a:r>
          </a:p>
          <a:p>
            <a:pPr>
              <a:spcAft>
                <a:spcPts val="600"/>
              </a:spcAft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ACEF-C85B-47CF-BD65-C5F9C39B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3E42-B60E-48AE-AA20-F83E7F3D2A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3088A5-CDD0-4854-9439-D2A17179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9" y="1444752"/>
            <a:ext cx="1103947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57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Classification Algorithms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7" y="2341955"/>
            <a:ext cx="5320128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/>
              <a:t>Machine learning algorithms are readily available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/>
              <a:t>in the </a:t>
            </a:r>
            <a:r>
              <a:rPr lang="en-US" sz="1800" b="1" dirty="0">
                <a:solidFill>
                  <a:srgbClr val="D24726"/>
                </a:solidFill>
              </a:rPr>
              <a:t>Classification Learner </a:t>
            </a:r>
            <a:r>
              <a:rPr lang="en-US" sz="1800" dirty="0"/>
              <a:t>app. 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02734-A58E-4968-B089-C4958C6CB6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9" r="1974"/>
          <a:stretch/>
        </p:blipFill>
        <p:spPr>
          <a:xfrm>
            <a:off x="7329367" y="1680890"/>
            <a:ext cx="3661197" cy="42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06A-E92F-461D-A2DD-B4F987FB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Learner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6435-8A7B-4AC3-8862-33145C7372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77793-676A-46EC-8B82-918BD04E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1435608"/>
            <a:ext cx="3171377" cy="466633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8AA1423-22BA-4E7C-8C8D-84DDDB50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13" y="1398192"/>
            <a:ext cx="67532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15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80CB2-02E9-4F89-A479-44038D7D8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56" y="1548882"/>
            <a:ext cx="8346687" cy="468228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C1442E5-2F73-45D1-87EC-370E07F6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Output</a:t>
            </a:r>
          </a:p>
        </p:txBody>
      </p:sp>
    </p:spTree>
    <p:extLst>
      <p:ext uri="{BB962C8B-B14F-4D97-AF65-F5344CB8AC3E}">
        <p14:creationId xmlns:p14="http://schemas.microsoft.com/office/powerpoint/2010/main" val="303166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DB77-8E84-4E11-A0BF-FAE3D264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14925" cy="640080"/>
          </a:xfrm>
        </p:spPr>
        <p:txBody>
          <a:bodyPr>
            <a:normAutofit/>
          </a:bodyPr>
          <a:lstStyle/>
          <a:p>
            <a:r>
              <a:rPr lang="en-US" dirty="0"/>
              <a:t>My Project</a:t>
            </a:r>
          </a:p>
        </p:txBody>
      </p:sp>
      <p:pic>
        <p:nvPicPr>
          <p:cNvPr id="5" name="Picture 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5BF9E7FA-F49B-4332-8B2D-68A4C9448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435608"/>
            <a:ext cx="661940" cy="661940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2CC3BC4-AF4E-4EF2-8749-148E7B55E042}"/>
              </a:ext>
            </a:extLst>
          </p:cNvPr>
          <p:cNvSpPr txBox="1">
            <a:spLocks/>
          </p:cNvSpPr>
          <p:nvPr/>
        </p:nvSpPr>
        <p:spPr>
          <a:xfrm>
            <a:off x="1201436" y="1680890"/>
            <a:ext cx="7923903" cy="41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CE93BBCC-4197-47AB-8486-F5F272FC1A6E}"/>
              </a:ext>
            </a:extLst>
          </p:cNvPr>
          <p:cNvSpPr txBox="1">
            <a:spLocks/>
          </p:cNvSpPr>
          <p:nvPr/>
        </p:nvSpPr>
        <p:spPr>
          <a:xfrm>
            <a:off x="539496" y="2341955"/>
            <a:ext cx="10889951" cy="343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hope to use the Classification Learner app for ASL gesture recognition. </a:t>
            </a:r>
          </a:p>
          <a:p>
            <a:pPr>
              <a:spcAft>
                <a:spcPts val="600"/>
              </a:spcAft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why’s: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It’s easy to use (has a navigable UI)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Datasets are simple to load and have a standardized format (formats accepted: Excel, CSV). 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Results are interpretable (you can see the effect that adding a feature has on your model’s accuracy.</a:t>
            </a:r>
          </a:p>
          <a:p>
            <a:pPr>
              <a:spcAft>
                <a:spcPts val="600"/>
              </a:spcAft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178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360</Words>
  <Application>Microsoft Office PowerPoint</Application>
  <PresentationFormat>Widescreen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WelcomeDoc</vt:lpstr>
      <vt:lpstr>Senior Design Project I</vt:lpstr>
      <vt:lpstr>A Webinar in MATLAB</vt:lpstr>
      <vt:lpstr>The Overall Process</vt:lpstr>
      <vt:lpstr>Feature Engineering</vt:lpstr>
      <vt:lpstr>Feature Extraction</vt:lpstr>
      <vt:lpstr>Classification Algorithms</vt:lpstr>
      <vt:lpstr>Classification Learner</vt:lpstr>
      <vt:lpstr>Webinar Output</vt:lpstr>
      <vt:lpstr>My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2019-09-03T23:19:09Z</dcterms:created>
  <dcterms:modified xsi:type="dcterms:W3CDTF">2019-10-02T17:57:54Z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