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15"/>
  </p:notesMasterIdLst>
  <p:handoutMasterIdLst>
    <p:handoutMasterId r:id="rId16"/>
  </p:handoutMasterIdLst>
  <p:sldIdLst>
    <p:sldId id="256" r:id="rId5"/>
    <p:sldId id="319" r:id="rId6"/>
    <p:sldId id="325" r:id="rId7"/>
    <p:sldId id="320" r:id="rId8"/>
    <p:sldId id="315" r:id="rId9"/>
    <p:sldId id="313" r:id="rId10"/>
    <p:sldId id="326" r:id="rId11"/>
    <p:sldId id="327" r:id="rId12"/>
    <p:sldId id="328" r:id="rId13"/>
    <p:sldId id="33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319"/>
            <p14:sldId id="325"/>
            <p14:sldId id="320"/>
            <p14:sldId id="315"/>
            <p14:sldId id="313"/>
            <p14:sldId id="326"/>
            <p14:sldId id="327"/>
            <p14:sldId id="328"/>
            <p14:sldId id="330"/>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14" autoAdjust="0"/>
  </p:normalViewPr>
  <p:slideViewPr>
    <p:cSldViewPr snapToGrid="0">
      <p:cViewPr varScale="1">
        <p:scale>
          <a:sx n="64" d="100"/>
          <a:sy n="64" d="100"/>
        </p:scale>
        <p:origin x="67" y="44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 Id="rId4" Type="http://schemas.openxmlformats.org/officeDocument/2006/relationships/image" Target="../media/image6.png"/></Relationships>
</file>

<file path=ppt/diagrams/_rels/data2.xml.rels><?xml version="1.0" encoding="UTF-8" standalone="yes"?>
<Relationships xmlns="http://schemas.openxmlformats.org/package/2006/relationships"><Relationship Id="rId1" Type="http://schemas.openxmlformats.org/officeDocument/2006/relationships/image" Target="../media/image3.jpg"/></Relationships>
</file>

<file path=ppt/diagrams/_rels/data3.xml.rels><?xml version="1.0" encoding="UTF-8" standalone="yes"?>
<Relationships xmlns="http://schemas.openxmlformats.org/package/2006/relationships"><Relationship Id="rId1" Type="http://schemas.openxmlformats.org/officeDocument/2006/relationships/image" Target="../media/image4.jp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6.png"/><Relationship Id="rId4" Type="http://schemas.openxmlformats.org/officeDocument/2006/relationships/image" Target="../media/image5.jpg"/></Relationships>
</file>

<file path=ppt/diagrams/_rels/drawing2.xml.rels><?xml version="1.0" encoding="UTF-8" standalone="yes"?>
<Relationships xmlns="http://schemas.openxmlformats.org/package/2006/relationships"><Relationship Id="rId1" Type="http://schemas.openxmlformats.org/officeDocument/2006/relationships/image" Target="../media/image3.jpg"/></Relationships>
</file>

<file path=ppt/diagrams/_rels/drawing3.xml.rels><?xml version="1.0" encoding="UTF-8" standalone="yes"?>
<Relationships xmlns="http://schemas.openxmlformats.org/package/2006/relationships"><Relationship Id="rId1" Type="http://schemas.openxmlformats.org/officeDocument/2006/relationships/image" Target="../media/image4.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69CE5D-428F-4A4D-BFC5-453A10D9BF2F}"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2E13559B-1C9F-4088-82B9-148825AA5083}">
      <dgm:prSet phldrT="[Text]"/>
      <dgm:spPr>
        <a:blipFill rotWithShape="0">
          <a:blip xmlns:r="http://schemas.openxmlformats.org/officeDocument/2006/relationships" r:embed="rId1"/>
          <a:stretch>
            <a:fillRect/>
          </a:stretch>
        </a:blipFill>
      </dgm:spPr>
      <dgm:t>
        <a:bodyPr/>
        <a:lstStyle/>
        <a:p>
          <a:r>
            <a:rPr lang="en-US" b="1" dirty="0"/>
            <a:t>Deep Neural Networks</a:t>
          </a:r>
        </a:p>
      </dgm:t>
    </dgm:pt>
    <dgm:pt modelId="{95794A51-4318-4B80-B630-5268AE9D0DDB}" type="parTrans" cxnId="{D4DCABBF-3ADB-44BB-AB2D-F7E0FA0B8DC2}">
      <dgm:prSet/>
      <dgm:spPr/>
      <dgm:t>
        <a:bodyPr/>
        <a:lstStyle/>
        <a:p>
          <a:endParaRPr lang="en-US"/>
        </a:p>
      </dgm:t>
    </dgm:pt>
    <dgm:pt modelId="{5F4B39AC-CB6C-4501-93F4-DC609C0B746F}" type="sibTrans" cxnId="{D4DCABBF-3ADB-44BB-AB2D-F7E0FA0B8DC2}">
      <dgm:prSet/>
      <dgm:spPr/>
      <dgm:t>
        <a:bodyPr/>
        <a:lstStyle/>
        <a:p>
          <a:endParaRPr lang="en-US"/>
        </a:p>
      </dgm:t>
    </dgm:pt>
    <dgm:pt modelId="{03072790-63CA-4D73-85E7-3316D0B5B609}">
      <dgm:prSet phldrT="[Text]"/>
      <dgm:spPr/>
      <dgm:t>
        <a:bodyPr/>
        <a:lstStyle/>
        <a:p>
          <a:pPr>
            <a:buFont typeface="+mj-lt"/>
            <a:buAutoNum type="arabicPeriod"/>
          </a:pPr>
          <a:endParaRPr lang="en-US" dirty="0"/>
        </a:p>
      </dgm:t>
    </dgm:pt>
    <dgm:pt modelId="{B987A2FC-CE29-4AAD-819B-01AD8CEE2C4D}" type="parTrans" cxnId="{5AD182C4-6CDA-469D-A8F1-08F3E16DCD32}">
      <dgm:prSet/>
      <dgm:spPr/>
      <dgm:t>
        <a:bodyPr/>
        <a:lstStyle/>
        <a:p>
          <a:endParaRPr lang="en-US"/>
        </a:p>
      </dgm:t>
    </dgm:pt>
    <dgm:pt modelId="{528192D9-A7BF-4AB2-8794-C7640C0D3345}" type="sibTrans" cxnId="{5AD182C4-6CDA-469D-A8F1-08F3E16DCD32}">
      <dgm:prSet/>
      <dgm:spPr/>
      <dgm:t>
        <a:bodyPr/>
        <a:lstStyle/>
        <a:p>
          <a:endParaRPr lang="en-US"/>
        </a:p>
      </dgm:t>
    </dgm:pt>
    <dgm:pt modelId="{070C1580-4F09-44EC-9B0E-B3E831F72AEF}">
      <dgm:prSet phldrT="[Text]"/>
      <dgm:spPr>
        <a:blipFill rotWithShape="0">
          <a:blip xmlns:r="http://schemas.openxmlformats.org/officeDocument/2006/relationships" r:embed="rId2"/>
          <a:stretch>
            <a:fillRect/>
          </a:stretch>
        </a:blipFill>
      </dgm:spPr>
      <dgm:t>
        <a:bodyPr/>
        <a:lstStyle/>
        <a:p>
          <a:r>
            <a:rPr lang="en-US" b="1" dirty="0"/>
            <a:t>TTS</a:t>
          </a:r>
        </a:p>
      </dgm:t>
    </dgm:pt>
    <dgm:pt modelId="{9ABB4669-08D9-4A48-97FF-1A24EC331C76}" type="parTrans" cxnId="{EC758F07-3E5A-4A18-A8D2-C4A10CE50205}">
      <dgm:prSet/>
      <dgm:spPr/>
      <dgm:t>
        <a:bodyPr/>
        <a:lstStyle/>
        <a:p>
          <a:endParaRPr lang="en-US"/>
        </a:p>
      </dgm:t>
    </dgm:pt>
    <dgm:pt modelId="{C8A1B5DB-1A78-4148-9CA1-397F95FAF7C5}" type="sibTrans" cxnId="{EC758F07-3E5A-4A18-A8D2-C4A10CE50205}">
      <dgm:prSet/>
      <dgm:spPr/>
      <dgm:t>
        <a:bodyPr/>
        <a:lstStyle/>
        <a:p>
          <a:endParaRPr lang="en-US"/>
        </a:p>
      </dgm:t>
    </dgm:pt>
    <dgm:pt modelId="{22DF4D90-D57B-479A-BC6E-3AD0F3F7A532}">
      <dgm:prSet phldrT="[Text]"/>
      <dgm:spPr/>
      <dgm:t>
        <a:bodyPr/>
        <a:lstStyle/>
        <a:p>
          <a:pPr>
            <a:buFont typeface="+mj-lt"/>
            <a:buNone/>
          </a:pPr>
          <a:endParaRPr lang="en-US" dirty="0"/>
        </a:p>
      </dgm:t>
    </dgm:pt>
    <dgm:pt modelId="{3A52D39E-60BB-453D-915E-67728AAD23AF}" type="parTrans" cxnId="{C111E1E0-33B2-4B7C-82B1-ACB97F457440}">
      <dgm:prSet/>
      <dgm:spPr/>
      <dgm:t>
        <a:bodyPr/>
        <a:lstStyle/>
        <a:p>
          <a:endParaRPr lang="en-US"/>
        </a:p>
      </dgm:t>
    </dgm:pt>
    <dgm:pt modelId="{E83D0F80-AD8C-4D39-B70C-B7C5E34F51CE}" type="sibTrans" cxnId="{C111E1E0-33B2-4B7C-82B1-ACB97F457440}">
      <dgm:prSet/>
      <dgm:spPr/>
      <dgm:t>
        <a:bodyPr/>
        <a:lstStyle/>
        <a:p>
          <a:endParaRPr lang="en-US"/>
        </a:p>
      </dgm:t>
    </dgm:pt>
    <dgm:pt modelId="{BB80798F-BE66-46D5-BDF6-A3E9958D4338}">
      <dgm:prSet phldrT="[Text]"/>
      <dgm:spPr>
        <a:blipFill rotWithShape="0">
          <a:blip xmlns:r="http://schemas.openxmlformats.org/officeDocument/2006/relationships" r:embed="rId3">
            <a:alphaModFix/>
          </a:blip>
          <a:stretch>
            <a:fillRect/>
          </a:stretch>
        </a:blipFill>
      </dgm:spPr>
      <dgm:t>
        <a:bodyPr/>
        <a:lstStyle/>
        <a:p>
          <a:r>
            <a:rPr lang="en-US" b="1" dirty="0"/>
            <a:t>ADC Converter</a:t>
          </a:r>
        </a:p>
      </dgm:t>
    </dgm:pt>
    <dgm:pt modelId="{9723B4E7-D2FF-474F-BEE3-3791F6238FE4}" type="parTrans" cxnId="{E72D0C4B-C405-44E7-82FA-2660D9854E65}">
      <dgm:prSet/>
      <dgm:spPr/>
      <dgm:t>
        <a:bodyPr/>
        <a:lstStyle/>
        <a:p>
          <a:endParaRPr lang="en-US"/>
        </a:p>
      </dgm:t>
    </dgm:pt>
    <dgm:pt modelId="{F63B7466-F7E6-433F-8B52-7FEFFEC2F892}" type="sibTrans" cxnId="{E72D0C4B-C405-44E7-82FA-2660D9854E65}">
      <dgm:prSet/>
      <dgm:spPr/>
      <dgm:t>
        <a:bodyPr/>
        <a:lstStyle/>
        <a:p>
          <a:endParaRPr lang="en-US"/>
        </a:p>
      </dgm:t>
    </dgm:pt>
    <dgm:pt modelId="{3BA29B42-F810-43E0-A30C-655CFCBFCAB0}">
      <dgm:prSet phldrT="[Text]"/>
      <dgm:spPr/>
      <dgm:t>
        <a:bodyPr/>
        <a:lstStyle/>
        <a:p>
          <a:endParaRPr lang="en-US" dirty="0"/>
        </a:p>
      </dgm:t>
    </dgm:pt>
    <dgm:pt modelId="{FDCB9ACA-5A53-4C46-AB3C-D602A8694D46}" type="parTrans" cxnId="{2306D1D9-7D7F-42E9-934B-2DE4B72CDAFC}">
      <dgm:prSet/>
      <dgm:spPr/>
      <dgm:t>
        <a:bodyPr/>
        <a:lstStyle/>
        <a:p>
          <a:endParaRPr lang="en-US"/>
        </a:p>
      </dgm:t>
    </dgm:pt>
    <dgm:pt modelId="{926E3491-0826-4393-9C59-F8E531AD4B1E}" type="sibTrans" cxnId="{2306D1D9-7D7F-42E9-934B-2DE4B72CDAFC}">
      <dgm:prSet/>
      <dgm:spPr/>
      <dgm:t>
        <a:bodyPr/>
        <a:lstStyle/>
        <a:p>
          <a:endParaRPr lang="en-US"/>
        </a:p>
      </dgm:t>
    </dgm:pt>
    <dgm:pt modelId="{DB901D7D-466F-4C1B-8D4D-CD868056CD7E}" type="pres">
      <dgm:prSet presAssocID="{A169CE5D-428F-4A4D-BFC5-453A10D9BF2F}" presName="composite" presStyleCnt="0">
        <dgm:presLayoutVars>
          <dgm:chMax val="5"/>
          <dgm:dir/>
          <dgm:animLvl val="ctr"/>
          <dgm:resizeHandles val="exact"/>
        </dgm:presLayoutVars>
      </dgm:prSet>
      <dgm:spPr/>
    </dgm:pt>
    <dgm:pt modelId="{ED425E74-1AC3-4CC7-8E14-2D13EDEC31D0}" type="pres">
      <dgm:prSet presAssocID="{A169CE5D-428F-4A4D-BFC5-453A10D9BF2F}" presName="cycle" presStyleCnt="0"/>
      <dgm:spPr/>
    </dgm:pt>
    <dgm:pt modelId="{A38378E8-735A-4ADE-BA78-2811376F7B2B}" type="pres">
      <dgm:prSet presAssocID="{A169CE5D-428F-4A4D-BFC5-453A10D9BF2F}" presName="centerShape" presStyleCnt="0"/>
      <dgm:spPr/>
    </dgm:pt>
    <dgm:pt modelId="{0BD35717-0CDC-49AC-A903-2F82A710E2B1}" type="pres">
      <dgm:prSet presAssocID="{A169CE5D-428F-4A4D-BFC5-453A10D9BF2F}" presName="connSite" presStyleLbl="node1" presStyleIdx="0" presStyleCnt="4"/>
      <dgm:spPr/>
    </dgm:pt>
    <dgm:pt modelId="{8BE5E190-C4D6-414C-AEB0-312FD986F6E4}" type="pres">
      <dgm:prSet presAssocID="{A169CE5D-428F-4A4D-BFC5-453A10D9BF2F}" presName="visible" presStyleLbl="node1" presStyleIdx="0" presStyleCnt="4" custLinFactX="-41591" custLinFactNeighborX="-100000" custLinFactNeighborY="-653"/>
      <dgm:spPr>
        <a:blipFill>
          <a:blip xmlns:r="http://schemas.openxmlformats.org/officeDocument/2006/relationships" r:embed="rId4">
            <a:extLst>
              <a:ext uri="{28A0092B-C50C-407E-A947-70E740481C1C}">
                <a14:useLocalDpi xmlns:a14="http://schemas.microsoft.com/office/drawing/2010/main" val="0"/>
              </a:ext>
            </a:extLst>
          </a:blip>
          <a:srcRect/>
          <a:stretch>
            <a:fillRect l="-26000" r="-26000"/>
          </a:stretch>
        </a:blipFill>
      </dgm:spPr>
    </dgm:pt>
    <dgm:pt modelId="{6442C031-3EA3-464A-9218-BA00024C3C14}" type="pres">
      <dgm:prSet presAssocID="{95794A51-4318-4B80-B630-5268AE9D0DDB}" presName="Name25" presStyleLbl="parChTrans1D1" presStyleIdx="0" presStyleCnt="3"/>
      <dgm:spPr/>
    </dgm:pt>
    <dgm:pt modelId="{32D566F4-EA19-4A9F-81CB-FD986BA20D63}" type="pres">
      <dgm:prSet presAssocID="{2E13559B-1C9F-4088-82B9-148825AA5083}" presName="node" presStyleCnt="0"/>
      <dgm:spPr/>
    </dgm:pt>
    <dgm:pt modelId="{464B11D7-C9E9-46A1-ACED-CC27720FA185}" type="pres">
      <dgm:prSet presAssocID="{2E13559B-1C9F-4088-82B9-148825AA5083}" presName="parentNode" presStyleLbl="node1" presStyleIdx="1" presStyleCnt="4" custLinFactNeighborX="63167" custLinFactNeighborY="-55765">
        <dgm:presLayoutVars>
          <dgm:chMax val="1"/>
          <dgm:bulletEnabled val="1"/>
        </dgm:presLayoutVars>
      </dgm:prSet>
      <dgm:spPr/>
    </dgm:pt>
    <dgm:pt modelId="{B6A4FECF-FFAE-417E-A9BE-F281515C3D6C}" type="pres">
      <dgm:prSet presAssocID="{2E13559B-1C9F-4088-82B9-148825AA5083}" presName="childNode" presStyleLbl="revTx" presStyleIdx="0" presStyleCnt="3">
        <dgm:presLayoutVars>
          <dgm:bulletEnabled val="1"/>
        </dgm:presLayoutVars>
      </dgm:prSet>
      <dgm:spPr/>
    </dgm:pt>
    <dgm:pt modelId="{45EA5C8C-06F8-4B07-BCBC-F15989144A3A}" type="pres">
      <dgm:prSet presAssocID="{9ABB4669-08D9-4A48-97FF-1A24EC331C76}" presName="Name25" presStyleLbl="parChTrans1D1" presStyleIdx="1" presStyleCnt="3"/>
      <dgm:spPr/>
    </dgm:pt>
    <dgm:pt modelId="{B56CDE7E-11FF-459A-B799-36FA1C074994}" type="pres">
      <dgm:prSet presAssocID="{070C1580-4F09-44EC-9B0E-B3E831F72AEF}" presName="node" presStyleCnt="0"/>
      <dgm:spPr/>
    </dgm:pt>
    <dgm:pt modelId="{56061F71-2E65-468C-B813-0A171573CC7A}" type="pres">
      <dgm:prSet presAssocID="{070C1580-4F09-44EC-9B0E-B3E831F72AEF}" presName="parentNode" presStyleLbl="node1" presStyleIdx="2" presStyleCnt="4" custLinFactX="100000" custLinFactNeighborX="100794" custLinFactNeighborY="50136">
        <dgm:presLayoutVars>
          <dgm:chMax val="1"/>
          <dgm:bulletEnabled val="1"/>
        </dgm:presLayoutVars>
      </dgm:prSet>
      <dgm:spPr/>
    </dgm:pt>
    <dgm:pt modelId="{38D58D15-F478-4226-93B7-AFDA2595A768}" type="pres">
      <dgm:prSet presAssocID="{070C1580-4F09-44EC-9B0E-B3E831F72AEF}" presName="childNode" presStyleLbl="revTx" presStyleIdx="1" presStyleCnt="3">
        <dgm:presLayoutVars>
          <dgm:bulletEnabled val="1"/>
        </dgm:presLayoutVars>
      </dgm:prSet>
      <dgm:spPr/>
    </dgm:pt>
    <dgm:pt modelId="{2C0EA0ED-4F34-4343-889E-7C920616157C}" type="pres">
      <dgm:prSet presAssocID="{9723B4E7-D2FF-474F-BEE3-3791F6238FE4}" presName="Name25" presStyleLbl="parChTrans1D1" presStyleIdx="2" presStyleCnt="3"/>
      <dgm:spPr/>
    </dgm:pt>
    <dgm:pt modelId="{862C53C0-920F-4505-965B-5060E37984A1}" type="pres">
      <dgm:prSet presAssocID="{BB80798F-BE66-46D5-BDF6-A3E9958D4338}" presName="node" presStyleCnt="0"/>
      <dgm:spPr/>
    </dgm:pt>
    <dgm:pt modelId="{3A410D4F-EDFF-475D-9252-1928A54EB6AB}" type="pres">
      <dgm:prSet presAssocID="{BB80798F-BE66-46D5-BDF6-A3E9958D4338}" presName="parentNode" presStyleLbl="node1" presStyleIdx="3" presStyleCnt="4" custLinFactY="7758" custLinFactNeighborX="13167" custLinFactNeighborY="100000">
        <dgm:presLayoutVars>
          <dgm:chMax val="1"/>
          <dgm:bulletEnabled val="1"/>
        </dgm:presLayoutVars>
      </dgm:prSet>
      <dgm:spPr/>
    </dgm:pt>
    <dgm:pt modelId="{7E581D8D-38B1-4510-B019-CBA19D57BE9B}" type="pres">
      <dgm:prSet presAssocID="{BB80798F-BE66-46D5-BDF6-A3E9958D4338}" presName="childNode" presStyleLbl="revTx" presStyleIdx="2" presStyleCnt="3">
        <dgm:presLayoutVars>
          <dgm:bulletEnabled val="1"/>
        </dgm:presLayoutVars>
      </dgm:prSet>
      <dgm:spPr/>
    </dgm:pt>
  </dgm:ptLst>
  <dgm:cxnLst>
    <dgm:cxn modelId="{3EB51700-EF13-4C93-BA31-93C9DE38C7DB}" type="presOf" srcId="{070C1580-4F09-44EC-9B0E-B3E831F72AEF}" destId="{56061F71-2E65-468C-B813-0A171573CC7A}" srcOrd="0" destOrd="0" presId="urn:microsoft.com/office/officeart/2005/8/layout/radial2"/>
    <dgm:cxn modelId="{46C71906-79E5-4115-AAA3-6F9635EED27F}" type="presOf" srcId="{3BA29B42-F810-43E0-A30C-655CFCBFCAB0}" destId="{7E581D8D-38B1-4510-B019-CBA19D57BE9B}" srcOrd="0" destOrd="0" presId="urn:microsoft.com/office/officeart/2005/8/layout/radial2"/>
    <dgm:cxn modelId="{EC758F07-3E5A-4A18-A8D2-C4A10CE50205}" srcId="{A169CE5D-428F-4A4D-BFC5-453A10D9BF2F}" destId="{070C1580-4F09-44EC-9B0E-B3E831F72AEF}" srcOrd="1" destOrd="0" parTransId="{9ABB4669-08D9-4A48-97FF-1A24EC331C76}" sibTransId="{C8A1B5DB-1A78-4148-9CA1-397F95FAF7C5}"/>
    <dgm:cxn modelId="{721AEC16-7F4A-4593-AD90-B5C2FEBE083B}" type="presOf" srcId="{03072790-63CA-4D73-85E7-3316D0B5B609}" destId="{B6A4FECF-FFAE-417E-A9BE-F281515C3D6C}" srcOrd="0" destOrd="0" presId="urn:microsoft.com/office/officeart/2005/8/layout/radial2"/>
    <dgm:cxn modelId="{7A01392A-44E9-436D-AFA5-313E49446EE3}" type="presOf" srcId="{A169CE5D-428F-4A4D-BFC5-453A10D9BF2F}" destId="{DB901D7D-466F-4C1B-8D4D-CD868056CD7E}" srcOrd="0" destOrd="0" presId="urn:microsoft.com/office/officeart/2005/8/layout/radial2"/>
    <dgm:cxn modelId="{6D22763B-EF5E-46A7-98AA-A880A9570EF8}" type="presOf" srcId="{95794A51-4318-4B80-B630-5268AE9D0DDB}" destId="{6442C031-3EA3-464A-9218-BA00024C3C14}" srcOrd="0" destOrd="0" presId="urn:microsoft.com/office/officeart/2005/8/layout/radial2"/>
    <dgm:cxn modelId="{9E98213D-F7A4-472A-B72E-C6F858821C1D}" type="presOf" srcId="{9ABB4669-08D9-4A48-97FF-1A24EC331C76}" destId="{45EA5C8C-06F8-4B07-BCBC-F15989144A3A}" srcOrd="0" destOrd="0" presId="urn:microsoft.com/office/officeart/2005/8/layout/radial2"/>
    <dgm:cxn modelId="{E72D0C4B-C405-44E7-82FA-2660D9854E65}" srcId="{A169CE5D-428F-4A4D-BFC5-453A10D9BF2F}" destId="{BB80798F-BE66-46D5-BDF6-A3E9958D4338}" srcOrd="2" destOrd="0" parTransId="{9723B4E7-D2FF-474F-BEE3-3791F6238FE4}" sibTransId="{F63B7466-F7E6-433F-8B52-7FEFFEC2F892}"/>
    <dgm:cxn modelId="{1A37FF52-68A6-4CE3-A500-F9DF82CEC752}" type="presOf" srcId="{BB80798F-BE66-46D5-BDF6-A3E9958D4338}" destId="{3A410D4F-EDFF-475D-9252-1928A54EB6AB}" srcOrd="0" destOrd="0" presId="urn:microsoft.com/office/officeart/2005/8/layout/radial2"/>
    <dgm:cxn modelId="{E691B498-518D-46A8-AB57-ABC9C64C874F}" type="presOf" srcId="{22DF4D90-D57B-479A-BC6E-3AD0F3F7A532}" destId="{38D58D15-F478-4226-93B7-AFDA2595A768}" srcOrd="0" destOrd="0" presId="urn:microsoft.com/office/officeart/2005/8/layout/radial2"/>
    <dgm:cxn modelId="{8BEE4FBB-FA91-4428-9118-5FE96A178EFA}" type="presOf" srcId="{2E13559B-1C9F-4088-82B9-148825AA5083}" destId="{464B11D7-C9E9-46A1-ACED-CC27720FA185}" srcOrd="0" destOrd="0" presId="urn:microsoft.com/office/officeart/2005/8/layout/radial2"/>
    <dgm:cxn modelId="{D4DCABBF-3ADB-44BB-AB2D-F7E0FA0B8DC2}" srcId="{A169CE5D-428F-4A4D-BFC5-453A10D9BF2F}" destId="{2E13559B-1C9F-4088-82B9-148825AA5083}" srcOrd="0" destOrd="0" parTransId="{95794A51-4318-4B80-B630-5268AE9D0DDB}" sibTransId="{5F4B39AC-CB6C-4501-93F4-DC609C0B746F}"/>
    <dgm:cxn modelId="{5AD182C4-6CDA-469D-A8F1-08F3E16DCD32}" srcId="{2E13559B-1C9F-4088-82B9-148825AA5083}" destId="{03072790-63CA-4D73-85E7-3316D0B5B609}" srcOrd="0" destOrd="0" parTransId="{B987A2FC-CE29-4AAD-819B-01AD8CEE2C4D}" sibTransId="{528192D9-A7BF-4AB2-8794-C7640C0D3345}"/>
    <dgm:cxn modelId="{2306D1D9-7D7F-42E9-934B-2DE4B72CDAFC}" srcId="{BB80798F-BE66-46D5-BDF6-A3E9958D4338}" destId="{3BA29B42-F810-43E0-A30C-655CFCBFCAB0}" srcOrd="0" destOrd="0" parTransId="{FDCB9ACA-5A53-4C46-AB3C-D602A8694D46}" sibTransId="{926E3491-0826-4393-9C59-F8E531AD4B1E}"/>
    <dgm:cxn modelId="{C111E1E0-33B2-4B7C-82B1-ACB97F457440}" srcId="{070C1580-4F09-44EC-9B0E-B3E831F72AEF}" destId="{22DF4D90-D57B-479A-BC6E-3AD0F3F7A532}" srcOrd="0" destOrd="0" parTransId="{3A52D39E-60BB-453D-915E-67728AAD23AF}" sibTransId="{E83D0F80-AD8C-4D39-B70C-B7C5E34F51CE}"/>
    <dgm:cxn modelId="{A6A6DDF3-8452-42F3-B2D1-DBBE7AE2108C}" type="presOf" srcId="{9723B4E7-D2FF-474F-BEE3-3791F6238FE4}" destId="{2C0EA0ED-4F34-4343-889E-7C920616157C}" srcOrd="0" destOrd="0" presId="urn:microsoft.com/office/officeart/2005/8/layout/radial2"/>
    <dgm:cxn modelId="{66DF3DED-D031-4090-A9CF-8A6394875688}" type="presParOf" srcId="{DB901D7D-466F-4C1B-8D4D-CD868056CD7E}" destId="{ED425E74-1AC3-4CC7-8E14-2D13EDEC31D0}" srcOrd="0" destOrd="0" presId="urn:microsoft.com/office/officeart/2005/8/layout/radial2"/>
    <dgm:cxn modelId="{CAB67B8D-C686-44EC-9FBF-30EE9CD890B9}" type="presParOf" srcId="{ED425E74-1AC3-4CC7-8E14-2D13EDEC31D0}" destId="{A38378E8-735A-4ADE-BA78-2811376F7B2B}" srcOrd="0" destOrd="0" presId="urn:microsoft.com/office/officeart/2005/8/layout/radial2"/>
    <dgm:cxn modelId="{44BE17D0-8D64-42D1-9A92-B294502BD7F0}" type="presParOf" srcId="{A38378E8-735A-4ADE-BA78-2811376F7B2B}" destId="{0BD35717-0CDC-49AC-A903-2F82A710E2B1}" srcOrd="0" destOrd="0" presId="urn:microsoft.com/office/officeart/2005/8/layout/radial2"/>
    <dgm:cxn modelId="{CF89934F-1939-46FB-8EDD-3AA4FC4109C3}" type="presParOf" srcId="{A38378E8-735A-4ADE-BA78-2811376F7B2B}" destId="{8BE5E190-C4D6-414C-AEB0-312FD986F6E4}" srcOrd="1" destOrd="0" presId="urn:microsoft.com/office/officeart/2005/8/layout/radial2"/>
    <dgm:cxn modelId="{059B31D0-43A5-4F03-B297-3DEF6566EE55}" type="presParOf" srcId="{ED425E74-1AC3-4CC7-8E14-2D13EDEC31D0}" destId="{6442C031-3EA3-464A-9218-BA00024C3C14}" srcOrd="1" destOrd="0" presId="urn:microsoft.com/office/officeart/2005/8/layout/radial2"/>
    <dgm:cxn modelId="{7058E94C-4B45-439A-8B7C-58D9F734BF95}" type="presParOf" srcId="{ED425E74-1AC3-4CC7-8E14-2D13EDEC31D0}" destId="{32D566F4-EA19-4A9F-81CB-FD986BA20D63}" srcOrd="2" destOrd="0" presId="urn:microsoft.com/office/officeart/2005/8/layout/radial2"/>
    <dgm:cxn modelId="{54EB4840-7D8A-48EA-983E-35ED0BEFEE13}" type="presParOf" srcId="{32D566F4-EA19-4A9F-81CB-FD986BA20D63}" destId="{464B11D7-C9E9-46A1-ACED-CC27720FA185}" srcOrd="0" destOrd="0" presId="urn:microsoft.com/office/officeart/2005/8/layout/radial2"/>
    <dgm:cxn modelId="{9BB903C5-5429-4DD4-943D-ACBE0798B857}" type="presParOf" srcId="{32D566F4-EA19-4A9F-81CB-FD986BA20D63}" destId="{B6A4FECF-FFAE-417E-A9BE-F281515C3D6C}" srcOrd="1" destOrd="0" presId="urn:microsoft.com/office/officeart/2005/8/layout/radial2"/>
    <dgm:cxn modelId="{1FD69821-B0B1-4D4D-B97B-159CFA955DD2}" type="presParOf" srcId="{ED425E74-1AC3-4CC7-8E14-2D13EDEC31D0}" destId="{45EA5C8C-06F8-4B07-BCBC-F15989144A3A}" srcOrd="3" destOrd="0" presId="urn:microsoft.com/office/officeart/2005/8/layout/radial2"/>
    <dgm:cxn modelId="{2EAA6744-4ADD-4A83-942A-8368C1FBD6E6}" type="presParOf" srcId="{ED425E74-1AC3-4CC7-8E14-2D13EDEC31D0}" destId="{B56CDE7E-11FF-459A-B799-36FA1C074994}" srcOrd="4" destOrd="0" presId="urn:microsoft.com/office/officeart/2005/8/layout/radial2"/>
    <dgm:cxn modelId="{C21E2E6A-A2D9-4732-AD9C-39C29AD4604E}" type="presParOf" srcId="{B56CDE7E-11FF-459A-B799-36FA1C074994}" destId="{56061F71-2E65-468C-B813-0A171573CC7A}" srcOrd="0" destOrd="0" presId="urn:microsoft.com/office/officeart/2005/8/layout/radial2"/>
    <dgm:cxn modelId="{2C7F4F03-CFFA-4D92-AA50-0100D481EE5C}" type="presParOf" srcId="{B56CDE7E-11FF-459A-B799-36FA1C074994}" destId="{38D58D15-F478-4226-93B7-AFDA2595A768}" srcOrd="1" destOrd="0" presId="urn:microsoft.com/office/officeart/2005/8/layout/radial2"/>
    <dgm:cxn modelId="{6AF56AF3-94B8-4203-8A3B-EBBE4D1161AD}" type="presParOf" srcId="{ED425E74-1AC3-4CC7-8E14-2D13EDEC31D0}" destId="{2C0EA0ED-4F34-4343-889E-7C920616157C}" srcOrd="5" destOrd="0" presId="urn:microsoft.com/office/officeart/2005/8/layout/radial2"/>
    <dgm:cxn modelId="{0D3802D7-C8E5-47AD-887B-5CA510E0A46A}" type="presParOf" srcId="{ED425E74-1AC3-4CC7-8E14-2D13EDEC31D0}" destId="{862C53C0-920F-4505-965B-5060E37984A1}" srcOrd="6" destOrd="0" presId="urn:microsoft.com/office/officeart/2005/8/layout/radial2"/>
    <dgm:cxn modelId="{596C46BF-3971-48E6-B33D-FA340FA2D861}" type="presParOf" srcId="{862C53C0-920F-4505-965B-5060E37984A1}" destId="{3A410D4F-EDFF-475D-9252-1928A54EB6AB}" srcOrd="0" destOrd="0" presId="urn:microsoft.com/office/officeart/2005/8/layout/radial2"/>
    <dgm:cxn modelId="{93DDC445-B8C6-46A3-937A-F634F02C4078}" type="presParOf" srcId="{862C53C0-920F-4505-965B-5060E37984A1}" destId="{7E581D8D-38B1-4510-B019-CBA19D57BE9B}"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5C3862-00C6-4B14-B91D-EED3F7093F0F}"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4745FDA2-47F6-40CF-A10E-5902FB1E6C66}">
      <dgm:prSet phldrT="[Text]"/>
      <dgm:spPr/>
      <dgm:t>
        <a:bodyPr/>
        <a:lstStyle/>
        <a:p>
          <a:r>
            <a:rPr lang="en-US" b="1" dirty="0"/>
            <a:t>TensorFlow</a:t>
          </a:r>
        </a:p>
      </dgm:t>
    </dgm:pt>
    <dgm:pt modelId="{D50001BB-8B55-44B7-A8E7-80C488577684}" type="parTrans" cxnId="{9E466F30-F159-4F3B-BB30-365F580E31BE}">
      <dgm:prSet/>
      <dgm:spPr/>
      <dgm:t>
        <a:bodyPr/>
        <a:lstStyle/>
        <a:p>
          <a:endParaRPr lang="en-US"/>
        </a:p>
      </dgm:t>
    </dgm:pt>
    <dgm:pt modelId="{A3024698-04E7-4144-A46D-E96BEE413FD0}" type="sibTrans" cxnId="{9E466F30-F159-4F3B-BB30-365F580E31BE}">
      <dgm:prSet/>
      <dgm:spPr/>
      <dgm:t>
        <a:bodyPr/>
        <a:lstStyle/>
        <a:p>
          <a:endParaRPr lang="en-US"/>
        </a:p>
      </dgm:t>
    </dgm:pt>
    <dgm:pt modelId="{58350397-B132-4A81-814E-92AE0A616D63}">
      <dgm:prSet phldrT="[Text]"/>
      <dgm:spPr/>
      <dgm:t>
        <a:bodyPr/>
        <a:lstStyle/>
        <a:p>
          <a:r>
            <a:rPr lang="en-US" b="1" dirty="0"/>
            <a:t>Formatted Datasets</a:t>
          </a:r>
        </a:p>
      </dgm:t>
    </dgm:pt>
    <dgm:pt modelId="{D9279E74-B578-4251-8FE0-3E39C64D560F}" type="parTrans" cxnId="{74407497-EF87-4D5B-92EA-EC9945985201}">
      <dgm:prSet/>
      <dgm:spPr/>
      <dgm:t>
        <a:bodyPr/>
        <a:lstStyle/>
        <a:p>
          <a:endParaRPr lang="en-US"/>
        </a:p>
      </dgm:t>
    </dgm:pt>
    <dgm:pt modelId="{21E0AEDB-D509-4A06-AB0A-83DB4642C76E}" type="sibTrans" cxnId="{74407497-EF87-4D5B-92EA-EC9945985201}">
      <dgm:prSet/>
      <dgm:spPr/>
      <dgm:t>
        <a:bodyPr/>
        <a:lstStyle/>
        <a:p>
          <a:endParaRPr lang="en-US"/>
        </a:p>
      </dgm:t>
    </dgm:pt>
    <dgm:pt modelId="{C48D67C5-3C2C-4E51-8FAF-6A97DEEAC872}">
      <dgm:prSet phldrT="[Text]"/>
      <dgm:spPr>
        <a:blipFill rotWithShape="0">
          <a:blip xmlns:r="http://schemas.openxmlformats.org/officeDocument/2006/relationships" r:embed="rId1"/>
          <a:stretch>
            <a:fillRect l="-26000" r="-26000"/>
          </a:stretch>
        </a:blipFill>
      </dgm:spPr>
      <dgm:t>
        <a:bodyPr/>
        <a:lstStyle/>
        <a:p>
          <a:r>
            <a:rPr lang="en-US" b="1" dirty="0"/>
            <a:t>Deep Neural Networks</a:t>
          </a:r>
          <a:endParaRPr lang="en-US" dirty="0"/>
        </a:p>
      </dgm:t>
    </dgm:pt>
    <dgm:pt modelId="{752A4633-B862-4A40-8754-F488CAE4E2A4}" type="parTrans" cxnId="{E89A2546-78CB-4F08-AE58-240FB0C388C8}">
      <dgm:prSet/>
      <dgm:spPr/>
      <dgm:t>
        <a:bodyPr/>
        <a:lstStyle/>
        <a:p>
          <a:endParaRPr lang="en-US"/>
        </a:p>
      </dgm:t>
    </dgm:pt>
    <dgm:pt modelId="{2FB344E8-DF66-4192-A19D-0976380A47F3}" type="sibTrans" cxnId="{E89A2546-78CB-4F08-AE58-240FB0C388C8}">
      <dgm:prSet/>
      <dgm:spPr/>
      <dgm:t>
        <a:bodyPr/>
        <a:lstStyle/>
        <a:p>
          <a:endParaRPr lang="en-US"/>
        </a:p>
      </dgm:t>
    </dgm:pt>
    <dgm:pt modelId="{74EA423E-78FC-44FC-8B14-43CBDD7D11D8}" type="pres">
      <dgm:prSet presAssocID="{6B5C3862-00C6-4B14-B91D-EED3F7093F0F}" presName="Name0" presStyleCnt="0">
        <dgm:presLayoutVars>
          <dgm:dir/>
          <dgm:resizeHandles val="exact"/>
        </dgm:presLayoutVars>
      </dgm:prSet>
      <dgm:spPr/>
    </dgm:pt>
    <dgm:pt modelId="{6B30E953-5F59-4B9F-87BE-F8D8F0E770CE}" type="pres">
      <dgm:prSet presAssocID="{6B5C3862-00C6-4B14-B91D-EED3F7093F0F}" presName="vNodes" presStyleCnt="0"/>
      <dgm:spPr/>
    </dgm:pt>
    <dgm:pt modelId="{8C55D67B-9E5E-4EF0-AB0C-41CB3469A3DA}" type="pres">
      <dgm:prSet presAssocID="{4745FDA2-47F6-40CF-A10E-5902FB1E6C66}" presName="node" presStyleLbl="node1" presStyleIdx="0" presStyleCnt="3">
        <dgm:presLayoutVars>
          <dgm:bulletEnabled val="1"/>
        </dgm:presLayoutVars>
      </dgm:prSet>
      <dgm:spPr/>
    </dgm:pt>
    <dgm:pt modelId="{C501C212-94BB-40ED-B98F-A85F0CBE0416}" type="pres">
      <dgm:prSet presAssocID="{A3024698-04E7-4144-A46D-E96BEE413FD0}" presName="spacerT" presStyleCnt="0"/>
      <dgm:spPr/>
    </dgm:pt>
    <dgm:pt modelId="{1734FDC9-41DC-4100-BFEA-16EC68874EEE}" type="pres">
      <dgm:prSet presAssocID="{A3024698-04E7-4144-A46D-E96BEE413FD0}" presName="sibTrans" presStyleLbl="sibTrans2D1" presStyleIdx="0" presStyleCnt="2"/>
      <dgm:spPr/>
    </dgm:pt>
    <dgm:pt modelId="{7CD81DF4-0B61-42BF-8B9E-88D94E40F71F}" type="pres">
      <dgm:prSet presAssocID="{A3024698-04E7-4144-A46D-E96BEE413FD0}" presName="spacerB" presStyleCnt="0"/>
      <dgm:spPr/>
    </dgm:pt>
    <dgm:pt modelId="{332E626C-9EAF-4FA6-9267-E77EDE9A1D96}" type="pres">
      <dgm:prSet presAssocID="{58350397-B132-4A81-814E-92AE0A616D63}" presName="node" presStyleLbl="node1" presStyleIdx="1" presStyleCnt="3">
        <dgm:presLayoutVars>
          <dgm:bulletEnabled val="1"/>
        </dgm:presLayoutVars>
      </dgm:prSet>
      <dgm:spPr/>
    </dgm:pt>
    <dgm:pt modelId="{DC06CFD9-3F6E-46FD-8BE2-52F763956F50}" type="pres">
      <dgm:prSet presAssocID="{6B5C3862-00C6-4B14-B91D-EED3F7093F0F}" presName="sibTransLast" presStyleLbl="sibTrans2D1" presStyleIdx="1" presStyleCnt="2"/>
      <dgm:spPr/>
    </dgm:pt>
    <dgm:pt modelId="{52E65D66-5EE6-43FB-B693-527C2CD60EC8}" type="pres">
      <dgm:prSet presAssocID="{6B5C3862-00C6-4B14-B91D-EED3F7093F0F}" presName="connectorText" presStyleLbl="sibTrans2D1" presStyleIdx="1" presStyleCnt="2"/>
      <dgm:spPr/>
    </dgm:pt>
    <dgm:pt modelId="{9C91CEA5-68BC-4019-9BC9-1DA519C748F2}" type="pres">
      <dgm:prSet presAssocID="{6B5C3862-00C6-4B14-B91D-EED3F7093F0F}" presName="lastNode" presStyleLbl="node1" presStyleIdx="2" presStyleCnt="3">
        <dgm:presLayoutVars>
          <dgm:bulletEnabled val="1"/>
        </dgm:presLayoutVars>
      </dgm:prSet>
      <dgm:spPr/>
    </dgm:pt>
  </dgm:ptLst>
  <dgm:cxnLst>
    <dgm:cxn modelId="{923ED803-6092-48F9-B525-C5EBD167E41C}" type="presOf" srcId="{C48D67C5-3C2C-4E51-8FAF-6A97DEEAC872}" destId="{9C91CEA5-68BC-4019-9BC9-1DA519C748F2}" srcOrd="0" destOrd="0" presId="urn:microsoft.com/office/officeart/2005/8/layout/equation2"/>
    <dgm:cxn modelId="{B24A0A19-9CE7-4091-BB6B-2A8640883CF8}" type="presOf" srcId="{4745FDA2-47F6-40CF-A10E-5902FB1E6C66}" destId="{8C55D67B-9E5E-4EF0-AB0C-41CB3469A3DA}" srcOrd="0" destOrd="0" presId="urn:microsoft.com/office/officeart/2005/8/layout/equation2"/>
    <dgm:cxn modelId="{9E466F30-F159-4F3B-BB30-365F580E31BE}" srcId="{6B5C3862-00C6-4B14-B91D-EED3F7093F0F}" destId="{4745FDA2-47F6-40CF-A10E-5902FB1E6C66}" srcOrd="0" destOrd="0" parTransId="{D50001BB-8B55-44B7-A8E7-80C488577684}" sibTransId="{A3024698-04E7-4144-A46D-E96BEE413FD0}"/>
    <dgm:cxn modelId="{D2F28F60-BEE7-42A9-B9BF-639E7E68413C}" type="presOf" srcId="{21E0AEDB-D509-4A06-AB0A-83DB4642C76E}" destId="{52E65D66-5EE6-43FB-B693-527C2CD60EC8}" srcOrd="1" destOrd="0" presId="urn:microsoft.com/office/officeart/2005/8/layout/equation2"/>
    <dgm:cxn modelId="{E89A2546-78CB-4F08-AE58-240FB0C388C8}" srcId="{6B5C3862-00C6-4B14-B91D-EED3F7093F0F}" destId="{C48D67C5-3C2C-4E51-8FAF-6A97DEEAC872}" srcOrd="2" destOrd="0" parTransId="{752A4633-B862-4A40-8754-F488CAE4E2A4}" sibTransId="{2FB344E8-DF66-4192-A19D-0976380A47F3}"/>
    <dgm:cxn modelId="{C7AC2D90-C7DE-4751-9F3E-B70CB555A2D8}" type="presOf" srcId="{A3024698-04E7-4144-A46D-E96BEE413FD0}" destId="{1734FDC9-41DC-4100-BFEA-16EC68874EEE}" srcOrd="0" destOrd="0" presId="urn:microsoft.com/office/officeart/2005/8/layout/equation2"/>
    <dgm:cxn modelId="{74407497-EF87-4D5B-92EA-EC9945985201}" srcId="{6B5C3862-00C6-4B14-B91D-EED3F7093F0F}" destId="{58350397-B132-4A81-814E-92AE0A616D63}" srcOrd="1" destOrd="0" parTransId="{D9279E74-B578-4251-8FE0-3E39C64D560F}" sibTransId="{21E0AEDB-D509-4A06-AB0A-83DB4642C76E}"/>
    <dgm:cxn modelId="{3D6D0C9E-D110-442E-9F81-359458BEA55E}" type="presOf" srcId="{58350397-B132-4A81-814E-92AE0A616D63}" destId="{332E626C-9EAF-4FA6-9267-E77EDE9A1D96}" srcOrd="0" destOrd="0" presId="urn:microsoft.com/office/officeart/2005/8/layout/equation2"/>
    <dgm:cxn modelId="{720132BA-5649-447F-B1EA-19E4B3733C6D}" type="presOf" srcId="{6B5C3862-00C6-4B14-B91D-EED3F7093F0F}" destId="{74EA423E-78FC-44FC-8B14-43CBDD7D11D8}" srcOrd="0" destOrd="0" presId="urn:microsoft.com/office/officeart/2005/8/layout/equation2"/>
    <dgm:cxn modelId="{B5F8FAE0-0485-4CC4-85BC-01E132D72062}" type="presOf" srcId="{21E0AEDB-D509-4A06-AB0A-83DB4642C76E}" destId="{DC06CFD9-3F6E-46FD-8BE2-52F763956F50}" srcOrd="0" destOrd="0" presId="urn:microsoft.com/office/officeart/2005/8/layout/equation2"/>
    <dgm:cxn modelId="{7C60C8C4-93DF-44F8-8D56-4C3F0A7F68F5}" type="presParOf" srcId="{74EA423E-78FC-44FC-8B14-43CBDD7D11D8}" destId="{6B30E953-5F59-4B9F-87BE-F8D8F0E770CE}" srcOrd="0" destOrd="0" presId="urn:microsoft.com/office/officeart/2005/8/layout/equation2"/>
    <dgm:cxn modelId="{150E2323-5B12-449B-8195-07CBE9CD0A64}" type="presParOf" srcId="{6B30E953-5F59-4B9F-87BE-F8D8F0E770CE}" destId="{8C55D67B-9E5E-4EF0-AB0C-41CB3469A3DA}" srcOrd="0" destOrd="0" presId="urn:microsoft.com/office/officeart/2005/8/layout/equation2"/>
    <dgm:cxn modelId="{E934CFDC-830B-4E44-984D-A54EB0F97267}" type="presParOf" srcId="{6B30E953-5F59-4B9F-87BE-F8D8F0E770CE}" destId="{C501C212-94BB-40ED-B98F-A85F0CBE0416}" srcOrd="1" destOrd="0" presId="urn:microsoft.com/office/officeart/2005/8/layout/equation2"/>
    <dgm:cxn modelId="{93D6EFE3-4E2B-4916-A16E-D06058829CFC}" type="presParOf" srcId="{6B30E953-5F59-4B9F-87BE-F8D8F0E770CE}" destId="{1734FDC9-41DC-4100-BFEA-16EC68874EEE}" srcOrd="2" destOrd="0" presId="urn:microsoft.com/office/officeart/2005/8/layout/equation2"/>
    <dgm:cxn modelId="{22E75771-80F3-474F-8B47-AC2981E6786E}" type="presParOf" srcId="{6B30E953-5F59-4B9F-87BE-F8D8F0E770CE}" destId="{7CD81DF4-0B61-42BF-8B9E-88D94E40F71F}" srcOrd="3" destOrd="0" presId="urn:microsoft.com/office/officeart/2005/8/layout/equation2"/>
    <dgm:cxn modelId="{20979D26-E495-4E11-8067-312F45330E70}" type="presParOf" srcId="{6B30E953-5F59-4B9F-87BE-F8D8F0E770CE}" destId="{332E626C-9EAF-4FA6-9267-E77EDE9A1D96}" srcOrd="4" destOrd="0" presId="urn:microsoft.com/office/officeart/2005/8/layout/equation2"/>
    <dgm:cxn modelId="{BB59FE38-B8E2-4242-8CF6-EE6993C9C4D0}" type="presParOf" srcId="{74EA423E-78FC-44FC-8B14-43CBDD7D11D8}" destId="{DC06CFD9-3F6E-46FD-8BE2-52F763956F50}" srcOrd="1" destOrd="0" presId="urn:microsoft.com/office/officeart/2005/8/layout/equation2"/>
    <dgm:cxn modelId="{711E3B72-F2CE-455B-9F65-D739EEA5A858}" type="presParOf" srcId="{DC06CFD9-3F6E-46FD-8BE2-52F763956F50}" destId="{52E65D66-5EE6-43FB-B693-527C2CD60EC8}" srcOrd="0" destOrd="0" presId="urn:microsoft.com/office/officeart/2005/8/layout/equation2"/>
    <dgm:cxn modelId="{3F2B7581-00CA-4508-8972-FE9161E50EBF}" type="presParOf" srcId="{74EA423E-78FC-44FC-8B14-43CBDD7D11D8}" destId="{9C91CEA5-68BC-4019-9BC9-1DA519C748F2}" srcOrd="2" destOrd="0" presId="urn:microsoft.com/office/officeart/2005/8/layout/equati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5C3862-00C6-4B14-B91D-EED3F7093F0F}"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4745FDA2-47F6-40CF-A10E-5902FB1E6C66}">
      <dgm:prSet phldrT="[Text]"/>
      <dgm:spPr/>
      <dgm:t>
        <a:bodyPr/>
        <a:lstStyle/>
        <a:p>
          <a:r>
            <a:rPr lang="en-US" b="1" dirty="0"/>
            <a:t>Adafruit Speaker Bonnet</a:t>
          </a:r>
        </a:p>
      </dgm:t>
    </dgm:pt>
    <dgm:pt modelId="{D50001BB-8B55-44B7-A8E7-80C488577684}" type="parTrans" cxnId="{9E466F30-F159-4F3B-BB30-365F580E31BE}">
      <dgm:prSet/>
      <dgm:spPr/>
      <dgm:t>
        <a:bodyPr/>
        <a:lstStyle/>
        <a:p>
          <a:endParaRPr lang="en-US"/>
        </a:p>
      </dgm:t>
    </dgm:pt>
    <dgm:pt modelId="{A3024698-04E7-4144-A46D-E96BEE413FD0}" type="sibTrans" cxnId="{9E466F30-F159-4F3B-BB30-365F580E31BE}">
      <dgm:prSet/>
      <dgm:spPr/>
      <dgm:t>
        <a:bodyPr/>
        <a:lstStyle/>
        <a:p>
          <a:endParaRPr lang="en-US"/>
        </a:p>
      </dgm:t>
    </dgm:pt>
    <dgm:pt modelId="{58350397-B132-4A81-814E-92AE0A616D63}">
      <dgm:prSet phldrT="[Text]"/>
      <dgm:spPr/>
      <dgm:t>
        <a:bodyPr/>
        <a:lstStyle/>
        <a:p>
          <a:r>
            <a:rPr lang="en-US" b="1" dirty="0" err="1"/>
            <a:t>eSpeak</a:t>
          </a:r>
          <a:endParaRPr lang="en-US" b="1" dirty="0"/>
        </a:p>
      </dgm:t>
    </dgm:pt>
    <dgm:pt modelId="{D9279E74-B578-4251-8FE0-3E39C64D560F}" type="parTrans" cxnId="{74407497-EF87-4D5B-92EA-EC9945985201}">
      <dgm:prSet/>
      <dgm:spPr/>
      <dgm:t>
        <a:bodyPr/>
        <a:lstStyle/>
        <a:p>
          <a:endParaRPr lang="en-US"/>
        </a:p>
      </dgm:t>
    </dgm:pt>
    <dgm:pt modelId="{21E0AEDB-D509-4A06-AB0A-83DB4642C76E}" type="sibTrans" cxnId="{74407497-EF87-4D5B-92EA-EC9945985201}">
      <dgm:prSet/>
      <dgm:spPr/>
      <dgm:t>
        <a:bodyPr/>
        <a:lstStyle/>
        <a:p>
          <a:endParaRPr lang="en-US"/>
        </a:p>
      </dgm:t>
    </dgm:pt>
    <dgm:pt modelId="{C48D67C5-3C2C-4E51-8FAF-6A97DEEAC872}">
      <dgm:prSet phldrT="[Text]"/>
      <dgm:spPr>
        <a:blipFill rotWithShape="0">
          <a:blip xmlns:r="http://schemas.openxmlformats.org/officeDocument/2006/relationships" r:embed="rId1"/>
          <a:stretch>
            <a:fillRect l="-26000" r="-26000"/>
          </a:stretch>
        </a:blipFill>
      </dgm:spPr>
      <dgm:t>
        <a:bodyPr/>
        <a:lstStyle/>
        <a:p>
          <a:r>
            <a:rPr lang="en-US" b="1" dirty="0"/>
            <a:t>TTS</a:t>
          </a:r>
          <a:endParaRPr lang="en-US" dirty="0"/>
        </a:p>
      </dgm:t>
    </dgm:pt>
    <dgm:pt modelId="{752A4633-B862-4A40-8754-F488CAE4E2A4}" type="parTrans" cxnId="{E89A2546-78CB-4F08-AE58-240FB0C388C8}">
      <dgm:prSet/>
      <dgm:spPr/>
      <dgm:t>
        <a:bodyPr/>
        <a:lstStyle/>
        <a:p>
          <a:endParaRPr lang="en-US"/>
        </a:p>
      </dgm:t>
    </dgm:pt>
    <dgm:pt modelId="{2FB344E8-DF66-4192-A19D-0976380A47F3}" type="sibTrans" cxnId="{E89A2546-78CB-4F08-AE58-240FB0C388C8}">
      <dgm:prSet/>
      <dgm:spPr/>
      <dgm:t>
        <a:bodyPr/>
        <a:lstStyle/>
        <a:p>
          <a:endParaRPr lang="en-US"/>
        </a:p>
      </dgm:t>
    </dgm:pt>
    <dgm:pt modelId="{74EA423E-78FC-44FC-8B14-43CBDD7D11D8}" type="pres">
      <dgm:prSet presAssocID="{6B5C3862-00C6-4B14-B91D-EED3F7093F0F}" presName="Name0" presStyleCnt="0">
        <dgm:presLayoutVars>
          <dgm:dir/>
          <dgm:resizeHandles val="exact"/>
        </dgm:presLayoutVars>
      </dgm:prSet>
      <dgm:spPr/>
    </dgm:pt>
    <dgm:pt modelId="{6B30E953-5F59-4B9F-87BE-F8D8F0E770CE}" type="pres">
      <dgm:prSet presAssocID="{6B5C3862-00C6-4B14-B91D-EED3F7093F0F}" presName="vNodes" presStyleCnt="0"/>
      <dgm:spPr/>
    </dgm:pt>
    <dgm:pt modelId="{8C55D67B-9E5E-4EF0-AB0C-41CB3469A3DA}" type="pres">
      <dgm:prSet presAssocID="{4745FDA2-47F6-40CF-A10E-5902FB1E6C66}" presName="node" presStyleLbl="node1" presStyleIdx="0" presStyleCnt="3">
        <dgm:presLayoutVars>
          <dgm:bulletEnabled val="1"/>
        </dgm:presLayoutVars>
      </dgm:prSet>
      <dgm:spPr/>
    </dgm:pt>
    <dgm:pt modelId="{C501C212-94BB-40ED-B98F-A85F0CBE0416}" type="pres">
      <dgm:prSet presAssocID="{A3024698-04E7-4144-A46D-E96BEE413FD0}" presName="spacerT" presStyleCnt="0"/>
      <dgm:spPr/>
    </dgm:pt>
    <dgm:pt modelId="{1734FDC9-41DC-4100-BFEA-16EC68874EEE}" type="pres">
      <dgm:prSet presAssocID="{A3024698-04E7-4144-A46D-E96BEE413FD0}" presName="sibTrans" presStyleLbl="sibTrans2D1" presStyleIdx="0" presStyleCnt="2"/>
      <dgm:spPr/>
    </dgm:pt>
    <dgm:pt modelId="{7CD81DF4-0B61-42BF-8B9E-88D94E40F71F}" type="pres">
      <dgm:prSet presAssocID="{A3024698-04E7-4144-A46D-E96BEE413FD0}" presName="spacerB" presStyleCnt="0"/>
      <dgm:spPr/>
    </dgm:pt>
    <dgm:pt modelId="{332E626C-9EAF-4FA6-9267-E77EDE9A1D96}" type="pres">
      <dgm:prSet presAssocID="{58350397-B132-4A81-814E-92AE0A616D63}" presName="node" presStyleLbl="node1" presStyleIdx="1" presStyleCnt="3">
        <dgm:presLayoutVars>
          <dgm:bulletEnabled val="1"/>
        </dgm:presLayoutVars>
      </dgm:prSet>
      <dgm:spPr/>
    </dgm:pt>
    <dgm:pt modelId="{DC06CFD9-3F6E-46FD-8BE2-52F763956F50}" type="pres">
      <dgm:prSet presAssocID="{6B5C3862-00C6-4B14-B91D-EED3F7093F0F}" presName="sibTransLast" presStyleLbl="sibTrans2D1" presStyleIdx="1" presStyleCnt="2"/>
      <dgm:spPr/>
    </dgm:pt>
    <dgm:pt modelId="{52E65D66-5EE6-43FB-B693-527C2CD60EC8}" type="pres">
      <dgm:prSet presAssocID="{6B5C3862-00C6-4B14-B91D-EED3F7093F0F}" presName="connectorText" presStyleLbl="sibTrans2D1" presStyleIdx="1" presStyleCnt="2"/>
      <dgm:spPr/>
    </dgm:pt>
    <dgm:pt modelId="{9C91CEA5-68BC-4019-9BC9-1DA519C748F2}" type="pres">
      <dgm:prSet presAssocID="{6B5C3862-00C6-4B14-B91D-EED3F7093F0F}" presName="lastNode" presStyleLbl="node1" presStyleIdx="2" presStyleCnt="3">
        <dgm:presLayoutVars>
          <dgm:bulletEnabled val="1"/>
        </dgm:presLayoutVars>
      </dgm:prSet>
      <dgm:spPr/>
    </dgm:pt>
  </dgm:ptLst>
  <dgm:cxnLst>
    <dgm:cxn modelId="{923ED803-6092-48F9-B525-C5EBD167E41C}" type="presOf" srcId="{C48D67C5-3C2C-4E51-8FAF-6A97DEEAC872}" destId="{9C91CEA5-68BC-4019-9BC9-1DA519C748F2}" srcOrd="0" destOrd="0" presId="urn:microsoft.com/office/officeart/2005/8/layout/equation2"/>
    <dgm:cxn modelId="{B24A0A19-9CE7-4091-BB6B-2A8640883CF8}" type="presOf" srcId="{4745FDA2-47F6-40CF-A10E-5902FB1E6C66}" destId="{8C55D67B-9E5E-4EF0-AB0C-41CB3469A3DA}" srcOrd="0" destOrd="0" presId="urn:microsoft.com/office/officeart/2005/8/layout/equation2"/>
    <dgm:cxn modelId="{9E466F30-F159-4F3B-BB30-365F580E31BE}" srcId="{6B5C3862-00C6-4B14-B91D-EED3F7093F0F}" destId="{4745FDA2-47F6-40CF-A10E-5902FB1E6C66}" srcOrd="0" destOrd="0" parTransId="{D50001BB-8B55-44B7-A8E7-80C488577684}" sibTransId="{A3024698-04E7-4144-A46D-E96BEE413FD0}"/>
    <dgm:cxn modelId="{D2F28F60-BEE7-42A9-B9BF-639E7E68413C}" type="presOf" srcId="{21E0AEDB-D509-4A06-AB0A-83DB4642C76E}" destId="{52E65D66-5EE6-43FB-B693-527C2CD60EC8}" srcOrd="1" destOrd="0" presId="urn:microsoft.com/office/officeart/2005/8/layout/equation2"/>
    <dgm:cxn modelId="{E89A2546-78CB-4F08-AE58-240FB0C388C8}" srcId="{6B5C3862-00C6-4B14-B91D-EED3F7093F0F}" destId="{C48D67C5-3C2C-4E51-8FAF-6A97DEEAC872}" srcOrd="2" destOrd="0" parTransId="{752A4633-B862-4A40-8754-F488CAE4E2A4}" sibTransId="{2FB344E8-DF66-4192-A19D-0976380A47F3}"/>
    <dgm:cxn modelId="{C7AC2D90-C7DE-4751-9F3E-B70CB555A2D8}" type="presOf" srcId="{A3024698-04E7-4144-A46D-E96BEE413FD0}" destId="{1734FDC9-41DC-4100-BFEA-16EC68874EEE}" srcOrd="0" destOrd="0" presId="urn:microsoft.com/office/officeart/2005/8/layout/equation2"/>
    <dgm:cxn modelId="{74407497-EF87-4D5B-92EA-EC9945985201}" srcId="{6B5C3862-00C6-4B14-B91D-EED3F7093F0F}" destId="{58350397-B132-4A81-814E-92AE0A616D63}" srcOrd="1" destOrd="0" parTransId="{D9279E74-B578-4251-8FE0-3E39C64D560F}" sibTransId="{21E0AEDB-D509-4A06-AB0A-83DB4642C76E}"/>
    <dgm:cxn modelId="{3D6D0C9E-D110-442E-9F81-359458BEA55E}" type="presOf" srcId="{58350397-B132-4A81-814E-92AE0A616D63}" destId="{332E626C-9EAF-4FA6-9267-E77EDE9A1D96}" srcOrd="0" destOrd="0" presId="urn:microsoft.com/office/officeart/2005/8/layout/equation2"/>
    <dgm:cxn modelId="{720132BA-5649-447F-B1EA-19E4B3733C6D}" type="presOf" srcId="{6B5C3862-00C6-4B14-B91D-EED3F7093F0F}" destId="{74EA423E-78FC-44FC-8B14-43CBDD7D11D8}" srcOrd="0" destOrd="0" presId="urn:microsoft.com/office/officeart/2005/8/layout/equation2"/>
    <dgm:cxn modelId="{B5F8FAE0-0485-4CC4-85BC-01E132D72062}" type="presOf" srcId="{21E0AEDB-D509-4A06-AB0A-83DB4642C76E}" destId="{DC06CFD9-3F6E-46FD-8BE2-52F763956F50}" srcOrd="0" destOrd="0" presId="urn:microsoft.com/office/officeart/2005/8/layout/equation2"/>
    <dgm:cxn modelId="{7C60C8C4-93DF-44F8-8D56-4C3F0A7F68F5}" type="presParOf" srcId="{74EA423E-78FC-44FC-8B14-43CBDD7D11D8}" destId="{6B30E953-5F59-4B9F-87BE-F8D8F0E770CE}" srcOrd="0" destOrd="0" presId="urn:microsoft.com/office/officeart/2005/8/layout/equation2"/>
    <dgm:cxn modelId="{150E2323-5B12-449B-8195-07CBE9CD0A64}" type="presParOf" srcId="{6B30E953-5F59-4B9F-87BE-F8D8F0E770CE}" destId="{8C55D67B-9E5E-4EF0-AB0C-41CB3469A3DA}" srcOrd="0" destOrd="0" presId="urn:microsoft.com/office/officeart/2005/8/layout/equation2"/>
    <dgm:cxn modelId="{E934CFDC-830B-4E44-984D-A54EB0F97267}" type="presParOf" srcId="{6B30E953-5F59-4B9F-87BE-F8D8F0E770CE}" destId="{C501C212-94BB-40ED-B98F-A85F0CBE0416}" srcOrd="1" destOrd="0" presId="urn:microsoft.com/office/officeart/2005/8/layout/equation2"/>
    <dgm:cxn modelId="{93D6EFE3-4E2B-4916-A16E-D06058829CFC}" type="presParOf" srcId="{6B30E953-5F59-4B9F-87BE-F8D8F0E770CE}" destId="{1734FDC9-41DC-4100-BFEA-16EC68874EEE}" srcOrd="2" destOrd="0" presId="urn:microsoft.com/office/officeart/2005/8/layout/equation2"/>
    <dgm:cxn modelId="{22E75771-80F3-474F-8B47-AC2981E6786E}" type="presParOf" srcId="{6B30E953-5F59-4B9F-87BE-F8D8F0E770CE}" destId="{7CD81DF4-0B61-42BF-8B9E-88D94E40F71F}" srcOrd="3" destOrd="0" presId="urn:microsoft.com/office/officeart/2005/8/layout/equation2"/>
    <dgm:cxn modelId="{20979D26-E495-4E11-8067-312F45330E70}" type="presParOf" srcId="{6B30E953-5F59-4B9F-87BE-F8D8F0E770CE}" destId="{332E626C-9EAF-4FA6-9267-E77EDE9A1D96}" srcOrd="4" destOrd="0" presId="urn:microsoft.com/office/officeart/2005/8/layout/equation2"/>
    <dgm:cxn modelId="{BB59FE38-B8E2-4242-8CF6-EE6993C9C4D0}" type="presParOf" srcId="{74EA423E-78FC-44FC-8B14-43CBDD7D11D8}" destId="{DC06CFD9-3F6E-46FD-8BE2-52F763956F50}" srcOrd="1" destOrd="0" presId="urn:microsoft.com/office/officeart/2005/8/layout/equation2"/>
    <dgm:cxn modelId="{711E3B72-F2CE-455B-9F65-D739EEA5A858}" type="presParOf" srcId="{DC06CFD9-3F6E-46FD-8BE2-52F763956F50}" destId="{52E65D66-5EE6-43FB-B693-527C2CD60EC8}" srcOrd="0" destOrd="0" presId="urn:microsoft.com/office/officeart/2005/8/layout/equation2"/>
    <dgm:cxn modelId="{3F2B7581-00CA-4508-8972-FE9161E50EBF}" type="presParOf" srcId="{74EA423E-78FC-44FC-8B14-43CBDD7D11D8}" destId="{9C91CEA5-68BC-4019-9BC9-1DA519C748F2}" srcOrd="2" destOrd="0" presId="urn:microsoft.com/office/officeart/2005/8/layout/equation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0EA0ED-4F34-4343-889E-7C920616157C}">
      <dsp:nvSpPr>
        <dsp:cNvPr id="0" name=""/>
        <dsp:cNvSpPr/>
      </dsp:nvSpPr>
      <dsp:spPr>
        <a:xfrm rot="2384063">
          <a:off x="1634548" y="2457755"/>
          <a:ext cx="667289" cy="62666"/>
        </a:xfrm>
        <a:custGeom>
          <a:avLst/>
          <a:gdLst/>
          <a:ahLst/>
          <a:cxnLst/>
          <a:rect l="0" t="0" r="0" b="0"/>
          <a:pathLst>
            <a:path>
              <a:moveTo>
                <a:pt x="0" y="31333"/>
              </a:moveTo>
              <a:lnTo>
                <a:pt x="667289" y="3133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EA5C8C-06F8-4B07-BCBC-F15989144A3A}">
      <dsp:nvSpPr>
        <dsp:cNvPr id="0" name=""/>
        <dsp:cNvSpPr/>
      </dsp:nvSpPr>
      <dsp:spPr>
        <a:xfrm rot="484259">
          <a:off x="1699597" y="1986053"/>
          <a:ext cx="2426682" cy="62666"/>
        </a:xfrm>
        <a:custGeom>
          <a:avLst/>
          <a:gdLst/>
          <a:ahLst/>
          <a:cxnLst/>
          <a:rect l="0" t="0" r="0" b="0"/>
          <a:pathLst>
            <a:path>
              <a:moveTo>
                <a:pt x="0" y="31333"/>
              </a:moveTo>
              <a:lnTo>
                <a:pt x="2426682" y="3133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42C031-3EA3-464A-9218-BA00024C3C14}">
      <dsp:nvSpPr>
        <dsp:cNvPr id="0" name=""/>
        <dsp:cNvSpPr/>
      </dsp:nvSpPr>
      <dsp:spPr>
        <a:xfrm rot="19677089">
          <a:off x="1624280" y="1034059"/>
          <a:ext cx="1146118" cy="62666"/>
        </a:xfrm>
        <a:custGeom>
          <a:avLst/>
          <a:gdLst/>
          <a:ahLst/>
          <a:cxnLst/>
          <a:rect l="0" t="0" r="0" b="0"/>
          <a:pathLst>
            <a:path>
              <a:moveTo>
                <a:pt x="0" y="31333"/>
              </a:moveTo>
              <a:lnTo>
                <a:pt x="1146118" y="3133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E5E190-C4D6-414C-AEB0-312FD986F6E4}">
      <dsp:nvSpPr>
        <dsp:cNvPr id="0" name=""/>
        <dsp:cNvSpPr/>
      </dsp:nvSpPr>
      <dsp:spPr>
        <a:xfrm>
          <a:off x="0" y="858756"/>
          <a:ext cx="1776961" cy="177696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4B11D7-C9E9-46A1-ACED-CC27720FA185}">
      <dsp:nvSpPr>
        <dsp:cNvPr id="0" name=""/>
        <dsp:cNvSpPr/>
      </dsp:nvSpPr>
      <dsp:spPr>
        <a:xfrm>
          <a:off x="2607263" y="0"/>
          <a:ext cx="994756" cy="994756"/>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Deep Neural Networks</a:t>
          </a:r>
        </a:p>
      </dsp:txBody>
      <dsp:txXfrm>
        <a:off x="2752942" y="145679"/>
        <a:ext cx="703398" cy="703398"/>
      </dsp:txXfrm>
    </dsp:sp>
    <dsp:sp modelId="{B6A4FECF-FFAE-417E-A9BE-F281515C3D6C}">
      <dsp:nvSpPr>
        <dsp:cNvPr id="0" name=""/>
        <dsp:cNvSpPr/>
      </dsp:nvSpPr>
      <dsp:spPr>
        <a:xfrm>
          <a:off x="3701495" y="0"/>
          <a:ext cx="1492134" cy="994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2889250">
            <a:lnSpc>
              <a:spcPct val="90000"/>
            </a:lnSpc>
            <a:spcBef>
              <a:spcPct val="0"/>
            </a:spcBef>
            <a:spcAft>
              <a:spcPct val="15000"/>
            </a:spcAft>
            <a:buFont typeface="+mj-lt"/>
            <a:buAutoNum type="arabicPeriod"/>
          </a:pPr>
          <a:endParaRPr lang="en-US" sz="6500" kern="1200" dirty="0"/>
        </a:p>
      </dsp:txBody>
      <dsp:txXfrm>
        <a:off x="3701495" y="0"/>
        <a:ext cx="1492134" cy="994756"/>
      </dsp:txXfrm>
    </dsp:sp>
    <dsp:sp modelId="{56061F71-2E65-468C-B813-0A171573CC7A}">
      <dsp:nvSpPr>
        <dsp:cNvPr id="0" name=""/>
        <dsp:cNvSpPr/>
      </dsp:nvSpPr>
      <dsp:spPr>
        <a:xfrm>
          <a:off x="4109334" y="1760193"/>
          <a:ext cx="994756" cy="994756"/>
        </a:xfrm>
        <a:prstGeom prst="ellipse">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TTS</a:t>
          </a:r>
        </a:p>
      </dsp:txBody>
      <dsp:txXfrm>
        <a:off x="4255013" y="1905872"/>
        <a:ext cx="703398" cy="703398"/>
      </dsp:txXfrm>
    </dsp:sp>
    <dsp:sp modelId="{38D58D15-F478-4226-93B7-AFDA2595A768}">
      <dsp:nvSpPr>
        <dsp:cNvPr id="0" name=""/>
        <dsp:cNvSpPr/>
      </dsp:nvSpPr>
      <dsp:spPr>
        <a:xfrm>
          <a:off x="5203566" y="1760193"/>
          <a:ext cx="1492134" cy="994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2889250">
            <a:lnSpc>
              <a:spcPct val="90000"/>
            </a:lnSpc>
            <a:spcBef>
              <a:spcPct val="0"/>
            </a:spcBef>
            <a:spcAft>
              <a:spcPct val="15000"/>
            </a:spcAft>
            <a:buFont typeface="+mj-lt"/>
            <a:buNone/>
          </a:pPr>
          <a:endParaRPr lang="en-US" sz="6500" kern="1200" dirty="0"/>
        </a:p>
      </dsp:txBody>
      <dsp:txXfrm>
        <a:off x="5203566" y="1760193"/>
        <a:ext cx="1492134" cy="994756"/>
      </dsp:txXfrm>
    </dsp:sp>
    <dsp:sp modelId="{3A410D4F-EDFF-475D-9252-1928A54EB6AB}">
      <dsp:nvSpPr>
        <dsp:cNvPr id="0" name=""/>
        <dsp:cNvSpPr/>
      </dsp:nvSpPr>
      <dsp:spPr>
        <a:xfrm>
          <a:off x="2109885" y="2522924"/>
          <a:ext cx="994756" cy="994756"/>
        </a:xfrm>
        <a:prstGeom prst="ellipse">
          <a:avLst/>
        </a:prstGeom>
        <a:blipFill rotWithShape="0">
          <a:blip xmlns:r="http://schemas.openxmlformats.org/officeDocument/2006/relationships" r:embed="rId4">
            <a:alphaModFix/>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ADC Converter</a:t>
          </a:r>
        </a:p>
      </dsp:txBody>
      <dsp:txXfrm>
        <a:off x="2255564" y="2668603"/>
        <a:ext cx="703398" cy="703398"/>
      </dsp:txXfrm>
    </dsp:sp>
    <dsp:sp modelId="{7E581D8D-38B1-4510-B019-CBA19D57BE9B}">
      <dsp:nvSpPr>
        <dsp:cNvPr id="0" name=""/>
        <dsp:cNvSpPr/>
      </dsp:nvSpPr>
      <dsp:spPr>
        <a:xfrm>
          <a:off x="3204117" y="2522924"/>
          <a:ext cx="1492134" cy="994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2889250">
            <a:lnSpc>
              <a:spcPct val="90000"/>
            </a:lnSpc>
            <a:spcBef>
              <a:spcPct val="0"/>
            </a:spcBef>
            <a:spcAft>
              <a:spcPct val="15000"/>
            </a:spcAft>
            <a:buChar char="•"/>
          </a:pPr>
          <a:endParaRPr lang="en-US" sz="6500" kern="1200" dirty="0"/>
        </a:p>
      </dsp:txBody>
      <dsp:txXfrm>
        <a:off x="3204117" y="2522924"/>
        <a:ext cx="1492134" cy="9947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55D67B-9E5E-4EF0-AB0C-41CB3469A3DA}">
      <dsp:nvSpPr>
        <dsp:cNvPr id="0" name=""/>
        <dsp:cNvSpPr/>
      </dsp:nvSpPr>
      <dsp:spPr>
        <a:xfrm>
          <a:off x="158205" y="210"/>
          <a:ext cx="607637" cy="6076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b="1" kern="1200" dirty="0"/>
            <a:t>TensorFlow</a:t>
          </a:r>
        </a:p>
      </dsp:txBody>
      <dsp:txXfrm>
        <a:off x="247191" y="89196"/>
        <a:ext cx="429665" cy="429665"/>
      </dsp:txXfrm>
    </dsp:sp>
    <dsp:sp modelId="{1734FDC9-41DC-4100-BFEA-16EC68874EEE}">
      <dsp:nvSpPr>
        <dsp:cNvPr id="0" name=""/>
        <dsp:cNvSpPr/>
      </dsp:nvSpPr>
      <dsp:spPr>
        <a:xfrm>
          <a:off x="285809" y="657187"/>
          <a:ext cx="352429" cy="352429"/>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2523" y="791956"/>
        <a:ext cx="259001" cy="82891"/>
      </dsp:txXfrm>
    </dsp:sp>
    <dsp:sp modelId="{332E626C-9EAF-4FA6-9267-E77EDE9A1D96}">
      <dsp:nvSpPr>
        <dsp:cNvPr id="0" name=""/>
        <dsp:cNvSpPr/>
      </dsp:nvSpPr>
      <dsp:spPr>
        <a:xfrm>
          <a:off x="158205" y="1058956"/>
          <a:ext cx="607637" cy="6076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b="1" kern="1200" dirty="0"/>
            <a:t>Formatted Datasets</a:t>
          </a:r>
        </a:p>
      </dsp:txBody>
      <dsp:txXfrm>
        <a:off x="247191" y="1147942"/>
        <a:ext cx="429665" cy="429665"/>
      </dsp:txXfrm>
    </dsp:sp>
    <dsp:sp modelId="{DC06CFD9-3F6E-46FD-8BE2-52F763956F50}">
      <dsp:nvSpPr>
        <dsp:cNvPr id="0" name=""/>
        <dsp:cNvSpPr/>
      </dsp:nvSpPr>
      <dsp:spPr>
        <a:xfrm>
          <a:off x="856988" y="720381"/>
          <a:ext cx="193228" cy="2260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6988" y="765589"/>
        <a:ext cx="135260" cy="135625"/>
      </dsp:txXfrm>
    </dsp:sp>
    <dsp:sp modelId="{9C91CEA5-68BC-4019-9BC9-1DA519C748F2}">
      <dsp:nvSpPr>
        <dsp:cNvPr id="0" name=""/>
        <dsp:cNvSpPr/>
      </dsp:nvSpPr>
      <dsp:spPr>
        <a:xfrm>
          <a:off x="1130425" y="225764"/>
          <a:ext cx="1215274" cy="1215274"/>
        </a:xfrm>
        <a:prstGeom prst="ellipse">
          <a:avLst/>
        </a:prstGeom>
        <a:blipFill rotWithShape="0">
          <a:blip xmlns:r="http://schemas.openxmlformats.org/officeDocument/2006/relationships" r:embed="rId1"/>
          <a:stretch>
            <a:fillRect l="-26000" r="-2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Deep Neural Networks</a:t>
          </a:r>
          <a:endParaRPr lang="en-US" sz="1400" kern="1200" dirty="0"/>
        </a:p>
      </dsp:txBody>
      <dsp:txXfrm>
        <a:off x="1308398" y="403737"/>
        <a:ext cx="859328" cy="8593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55D67B-9E5E-4EF0-AB0C-41CB3469A3DA}">
      <dsp:nvSpPr>
        <dsp:cNvPr id="0" name=""/>
        <dsp:cNvSpPr/>
      </dsp:nvSpPr>
      <dsp:spPr>
        <a:xfrm>
          <a:off x="158205" y="210"/>
          <a:ext cx="607637" cy="6076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b="1" kern="1200" dirty="0"/>
            <a:t>Adafruit Speaker Bonnet</a:t>
          </a:r>
        </a:p>
      </dsp:txBody>
      <dsp:txXfrm>
        <a:off x="247191" y="89196"/>
        <a:ext cx="429665" cy="429665"/>
      </dsp:txXfrm>
    </dsp:sp>
    <dsp:sp modelId="{1734FDC9-41DC-4100-BFEA-16EC68874EEE}">
      <dsp:nvSpPr>
        <dsp:cNvPr id="0" name=""/>
        <dsp:cNvSpPr/>
      </dsp:nvSpPr>
      <dsp:spPr>
        <a:xfrm>
          <a:off x="285809" y="657187"/>
          <a:ext cx="352429" cy="352429"/>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2523" y="791956"/>
        <a:ext cx="259001" cy="82891"/>
      </dsp:txXfrm>
    </dsp:sp>
    <dsp:sp modelId="{332E626C-9EAF-4FA6-9267-E77EDE9A1D96}">
      <dsp:nvSpPr>
        <dsp:cNvPr id="0" name=""/>
        <dsp:cNvSpPr/>
      </dsp:nvSpPr>
      <dsp:spPr>
        <a:xfrm>
          <a:off x="158205" y="1058956"/>
          <a:ext cx="607637" cy="6076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b="1" kern="1200" dirty="0" err="1"/>
            <a:t>eSpeak</a:t>
          </a:r>
          <a:endParaRPr lang="en-US" sz="800" b="1" kern="1200" dirty="0"/>
        </a:p>
      </dsp:txBody>
      <dsp:txXfrm>
        <a:off x="247191" y="1147942"/>
        <a:ext cx="429665" cy="429665"/>
      </dsp:txXfrm>
    </dsp:sp>
    <dsp:sp modelId="{DC06CFD9-3F6E-46FD-8BE2-52F763956F50}">
      <dsp:nvSpPr>
        <dsp:cNvPr id="0" name=""/>
        <dsp:cNvSpPr/>
      </dsp:nvSpPr>
      <dsp:spPr>
        <a:xfrm>
          <a:off x="856988" y="720381"/>
          <a:ext cx="193228" cy="2260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856988" y="765589"/>
        <a:ext cx="135260" cy="135625"/>
      </dsp:txXfrm>
    </dsp:sp>
    <dsp:sp modelId="{9C91CEA5-68BC-4019-9BC9-1DA519C748F2}">
      <dsp:nvSpPr>
        <dsp:cNvPr id="0" name=""/>
        <dsp:cNvSpPr/>
      </dsp:nvSpPr>
      <dsp:spPr>
        <a:xfrm>
          <a:off x="1130425" y="225764"/>
          <a:ext cx="1215274" cy="1215274"/>
        </a:xfrm>
        <a:prstGeom prst="ellipse">
          <a:avLst/>
        </a:prstGeom>
        <a:blipFill rotWithShape="0">
          <a:blip xmlns:r="http://schemas.openxmlformats.org/officeDocument/2006/relationships" r:embed="rId1"/>
          <a:stretch>
            <a:fillRect l="-26000" r="-2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b="1" kern="1200" dirty="0"/>
            <a:t>TTS</a:t>
          </a:r>
          <a:endParaRPr lang="en-US" sz="3400" kern="1200" dirty="0"/>
        </a:p>
      </dsp:txBody>
      <dsp:txXfrm>
        <a:off x="1308398" y="403737"/>
        <a:ext cx="859328" cy="859328"/>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10/22/2019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10/22/2019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For today’s presentation, I have 4 objectives. </a:t>
            </a:r>
          </a:p>
          <a:p>
            <a:endParaRPr lang="en-US" dirty="0"/>
          </a:p>
          <a:p>
            <a:pPr marL="228600" indent="-228600">
              <a:buAutoNum type="arabicPeriod"/>
            </a:pPr>
            <a:r>
              <a:rPr lang="en-US" dirty="0"/>
              <a:t>To talk about design requirements</a:t>
            </a:r>
          </a:p>
          <a:p>
            <a:pPr marL="228600" indent="-228600">
              <a:buAutoNum type="arabicPeriod"/>
            </a:pPr>
            <a:r>
              <a:rPr lang="en-US" dirty="0"/>
              <a:t>To talk about design constraints</a:t>
            </a:r>
          </a:p>
          <a:p>
            <a:pPr marL="228600" indent="-228600">
              <a:buAutoNum type="arabicPeriod"/>
            </a:pPr>
            <a:r>
              <a:rPr lang="en-US" dirty="0"/>
              <a:t>To talk about the materials necessary for the project</a:t>
            </a:r>
          </a:p>
          <a:p>
            <a:pPr marL="228600" indent="-228600">
              <a:buAutoNum type="arabicPeriod"/>
            </a:pPr>
            <a:r>
              <a:rPr lang="en-US" dirty="0"/>
              <a:t>To talk about my timeline</a:t>
            </a:r>
          </a:p>
          <a:p>
            <a:pPr marL="0" indent="0">
              <a:buNone/>
            </a:pPr>
            <a:endParaRPr lang="en-US" dirty="0"/>
          </a:p>
          <a:p>
            <a:pPr marL="0" indent="0">
              <a:buNone/>
            </a:pPr>
            <a:r>
              <a:rPr lang="en-US" dirty="0"/>
              <a:t>I’ve also decided to name my project “Sign AI,” so if you see it on the PowerPoint, it’s basically just a term I’m using to refer to my project.</a:t>
            </a:r>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2983535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4182856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1124111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a list of materials that I’m going to require for my project. Now a lot of them are self-explanatory, but I should probably explain a few. </a:t>
            </a:r>
          </a:p>
          <a:p>
            <a:endParaRPr lang="en-US" dirty="0"/>
          </a:p>
          <a:p>
            <a:pPr marL="228600" indent="-228600">
              <a:buAutoNum type="arabicPeriod"/>
            </a:pPr>
            <a:r>
              <a:rPr lang="en-US" dirty="0"/>
              <a:t>The Raspberry Pi is </a:t>
            </a:r>
            <a:r>
              <a:rPr lang="en-US" dirty="0" err="1"/>
              <a:t>linux</a:t>
            </a:r>
            <a:r>
              <a:rPr lang="en-US" dirty="0"/>
              <a:t>-based, so I’m going to need an emulator for it on my Windows computer.</a:t>
            </a:r>
          </a:p>
          <a:p>
            <a:pPr marL="228600" indent="-228600">
              <a:buAutoNum type="arabicPeriod"/>
            </a:pPr>
            <a:endParaRPr lang="en-US" dirty="0"/>
          </a:p>
          <a:p>
            <a:pPr marL="228600" indent="-228600">
              <a:buAutoNum type="arabicPeriod"/>
            </a:pPr>
            <a:r>
              <a:rPr lang="en-US" dirty="0"/>
              <a:t>Also, the Raspberry Pi has no pins for analog inputs! But there’s various accessories that you can use to sidestep that problem. </a:t>
            </a:r>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3527004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1406918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1483831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2387834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1841714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1586686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10/22/2019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B233C5-E8D1-478C-B40D-AD664E27265E}"/>
              </a:ext>
            </a:extLst>
          </p:cNvPr>
          <p:cNvSpPr>
            <a:spLocks noGrp="1"/>
          </p:cNvSpPr>
          <p:nvPr>
            <p:ph type="dt" sz="half" idx="10"/>
          </p:nvPr>
        </p:nvSpPr>
        <p:spPr/>
        <p:txBody>
          <a:bodyPr/>
          <a:lstStyle/>
          <a:p>
            <a:fld id="{8BEEBAAA-29B5-4AF5-BC5F-7E580C29002D}" type="datetimeFigureOut">
              <a:rPr lang="en-US" smtClean="0"/>
              <a:pPr/>
              <a:t>10/22/2019</a:t>
            </a:fld>
            <a:endParaRPr lang="en-US" dirty="0"/>
          </a:p>
        </p:txBody>
      </p:sp>
      <p:sp>
        <p:nvSpPr>
          <p:cNvPr id="3" name="Footer Placeholder 2">
            <a:extLst>
              <a:ext uri="{FF2B5EF4-FFF2-40B4-BE49-F238E27FC236}">
                <a16:creationId xmlns:a16="http://schemas.microsoft.com/office/drawing/2014/main" id="{EAB16A41-6E99-438B-83C0-C526F3916DC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41B21A2-0534-4C8C-8D86-2035A9484CFB}"/>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2375858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10/22/2019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0.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go.microsoft.com/fwlink/?LinkId=61717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go.microsoft.com/fwlink/?LinkId=61717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go.microsoft.com/fwlink/?LinkId=61717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go.microsoft.com/fwlink/?LinkId=61717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go.microsoft.com/fwlink/?LinkId=617172"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go.microsoft.com/fwlink/?LinkId=61717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go.microsoft.com/fwlink/?LinkId=61717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go.microsoft.com/fwlink/?LinkId=617172"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Senior Design Project I</a:t>
            </a:r>
          </a:p>
        </p:txBody>
      </p:sp>
      <p:sp>
        <p:nvSpPr>
          <p:cNvPr id="3" name="Subtitle 2"/>
          <p:cNvSpPr>
            <a:spLocks noGrp="1"/>
          </p:cNvSpPr>
          <p:nvPr>
            <p:ph type="subTitle" idx="4294967295"/>
          </p:nvPr>
        </p:nvSpPr>
        <p:spPr>
          <a:xfrm>
            <a:off x="855620" y="2933105"/>
            <a:ext cx="9582736" cy="1137793"/>
          </a:xfrm>
        </p:spPr>
        <p:txBody>
          <a:bodyPr>
            <a:normAutofit fontScale="85000" lnSpcReduction="20000"/>
          </a:bodyPr>
          <a:lstStyle/>
          <a:p>
            <a:pPr marL="0" indent="0">
              <a:buNone/>
            </a:pPr>
            <a:r>
              <a:rPr lang="en-US" sz="2400" dirty="0">
                <a:solidFill>
                  <a:schemeClr val="bg1"/>
                </a:solidFill>
                <a:latin typeface="+mj-lt"/>
              </a:rPr>
              <a:t>Week 9: Design of Sign AI, an AI-Based ASL Translation Tool</a:t>
            </a:r>
          </a:p>
          <a:p>
            <a:pPr marL="0" indent="0">
              <a:buNone/>
            </a:pPr>
            <a:r>
              <a:rPr lang="en-US" sz="2400" dirty="0">
                <a:solidFill>
                  <a:schemeClr val="bg1"/>
                </a:solidFill>
                <a:latin typeface="+mj-lt"/>
              </a:rPr>
              <a:t>Presenter: Josheb P. Dayrit</a:t>
            </a: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DB77-8E84-4E11-A0BF-FAE3D264DA55}"/>
              </a:ext>
            </a:extLst>
          </p:cNvPr>
          <p:cNvSpPr>
            <a:spLocks noGrp="1"/>
          </p:cNvSpPr>
          <p:nvPr>
            <p:ph type="title"/>
          </p:nvPr>
        </p:nvSpPr>
        <p:spPr>
          <a:xfrm>
            <a:off x="521207" y="448056"/>
            <a:ext cx="7814925" cy="640080"/>
          </a:xfrm>
        </p:spPr>
        <p:txBody>
          <a:bodyPr>
            <a:normAutofit/>
          </a:bodyPr>
          <a:lstStyle/>
          <a:p>
            <a:r>
              <a:rPr lang="en-US" dirty="0"/>
              <a:t>System Diagram</a:t>
            </a:r>
          </a:p>
        </p:txBody>
      </p:sp>
      <p:graphicFrame>
        <p:nvGraphicFramePr>
          <p:cNvPr id="4" name="Diagram 3">
            <a:extLst>
              <a:ext uri="{FF2B5EF4-FFF2-40B4-BE49-F238E27FC236}">
                <a16:creationId xmlns:a16="http://schemas.microsoft.com/office/drawing/2014/main" id="{B4F0909C-28E9-4F1A-9E84-81D01E485CBB}"/>
              </a:ext>
            </a:extLst>
          </p:cNvPr>
          <p:cNvGraphicFramePr/>
          <p:nvPr>
            <p:extLst>
              <p:ext uri="{D42A27DB-BD31-4B8C-83A1-F6EECF244321}">
                <p14:modId xmlns:p14="http://schemas.microsoft.com/office/powerpoint/2010/main" val="1395165954"/>
              </p:ext>
            </p:extLst>
          </p:nvPr>
        </p:nvGraphicFramePr>
        <p:xfrm>
          <a:off x="729725" y="2185306"/>
          <a:ext cx="5104091" cy="3517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3E36FDBB-2B6B-48BA-90C9-555CB6A92EC5}"/>
              </a:ext>
            </a:extLst>
          </p:cNvPr>
          <p:cNvSpPr/>
          <p:nvPr/>
        </p:nvSpPr>
        <p:spPr>
          <a:xfrm>
            <a:off x="946293" y="3620980"/>
            <a:ext cx="1279549" cy="646331"/>
          </a:xfrm>
          <a:prstGeom prst="rect">
            <a:avLst/>
          </a:prstGeom>
        </p:spPr>
        <p:txBody>
          <a:bodyPr wrap="square">
            <a:spAutoFit/>
          </a:bodyPr>
          <a:lstStyle/>
          <a:p>
            <a:pPr lvl="0" algn="ctr"/>
            <a:r>
              <a:rPr lang="en-US" b="1" dirty="0">
                <a:solidFill>
                  <a:schemeClr val="bg1"/>
                </a:solidFill>
              </a:rPr>
              <a:t>Raspberry Pi </a:t>
            </a:r>
          </a:p>
        </p:txBody>
      </p:sp>
      <p:graphicFrame>
        <p:nvGraphicFramePr>
          <p:cNvPr id="10" name="Diagram 9">
            <a:extLst>
              <a:ext uri="{FF2B5EF4-FFF2-40B4-BE49-F238E27FC236}">
                <a16:creationId xmlns:a16="http://schemas.microsoft.com/office/drawing/2014/main" id="{0BF51CFA-860D-4FCA-B537-51641D9FC2BD}"/>
              </a:ext>
            </a:extLst>
          </p:cNvPr>
          <p:cNvGraphicFramePr/>
          <p:nvPr>
            <p:extLst>
              <p:ext uri="{D42A27DB-BD31-4B8C-83A1-F6EECF244321}">
                <p14:modId xmlns:p14="http://schemas.microsoft.com/office/powerpoint/2010/main" val="833160542"/>
              </p:ext>
            </p:extLst>
          </p:nvPr>
        </p:nvGraphicFramePr>
        <p:xfrm>
          <a:off x="4428669" y="1762196"/>
          <a:ext cx="2503905" cy="166680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1" name="Diagram 10">
            <a:extLst>
              <a:ext uri="{FF2B5EF4-FFF2-40B4-BE49-F238E27FC236}">
                <a16:creationId xmlns:a16="http://schemas.microsoft.com/office/drawing/2014/main" id="{9117AC78-A12A-47B6-83CC-B66E55EE2EA9}"/>
              </a:ext>
            </a:extLst>
          </p:cNvPr>
          <p:cNvGraphicFramePr/>
          <p:nvPr>
            <p:extLst>
              <p:ext uri="{D42A27DB-BD31-4B8C-83A1-F6EECF244321}">
                <p14:modId xmlns:p14="http://schemas.microsoft.com/office/powerpoint/2010/main" val="3187089856"/>
              </p:ext>
            </p:extLst>
          </p:nvPr>
        </p:nvGraphicFramePr>
        <p:xfrm>
          <a:off x="6050384" y="3620980"/>
          <a:ext cx="2503905" cy="166680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132677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DB77-8E84-4E11-A0BF-FAE3D264DA55}"/>
              </a:ext>
            </a:extLst>
          </p:cNvPr>
          <p:cNvSpPr>
            <a:spLocks noGrp="1"/>
          </p:cNvSpPr>
          <p:nvPr>
            <p:ph type="title"/>
          </p:nvPr>
        </p:nvSpPr>
        <p:spPr>
          <a:xfrm>
            <a:off x="521207" y="448056"/>
            <a:ext cx="7814925" cy="640080"/>
          </a:xfrm>
        </p:spPr>
        <p:txBody>
          <a:bodyPr>
            <a:normAutofit/>
          </a:bodyPr>
          <a:lstStyle/>
          <a:p>
            <a:r>
              <a:rPr lang="en-US" dirty="0"/>
              <a:t>Background &amp; Motivation</a:t>
            </a:r>
          </a:p>
        </p:txBody>
      </p:sp>
      <p:pic>
        <p:nvPicPr>
          <p:cNvPr id="5" name="Picture 4" descr="Arrow pointing right with a hyperlink to the PowerPoint team blog. Select the image to visit the PowerPoint team blog ">
            <a:hlinkClick r:id="rId3" tooltip="Select here to visit the PowerPoint team blog."/>
            <a:extLst>
              <a:ext uri="{FF2B5EF4-FFF2-40B4-BE49-F238E27FC236}">
                <a16:creationId xmlns:a16="http://schemas.microsoft.com/office/drawing/2014/main" id="{5BF9E7FA-F49B-4332-8B2D-68A4C9448B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496" y="1435608"/>
            <a:ext cx="661940" cy="661940"/>
          </a:xfrm>
          <a:prstGeom prst="rect">
            <a:avLst/>
          </a:prstGeom>
        </p:spPr>
      </p:pic>
      <p:sp>
        <p:nvSpPr>
          <p:cNvPr id="8" name="Content Placeholder 17">
            <a:extLst>
              <a:ext uri="{FF2B5EF4-FFF2-40B4-BE49-F238E27FC236}">
                <a16:creationId xmlns:a16="http://schemas.microsoft.com/office/drawing/2014/main" id="{12CC3BC4-AF4E-4EF2-8749-148E7B55E042}"/>
              </a:ext>
            </a:extLst>
          </p:cNvPr>
          <p:cNvSpPr txBox="1">
            <a:spLocks/>
          </p:cNvSpPr>
          <p:nvPr/>
        </p:nvSpPr>
        <p:spPr>
          <a:xfrm>
            <a:off x="1201436" y="1680890"/>
            <a:ext cx="7923903" cy="4166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2800" dirty="0">
                <a:solidFill>
                  <a:srgbClr val="D24726"/>
                </a:solidFill>
                <a:latin typeface="Segoe UI Semibold" panose="020B0702040204020203" pitchFamily="34" charset="0"/>
                <a:cs typeface="Segoe UI Semibold" panose="020B0702040204020203" pitchFamily="34" charset="0"/>
              </a:rPr>
              <a:t>Difficult to find work</a:t>
            </a:r>
            <a:endParaRPr lang="en-US" sz="2800" dirty="0">
              <a:solidFill>
                <a:prstClr val="black">
                  <a:lumMod val="75000"/>
                  <a:lumOff val="25000"/>
                </a:prstClr>
              </a:solidFill>
              <a:cs typeface="Segoe UI"/>
            </a:endParaRPr>
          </a:p>
        </p:txBody>
      </p:sp>
      <p:sp>
        <p:nvSpPr>
          <p:cNvPr id="9" name="Content Placeholder 17">
            <a:extLst>
              <a:ext uri="{FF2B5EF4-FFF2-40B4-BE49-F238E27FC236}">
                <a16:creationId xmlns:a16="http://schemas.microsoft.com/office/drawing/2014/main" id="{CE93BBCC-4197-47AB-8486-F5F272FC1A6E}"/>
              </a:ext>
            </a:extLst>
          </p:cNvPr>
          <p:cNvSpPr txBox="1">
            <a:spLocks/>
          </p:cNvSpPr>
          <p:nvPr/>
        </p:nvSpPr>
        <p:spPr>
          <a:xfrm>
            <a:off x="539496" y="2341955"/>
            <a:ext cx="10889951" cy="343972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1600" dirty="0"/>
              <a:t>National Deaf Center on Post-Secondary Outcomes reveal an alarming truth about deafness: “In 2014, only 48% of deaf people were employed.” </a:t>
            </a:r>
          </a:p>
          <a:p>
            <a:pPr>
              <a:spcAft>
                <a:spcPts val="600"/>
              </a:spcAft>
              <a:defRPr/>
            </a:pPr>
            <a:r>
              <a:rPr lang="en-US" sz="1600" dirty="0"/>
              <a:t>In an American study which closely scrutinized successful discrimination lawsuits made against companies, the EEOC (Equal Employment Opportunity Commission) concluded that “young people who are deaf or hard of hearing should anticipate some resistance from employers.” </a:t>
            </a:r>
          </a:p>
          <a:p>
            <a:pPr>
              <a:spcAft>
                <a:spcPts val="600"/>
              </a:spcAft>
              <a:defRPr/>
            </a:pPr>
            <a:r>
              <a:rPr lang="en-US" sz="1600" dirty="0"/>
              <a:t>Disparities in opportunities and (to some extent) outcomes are due in large part to physical disabilities.</a:t>
            </a:r>
          </a:p>
          <a:p>
            <a:pPr>
              <a:spcAft>
                <a:spcPts val="600"/>
              </a:spcAft>
              <a:defRPr/>
            </a:pPr>
            <a:endParaRPr lang="en-US" sz="1600" dirty="0"/>
          </a:p>
          <a:p>
            <a:pPr>
              <a:spcAft>
                <a:spcPts val="600"/>
              </a:spcAft>
              <a:defRPr/>
            </a:pP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49811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DB77-8E84-4E11-A0BF-FAE3D264DA55}"/>
              </a:ext>
            </a:extLst>
          </p:cNvPr>
          <p:cNvSpPr>
            <a:spLocks noGrp="1"/>
          </p:cNvSpPr>
          <p:nvPr>
            <p:ph type="title"/>
          </p:nvPr>
        </p:nvSpPr>
        <p:spPr>
          <a:xfrm>
            <a:off x="521207" y="448056"/>
            <a:ext cx="7814925" cy="640080"/>
          </a:xfrm>
        </p:spPr>
        <p:txBody>
          <a:bodyPr>
            <a:normAutofit/>
          </a:bodyPr>
          <a:lstStyle/>
          <a:p>
            <a:r>
              <a:rPr lang="en-US" dirty="0"/>
              <a:t>Background &amp; Motivation</a:t>
            </a:r>
          </a:p>
        </p:txBody>
      </p:sp>
      <p:pic>
        <p:nvPicPr>
          <p:cNvPr id="5" name="Picture 4" descr="Arrow pointing right with a hyperlink to the PowerPoint team blog. Select the image to visit the PowerPoint team blog ">
            <a:hlinkClick r:id="rId3" tooltip="Select here to visit the PowerPoint team blog."/>
            <a:extLst>
              <a:ext uri="{FF2B5EF4-FFF2-40B4-BE49-F238E27FC236}">
                <a16:creationId xmlns:a16="http://schemas.microsoft.com/office/drawing/2014/main" id="{5BF9E7FA-F49B-4332-8B2D-68A4C9448B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496" y="1435608"/>
            <a:ext cx="661940" cy="661940"/>
          </a:xfrm>
          <a:prstGeom prst="rect">
            <a:avLst/>
          </a:prstGeom>
        </p:spPr>
      </p:pic>
      <p:sp>
        <p:nvSpPr>
          <p:cNvPr id="8" name="Content Placeholder 17">
            <a:extLst>
              <a:ext uri="{FF2B5EF4-FFF2-40B4-BE49-F238E27FC236}">
                <a16:creationId xmlns:a16="http://schemas.microsoft.com/office/drawing/2014/main" id="{12CC3BC4-AF4E-4EF2-8749-148E7B55E042}"/>
              </a:ext>
            </a:extLst>
          </p:cNvPr>
          <p:cNvSpPr txBox="1">
            <a:spLocks/>
          </p:cNvSpPr>
          <p:nvPr/>
        </p:nvSpPr>
        <p:spPr>
          <a:xfrm>
            <a:off x="1201436" y="1680890"/>
            <a:ext cx="7923903" cy="4166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2800" dirty="0">
                <a:solidFill>
                  <a:srgbClr val="D24726"/>
                </a:solidFill>
                <a:latin typeface="Segoe UI Semibold" panose="020B0702040204020203" pitchFamily="34" charset="0"/>
                <a:cs typeface="Segoe UI Semibold" panose="020B0702040204020203" pitchFamily="34" charset="0"/>
              </a:rPr>
              <a:t>Barriers to employment</a:t>
            </a:r>
            <a:endParaRPr lang="en-US" sz="2800" dirty="0">
              <a:solidFill>
                <a:prstClr val="black">
                  <a:lumMod val="75000"/>
                  <a:lumOff val="25000"/>
                </a:prstClr>
              </a:solidFill>
              <a:cs typeface="Segoe UI"/>
            </a:endParaRPr>
          </a:p>
        </p:txBody>
      </p:sp>
      <p:sp>
        <p:nvSpPr>
          <p:cNvPr id="9" name="Content Placeholder 17">
            <a:extLst>
              <a:ext uri="{FF2B5EF4-FFF2-40B4-BE49-F238E27FC236}">
                <a16:creationId xmlns:a16="http://schemas.microsoft.com/office/drawing/2014/main" id="{CE93BBCC-4197-47AB-8486-F5F272FC1A6E}"/>
              </a:ext>
            </a:extLst>
          </p:cNvPr>
          <p:cNvSpPr txBox="1">
            <a:spLocks/>
          </p:cNvSpPr>
          <p:nvPr/>
        </p:nvSpPr>
        <p:spPr>
          <a:xfrm>
            <a:off x="539496" y="2341955"/>
            <a:ext cx="10889951" cy="343972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1600" dirty="0"/>
              <a:t>Deaf people face many barriers of entry regarding employment, but communication is, by far, the most pressing issue. </a:t>
            </a:r>
          </a:p>
          <a:p>
            <a:pPr>
              <a:spcAft>
                <a:spcPts val="600"/>
              </a:spcAft>
              <a:defRPr/>
            </a:pPr>
            <a:r>
              <a:rPr lang="en-US" sz="1600" dirty="0"/>
              <a:t>In the workplace, collaboration among employees is important. Typically, company projects are completed not by a single person, but by teams of people making collective contributions. A pre-requisite to effective collaboration is effective communication.</a:t>
            </a:r>
          </a:p>
          <a:p>
            <a:pPr>
              <a:spcAft>
                <a:spcPts val="600"/>
              </a:spcAft>
              <a:defRPr/>
            </a:pPr>
            <a:r>
              <a:rPr lang="en-US" sz="1600" dirty="0"/>
              <a:t>Deaf persons have a hard time expressing their ideas to non-deaf persons, because sign language is fundamentally different to spoken language. </a:t>
            </a:r>
          </a:p>
          <a:p>
            <a:pPr>
              <a:spcAft>
                <a:spcPts val="600"/>
              </a:spcAft>
              <a:defRPr/>
            </a:pP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21670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DB77-8E84-4E11-A0BF-FAE3D264DA55}"/>
              </a:ext>
            </a:extLst>
          </p:cNvPr>
          <p:cNvSpPr>
            <a:spLocks noGrp="1"/>
          </p:cNvSpPr>
          <p:nvPr>
            <p:ph type="title"/>
          </p:nvPr>
        </p:nvSpPr>
        <p:spPr>
          <a:xfrm>
            <a:off x="521207" y="448056"/>
            <a:ext cx="7814925" cy="640080"/>
          </a:xfrm>
        </p:spPr>
        <p:txBody>
          <a:bodyPr>
            <a:normAutofit/>
          </a:bodyPr>
          <a:lstStyle/>
          <a:p>
            <a:r>
              <a:rPr lang="en-US" dirty="0"/>
              <a:t>Objective</a:t>
            </a:r>
          </a:p>
        </p:txBody>
      </p:sp>
      <p:pic>
        <p:nvPicPr>
          <p:cNvPr id="5" name="Picture 4" descr="Arrow pointing right with a hyperlink to the PowerPoint team blog. Select the image to visit the PowerPoint team blog ">
            <a:hlinkClick r:id="rId3" tooltip="Select here to visit the PowerPoint team blog."/>
            <a:extLst>
              <a:ext uri="{FF2B5EF4-FFF2-40B4-BE49-F238E27FC236}">
                <a16:creationId xmlns:a16="http://schemas.microsoft.com/office/drawing/2014/main" id="{5BF9E7FA-F49B-4332-8B2D-68A4C9448B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496" y="1435608"/>
            <a:ext cx="661940" cy="661940"/>
          </a:xfrm>
          <a:prstGeom prst="rect">
            <a:avLst/>
          </a:prstGeom>
        </p:spPr>
      </p:pic>
      <p:sp>
        <p:nvSpPr>
          <p:cNvPr id="8" name="Content Placeholder 17">
            <a:extLst>
              <a:ext uri="{FF2B5EF4-FFF2-40B4-BE49-F238E27FC236}">
                <a16:creationId xmlns:a16="http://schemas.microsoft.com/office/drawing/2014/main" id="{12CC3BC4-AF4E-4EF2-8749-148E7B55E042}"/>
              </a:ext>
            </a:extLst>
          </p:cNvPr>
          <p:cNvSpPr txBox="1">
            <a:spLocks/>
          </p:cNvSpPr>
          <p:nvPr/>
        </p:nvSpPr>
        <p:spPr>
          <a:xfrm>
            <a:off x="1201436" y="1680890"/>
            <a:ext cx="7923903" cy="4166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2800" dirty="0">
                <a:solidFill>
                  <a:srgbClr val="D24726"/>
                </a:solidFill>
                <a:latin typeface="Segoe UI Semibold" panose="020B0702040204020203" pitchFamily="34" charset="0"/>
                <a:cs typeface="Segoe UI Semibold" panose="020B0702040204020203" pitchFamily="34" charset="0"/>
              </a:rPr>
              <a:t>The gist</a:t>
            </a:r>
            <a:endParaRPr lang="en-US" sz="2800" dirty="0">
              <a:solidFill>
                <a:prstClr val="black">
                  <a:lumMod val="75000"/>
                  <a:lumOff val="25000"/>
                </a:prstClr>
              </a:solidFill>
              <a:cs typeface="Segoe UI"/>
            </a:endParaRPr>
          </a:p>
        </p:txBody>
      </p:sp>
      <p:sp>
        <p:nvSpPr>
          <p:cNvPr id="9" name="Content Placeholder 17">
            <a:extLst>
              <a:ext uri="{FF2B5EF4-FFF2-40B4-BE49-F238E27FC236}">
                <a16:creationId xmlns:a16="http://schemas.microsoft.com/office/drawing/2014/main" id="{CE93BBCC-4197-47AB-8486-F5F272FC1A6E}"/>
              </a:ext>
            </a:extLst>
          </p:cNvPr>
          <p:cNvSpPr txBox="1">
            <a:spLocks/>
          </p:cNvSpPr>
          <p:nvPr/>
        </p:nvSpPr>
        <p:spPr>
          <a:xfrm>
            <a:off x="539496" y="2341955"/>
            <a:ext cx="10889951" cy="343972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1600" dirty="0">
                <a:solidFill>
                  <a:schemeClr val="tx1"/>
                </a:solidFill>
                <a:latin typeface="Segoe UI" panose="020B0502040204020203" pitchFamily="34" charset="0"/>
                <a:cs typeface="Segoe UI" panose="020B0502040204020203" pitchFamily="34" charset="0"/>
              </a:rPr>
              <a:t>The objective of Sign AI is to, quite literally, give a voice to deaf persons. </a:t>
            </a:r>
          </a:p>
          <a:p>
            <a:pPr>
              <a:spcAft>
                <a:spcPts val="600"/>
              </a:spcAft>
              <a:defRPr/>
            </a:pPr>
            <a:r>
              <a:rPr lang="en-US" sz="1600" dirty="0">
                <a:solidFill>
                  <a:schemeClr val="tx1"/>
                </a:solidFill>
                <a:latin typeface="Segoe UI" panose="020B0502040204020203" pitchFamily="34" charset="0"/>
                <a:cs typeface="Segoe UI" panose="020B0502040204020203" pitchFamily="34" charset="0"/>
              </a:rPr>
              <a:t>The inability to speak properly is one disadvantage of deaf persons that either prevents them from fully pursuing specific career paths or leads them to be unjustifiably discriminated against in their search for employment. </a:t>
            </a:r>
          </a:p>
          <a:p>
            <a:pPr>
              <a:spcAft>
                <a:spcPts val="600"/>
              </a:spcAft>
              <a:defRPr/>
            </a:pPr>
            <a:r>
              <a:rPr lang="en-US" sz="1600" dirty="0">
                <a:solidFill>
                  <a:schemeClr val="tx1"/>
                </a:solidFill>
                <a:latin typeface="Segoe UI" panose="020B0502040204020203" pitchFamily="34" charset="0"/>
                <a:cs typeface="Segoe UI" panose="020B0502040204020203" pitchFamily="34" charset="0"/>
              </a:rPr>
              <a:t>This inability stems from the fact that speech is a product of both the ears and the mouth. </a:t>
            </a:r>
          </a:p>
          <a:p>
            <a:pPr marL="0" indent="0">
              <a:spcAft>
                <a:spcPts val="600"/>
              </a:spcAft>
              <a:buNone/>
              <a:defRPr/>
            </a:pP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4343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DB77-8E84-4E11-A0BF-FAE3D264DA55}"/>
              </a:ext>
            </a:extLst>
          </p:cNvPr>
          <p:cNvSpPr>
            <a:spLocks noGrp="1"/>
          </p:cNvSpPr>
          <p:nvPr>
            <p:ph type="title"/>
          </p:nvPr>
        </p:nvSpPr>
        <p:spPr>
          <a:xfrm>
            <a:off x="521207" y="448056"/>
            <a:ext cx="7814925" cy="640080"/>
          </a:xfrm>
        </p:spPr>
        <p:txBody>
          <a:bodyPr>
            <a:normAutofit/>
          </a:bodyPr>
          <a:lstStyle/>
          <a:p>
            <a:r>
              <a:rPr lang="en-US" dirty="0"/>
              <a:t>Design Requirements</a:t>
            </a:r>
          </a:p>
        </p:txBody>
      </p:sp>
      <p:pic>
        <p:nvPicPr>
          <p:cNvPr id="5" name="Picture 4" descr="Arrow pointing right with a hyperlink to the PowerPoint team blog. Select the image to visit the PowerPoint team blog ">
            <a:hlinkClick r:id="rId3" tooltip="Select here to visit the PowerPoint team blog."/>
            <a:extLst>
              <a:ext uri="{FF2B5EF4-FFF2-40B4-BE49-F238E27FC236}">
                <a16:creationId xmlns:a16="http://schemas.microsoft.com/office/drawing/2014/main" id="{5BF9E7FA-F49B-4332-8B2D-68A4C9448B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496" y="1435608"/>
            <a:ext cx="661940" cy="661940"/>
          </a:xfrm>
          <a:prstGeom prst="rect">
            <a:avLst/>
          </a:prstGeom>
        </p:spPr>
      </p:pic>
      <p:sp>
        <p:nvSpPr>
          <p:cNvPr id="8" name="Content Placeholder 17">
            <a:extLst>
              <a:ext uri="{FF2B5EF4-FFF2-40B4-BE49-F238E27FC236}">
                <a16:creationId xmlns:a16="http://schemas.microsoft.com/office/drawing/2014/main" id="{12CC3BC4-AF4E-4EF2-8749-148E7B55E042}"/>
              </a:ext>
            </a:extLst>
          </p:cNvPr>
          <p:cNvSpPr txBox="1">
            <a:spLocks/>
          </p:cNvSpPr>
          <p:nvPr/>
        </p:nvSpPr>
        <p:spPr>
          <a:xfrm>
            <a:off x="1201436" y="1680890"/>
            <a:ext cx="7923903" cy="4166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2800" dirty="0">
                <a:solidFill>
                  <a:srgbClr val="D24726"/>
                </a:solidFill>
                <a:latin typeface="Segoe UI Semibold" panose="020B0702040204020203" pitchFamily="34" charset="0"/>
                <a:cs typeface="Segoe UI Semibold" panose="020B0702040204020203" pitchFamily="34" charset="0"/>
              </a:rPr>
              <a:t>The Must-Haves </a:t>
            </a:r>
            <a:endParaRPr lang="en-US" sz="2800" dirty="0">
              <a:solidFill>
                <a:prstClr val="black">
                  <a:lumMod val="75000"/>
                  <a:lumOff val="25000"/>
                </a:prstClr>
              </a:solidFill>
              <a:cs typeface="Segoe UI"/>
            </a:endParaRPr>
          </a:p>
        </p:txBody>
      </p:sp>
      <p:sp>
        <p:nvSpPr>
          <p:cNvPr id="9" name="Content Placeholder 17">
            <a:extLst>
              <a:ext uri="{FF2B5EF4-FFF2-40B4-BE49-F238E27FC236}">
                <a16:creationId xmlns:a16="http://schemas.microsoft.com/office/drawing/2014/main" id="{CE93BBCC-4197-47AB-8486-F5F272FC1A6E}"/>
              </a:ext>
            </a:extLst>
          </p:cNvPr>
          <p:cNvSpPr txBox="1">
            <a:spLocks/>
          </p:cNvSpPr>
          <p:nvPr/>
        </p:nvSpPr>
        <p:spPr>
          <a:xfrm>
            <a:off x="539496" y="2341955"/>
            <a:ext cx="10889951" cy="343972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indent="-342900">
              <a:spcAft>
                <a:spcPts val="600"/>
              </a:spcAft>
              <a:buAutoNum type="arabicPeriod"/>
              <a:defRPr/>
            </a:pPr>
            <a:r>
              <a:rPr lang="en-US" sz="1600" dirty="0">
                <a:solidFill>
                  <a:prstClr val="black">
                    <a:lumMod val="75000"/>
                    <a:lumOff val="25000"/>
                  </a:prstClr>
                </a:solidFill>
                <a:latin typeface="Segoe UI" panose="020B0502040204020203" pitchFamily="34" charset="0"/>
                <a:cs typeface="Segoe UI" panose="020B0502040204020203" pitchFamily="34" charset="0"/>
              </a:rPr>
              <a:t>One AI must be able to classify gesture with, at least, </a:t>
            </a:r>
            <a:r>
              <a:rPr lang="en-US" sz="1600" b="1" dirty="0">
                <a:solidFill>
                  <a:srgbClr val="D24726"/>
                </a:solidFill>
                <a:latin typeface="Segoe UI Semibold" panose="020B0702040204020203" pitchFamily="34" charset="0"/>
                <a:cs typeface="Segoe UI Semibold" panose="020B0702040204020203" pitchFamily="34" charset="0"/>
              </a:rPr>
              <a:t>90 percent accuracy</a:t>
            </a:r>
            <a:r>
              <a:rPr lang="en-US" sz="1600" dirty="0">
                <a:solidFill>
                  <a:prstClr val="black">
                    <a:lumMod val="75000"/>
                    <a:lumOff val="25000"/>
                  </a:prstClr>
                </a:solidFill>
                <a:latin typeface="Segoe UI" panose="020B0502040204020203" pitchFamily="34" charset="0"/>
                <a:cs typeface="Segoe UI" panose="020B0502040204020203" pitchFamily="34" charset="0"/>
              </a:rPr>
              <a:t>. Naturally, while higher accuracy percentages are desired, 90 percent will be the project’s target. Similar projects have achieved this, which means it is possible. </a:t>
            </a:r>
          </a:p>
          <a:p>
            <a:pPr marL="342900" indent="-342900">
              <a:spcAft>
                <a:spcPts val="600"/>
              </a:spcAft>
              <a:buAutoNum type="arabicPeriod"/>
              <a:defRPr/>
            </a:pPr>
            <a:r>
              <a:rPr lang="en-US" sz="1600" dirty="0">
                <a:solidFill>
                  <a:prstClr val="black">
                    <a:lumMod val="75000"/>
                    <a:lumOff val="25000"/>
                  </a:prstClr>
                </a:solidFill>
                <a:latin typeface="Segoe UI" panose="020B0502040204020203" pitchFamily="34" charset="0"/>
                <a:cs typeface="Segoe UI" panose="020B0502040204020203" pitchFamily="34" charset="0"/>
              </a:rPr>
              <a:t>Another AI must be able to unscramble the translated gestures into proper sentences. Sentence structure in ASL is different from sentence structure in standard English. Similar language-based AI (like GPT-2) have been able to accuracy values ranging from </a:t>
            </a:r>
            <a:r>
              <a:rPr lang="en-US" sz="1600" b="1" dirty="0">
                <a:solidFill>
                  <a:srgbClr val="D24726"/>
                </a:solidFill>
                <a:latin typeface="Segoe UI Semibold" panose="020B0702040204020203" pitchFamily="34" charset="0"/>
                <a:cs typeface="Segoe UI Semibold" panose="020B0702040204020203" pitchFamily="34" charset="0"/>
              </a:rPr>
              <a:t>70 to 90 percent</a:t>
            </a:r>
            <a:r>
              <a:rPr lang="en-US" sz="1600" dirty="0">
                <a:solidFill>
                  <a:prstClr val="black">
                    <a:lumMod val="75000"/>
                    <a:lumOff val="25000"/>
                  </a:prstClr>
                </a:solidFill>
                <a:latin typeface="Segoe UI" panose="020B0502040204020203" pitchFamily="34" charset="0"/>
                <a:cs typeface="Segoe UI" panose="020B0502040204020203" pitchFamily="34" charset="0"/>
              </a:rPr>
              <a:t>. This accuracy range will be the project’s target for this AI.</a:t>
            </a:r>
          </a:p>
          <a:p>
            <a:pPr marL="342900" indent="-342900">
              <a:spcAft>
                <a:spcPts val="600"/>
              </a:spcAft>
              <a:buAutoNum type="arabicPeriod"/>
              <a:defRPr/>
            </a:pPr>
            <a:r>
              <a:rPr lang="en-US" sz="1600" dirty="0">
                <a:solidFill>
                  <a:prstClr val="black">
                    <a:lumMod val="75000"/>
                    <a:lumOff val="25000"/>
                  </a:prstClr>
                </a:solidFill>
                <a:latin typeface="Segoe UI" panose="020B0502040204020203" pitchFamily="34" charset="0"/>
                <a:cs typeface="Segoe UI" panose="020B0502040204020203" pitchFamily="34" charset="0"/>
              </a:rPr>
              <a:t>A </a:t>
            </a:r>
            <a:r>
              <a:rPr lang="en-US" sz="1600" b="1" dirty="0">
                <a:solidFill>
                  <a:srgbClr val="D24726"/>
                </a:solidFill>
                <a:latin typeface="Segoe UI Semibold" panose="020B0702040204020203" pitchFamily="34" charset="0"/>
                <a:cs typeface="Segoe UI Semibold" panose="020B0702040204020203" pitchFamily="34" charset="0"/>
              </a:rPr>
              <a:t>text-to-speech function </a:t>
            </a:r>
            <a:r>
              <a:rPr lang="en-US" sz="1600" dirty="0">
                <a:solidFill>
                  <a:prstClr val="black">
                    <a:lumMod val="75000"/>
                    <a:lumOff val="25000"/>
                  </a:prstClr>
                </a:solidFill>
                <a:latin typeface="Segoe UI" panose="020B0502040204020203" pitchFamily="34" charset="0"/>
                <a:cs typeface="Segoe UI" panose="020B0502040204020203" pitchFamily="34" charset="0"/>
              </a:rPr>
              <a:t>will be implemented to convert the classified gesture to spoken word. </a:t>
            </a:r>
          </a:p>
          <a:p>
            <a:pPr marL="342900" indent="-342900">
              <a:spcAft>
                <a:spcPts val="600"/>
              </a:spcAft>
              <a:buAutoNum type="arabicPeriod"/>
              <a:defRPr/>
            </a:pPr>
            <a:r>
              <a:rPr lang="en-US" sz="1600" dirty="0">
                <a:solidFill>
                  <a:prstClr val="black">
                    <a:lumMod val="75000"/>
                    <a:lumOff val="25000"/>
                  </a:prstClr>
                </a:solidFill>
                <a:latin typeface="Segoe UI" panose="020B0502040204020203" pitchFamily="34" charset="0"/>
                <a:cs typeface="Segoe UI" panose="020B0502040204020203" pitchFamily="34" charset="0"/>
              </a:rPr>
              <a:t>On a website run by Dr. Bill Vicars, an ASL professor and deaf person himself, there is a list of </a:t>
            </a:r>
            <a:r>
              <a:rPr lang="en-US" sz="1600" b="1" dirty="0">
                <a:solidFill>
                  <a:srgbClr val="D24726"/>
                </a:solidFill>
                <a:latin typeface="Segoe UI Semibold" panose="020B0702040204020203" pitchFamily="34" charset="0"/>
                <a:cs typeface="Segoe UI Semibold" panose="020B0702040204020203" pitchFamily="34" charset="0"/>
              </a:rPr>
              <a:t>100 words</a:t>
            </a:r>
            <a:r>
              <a:rPr lang="en-US" sz="1600" dirty="0">
                <a:solidFill>
                  <a:prstClr val="black">
                    <a:lumMod val="75000"/>
                    <a:lumOff val="25000"/>
                  </a:prstClr>
                </a:solidFill>
                <a:latin typeface="Segoe UI" panose="020B0502040204020203" pitchFamily="34" charset="0"/>
                <a:cs typeface="Segoe UI" panose="020B0502040204020203" pitchFamily="34" charset="0"/>
              </a:rPr>
              <a:t> which are commonly-used in everyday ASL conversations. Sign AI will be translating these specific words. </a:t>
            </a:r>
          </a:p>
          <a:p>
            <a:pPr marL="0" indent="0">
              <a:spcAft>
                <a:spcPts val="600"/>
              </a:spcAft>
              <a:buNone/>
              <a:defRPr/>
            </a:pP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94727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DB77-8E84-4E11-A0BF-FAE3D264DA55}"/>
              </a:ext>
            </a:extLst>
          </p:cNvPr>
          <p:cNvSpPr>
            <a:spLocks noGrp="1"/>
          </p:cNvSpPr>
          <p:nvPr>
            <p:ph type="title"/>
          </p:nvPr>
        </p:nvSpPr>
        <p:spPr>
          <a:xfrm>
            <a:off x="521207" y="448056"/>
            <a:ext cx="7814925" cy="640080"/>
          </a:xfrm>
        </p:spPr>
        <p:txBody>
          <a:bodyPr>
            <a:normAutofit/>
          </a:bodyPr>
          <a:lstStyle/>
          <a:p>
            <a:r>
              <a:rPr lang="en-US" dirty="0"/>
              <a:t>Design Constraints</a:t>
            </a:r>
          </a:p>
        </p:txBody>
      </p:sp>
      <p:pic>
        <p:nvPicPr>
          <p:cNvPr id="5" name="Picture 4" descr="Arrow pointing right with a hyperlink to the PowerPoint team blog. Select the image to visit the PowerPoint team blog ">
            <a:hlinkClick r:id="rId3" tooltip="Select here to visit the PowerPoint team blog."/>
            <a:extLst>
              <a:ext uri="{FF2B5EF4-FFF2-40B4-BE49-F238E27FC236}">
                <a16:creationId xmlns:a16="http://schemas.microsoft.com/office/drawing/2014/main" id="{5BF9E7FA-F49B-4332-8B2D-68A4C9448B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496" y="1435608"/>
            <a:ext cx="661940" cy="661940"/>
          </a:xfrm>
          <a:prstGeom prst="rect">
            <a:avLst/>
          </a:prstGeom>
        </p:spPr>
      </p:pic>
      <p:sp>
        <p:nvSpPr>
          <p:cNvPr id="8" name="Content Placeholder 17">
            <a:extLst>
              <a:ext uri="{FF2B5EF4-FFF2-40B4-BE49-F238E27FC236}">
                <a16:creationId xmlns:a16="http://schemas.microsoft.com/office/drawing/2014/main" id="{12CC3BC4-AF4E-4EF2-8749-148E7B55E042}"/>
              </a:ext>
            </a:extLst>
          </p:cNvPr>
          <p:cNvSpPr txBox="1">
            <a:spLocks/>
          </p:cNvSpPr>
          <p:nvPr/>
        </p:nvSpPr>
        <p:spPr>
          <a:xfrm>
            <a:off x="1201436" y="1680890"/>
            <a:ext cx="7923903" cy="4166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2800" dirty="0">
                <a:solidFill>
                  <a:srgbClr val="D24726"/>
                </a:solidFill>
                <a:latin typeface="Segoe UI Semibold" panose="020B0702040204020203" pitchFamily="34" charset="0"/>
                <a:cs typeface="Segoe UI Semibold" panose="020B0702040204020203" pitchFamily="34" charset="0"/>
              </a:rPr>
              <a:t>Limitations</a:t>
            </a:r>
            <a:endParaRPr lang="en-US" sz="2800" dirty="0">
              <a:solidFill>
                <a:prstClr val="black">
                  <a:lumMod val="75000"/>
                  <a:lumOff val="25000"/>
                </a:prstClr>
              </a:solidFill>
              <a:cs typeface="Segoe UI"/>
            </a:endParaRPr>
          </a:p>
        </p:txBody>
      </p:sp>
      <p:sp>
        <p:nvSpPr>
          <p:cNvPr id="9" name="Content Placeholder 17">
            <a:extLst>
              <a:ext uri="{FF2B5EF4-FFF2-40B4-BE49-F238E27FC236}">
                <a16:creationId xmlns:a16="http://schemas.microsoft.com/office/drawing/2014/main" id="{CE93BBCC-4197-47AB-8486-F5F272FC1A6E}"/>
              </a:ext>
            </a:extLst>
          </p:cNvPr>
          <p:cNvSpPr txBox="1">
            <a:spLocks/>
          </p:cNvSpPr>
          <p:nvPr/>
        </p:nvSpPr>
        <p:spPr>
          <a:xfrm>
            <a:off x="539496" y="2341955"/>
            <a:ext cx="10889951" cy="343972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en-US" sz="1600" dirty="0">
                <a:solidFill>
                  <a:prstClr val="black">
                    <a:lumMod val="75000"/>
                    <a:lumOff val="25000"/>
                  </a:prstClr>
                </a:solidFill>
                <a:latin typeface="Segoe UI" panose="020B0502040204020203" pitchFamily="34" charset="0"/>
                <a:cs typeface="Segoe UI" panose="020B0502040204020203" pitchFamily="34" charset="0"/>
              </a:rPr>
              <a:t>Or, to be more specific, limitation (singular) – there’s just one. </a:t>
            </a:r>
          </a:p>
          <a:p>
            <a:pPr marL="0" indent="0">
              <a:spcAft>
                <a:spcPts val="600"/>
              </a:spcAft>
              <a:buNone/>
              <a:defRPr/>
            </a:pPr>
            <a:r>
              <a:rPr lang="en-US" sz="1600" dirty="0">
                <a:solidFill>
                  <a:prstClr val="black">
                    <a:lumMod val="75000"/>
                    <a:lumOff val="25000"/>
                  </a:prstClr>
                </a:solidFill>
                <a:latin typeface="Segoe UI" panose="020B0502040204020203" pitchFamily="34" charset="0"/>
                <a:cs typeface="Segoe UI" panose="020B0502040204020203" pitchFamily="34" charset="0"/>
              </a:rPr>
              <a:t>In ASL, some words are expressed through the facial expressions, not through the hands. With the current setup, these words cannot be measured by the MyoWare Muscle Sensor. </a:t>
            </a:r>
          </a:p>
        </p:txBody>
      </p:sp>
    </p:spTree>
    <p:extLst>
      <p:ext uri="{BB962C8B-B14F-4D97-AF65-F5344CB8AC3E}">
        <p14:creationId xmlns:p14="http://schemas.microsoft.com/office/powerpoint/2010/main" val="1467639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DB77-8E84-4E11-A0BF-FAE3D264DA55}"/>
              </a:ext>
            </a:extLst>
          </p:cNvPr>
          <p:cNvSpPr>
            <a:spLocks noGrp="1"/>
          </p:cNvSpPr>
          <p:nvPr>
            <p:ph type="title"/>
          </p:nvPr>
        </p:nvSpPr>
        <p:spPr>
          <a:xfrm>
            <a:off x="521207" y="448056"/>
            <a:ext cx="7814925" cy="640080"/>
          </a:xfrm>
        </p:spPr>
        <p:txBody>
          <a:bodyPr>
            <a:normAutofit/>
          </a:bodyPr>
          <a:lstStyle/>
          <a:p>
            <a:r>
              <a:rPr lang="en-US" dirty="0"/>
              <a:t>Design Approach</a:t>
            </a:r>
          </a:p>
        </p:txBody>
      </p:sp>
      <p:pic>
        <p:nvPicPr>
          <p:cNvPr id="5" name="Picture 4" descr="Arrow pointing right with a hyperlink to the PowerPoint team blog. Select the image to visit the PowerPoint team blog ">
            <a:hlinkClick r:id="rId3" tooltip="Select here to visit the PowerPoint team blog."/>
            <a:extLst>
              <a:ext uri="{FF2B5EF4-FFF2-40B4-BE49-F238E27FC236}">
                <a16:creationId xmlns:a16="http://schemas.microsoft.com/office/drawing/2014/main" id="{5BF9E7FA-F49B-4332-8B2D-68A4C9448B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496" y="1435608"/>
            <a:ext cx="661940" cy="661940"/>
          </a:xfrm>
          <a:prstGeom prst="rect">
            <a:avLst/>
          </a:prstGeom>
        </p:spPr>
      </p:pic>
      <p:sp>
        <p:nvSpPr>
          <p:cNvPr id="8" name="Content Placeholder 17">
            <a:extLst>
              <a:ext uri="{FF2B5EF4-FFF2-40B4-BE49-F238E27FC236}">
                <a16:creationId xmlns:a16="http://schemas.microsoft.com/office/drawing/2014/main" id="{12CC3BC4-AF4E-4EF2-8749-148E7B55E042}"/>
              </a:ext>
            </a:extLst>
          </p:cNvPr>
          <p:cNvSpPr txBox="1">
            <a:spLocks/>
          </p:cNvSpPr>
          <p:nvPr/>
        </p:nvSpPr>
        <p:spPr>
          <a:xfrm>
            <a:off x="1201436" y="1680890"/>
            <a:ext cx="7923903" cy="4166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2800" dirty="0">
                <a:solidFill>
                  <a:srgbClr val="D24726"/>
                </a:solidFill>
                <a:latin typeface="Segoe UI Semibold" panose="020B0702040204020203" pitchFamily="34" charset="0"/>
                <a:cs typeface="Segoe UI Semibold" panose="020B0702040204020203" pitchFamily="34" charset="0"/>
              </a:rPr>
              <a:t>A step-by-step breakdown</a:t>
            </a:r>
            <a:endParaRPr lang="en-US" sz="2800" dirty="0">
              <a:solidFill>
                <a:prstClr val="black">
                  <a:lumMod val="75000"/>
                  <a:lumOff val="25000"/>
                </a:prstClr>
              </a:solidFill>
              <a:cs typeface="Segoe UI"/>
            </a:endParaRPr>
          </a:p>
        </p:txBody>
      </p:sp>
      <p:sp>
        <p:nvSpPr>
          <p:cNvPr id="9" name="Content Placeholder 17">
            <a:extLst>
              <a:ext uri="{FF2B5EF4-FFF2-40B4-BE49-F238E27FC236}">
                <a16:creationId xmlns:a16="http://schemas.microsoft.com/office/drawing/2014/main" id="{CE93BBCC-4197-47AB-8486-F5F272FC1A6E}"/>
              </a:ext>
            </a:extLst>
          </p:cNvPr>
          <p:cNvSpPr txBox="1">
            <a:spLocks/>
          </p:cNvSpPr>
          <p:nvPr/>
        </p:nvSpPr>
        <p:spPr>
          <a:xfrm>
            <a:off x="539496" y="2341955"/>
            <a:ext cx="10889951" cy="343972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indent="-342900">
              <a:spcAft>
                <a:spcPts val="600"/>
              </a:spcAft>
              <a:buAutoNum type="arabicPeriod"/>
              <a:defRPr/>
            </a:pPr>
            <a:r>
              <a:rPr lang="en-US" sz="1600" dirty="0">
                <a:solidFill>
                  <a:prstClr val="black">
                    <a:lumMod val="75000"/>
                    <a:lumOff val="25000"/>
                  </a:prstClr>
                </a:solidFill>
                <a:latin typeface="Segoe UI" panose="020B0502040204020203" pitchFamily="34" charset="0"/>
                <a:cs typeface="Segoe UI" panose="020B0502040204020203" pitchFamily="34" charset="0"/>
              </a:rPr>
              <a:t>First, data is collected by the EMG sensors. Data will be in the form of raw EMG waveforms. Four sensors in total will be used for data collection. They will be placed close to the major muscle groups in the arm (biceps and triceps) and shoulder (deltoids), as well as the wrist. When gestures are made, these parts of the body are involved most. </a:t>
            </a:r>
          </a:p>
          <a:p>
            <a:pPr marL="342900" indent="-342900">
              <a:spcAft>
                <a:spcPts val="600"/>
              </a:spcAft>
              <a:buAutoNum type="arabicPeriod"/>
              <a:defRPr/>
            </a:pPr>
            <a:r>
              <a:rPr lang="en-US" sz="1600" dirty="0">
                <a:solidFill>
                  <a:prstClr val="black">
                    <a:lumMod val="75000"/>
                    <a:lumOff val="25000"/>
                  </a:prstClr>
                </a:solidFill>
                <a:latin typeface="Segoe UI" panose="020B0502040204020203" pitchFamily="34" charset="0"/>
                <a:cs typeface="Segoe UI" panose="020B0502040204020203" pitchFamily="34" charset="0"/>
              </a:rPr>
              <a:t>Second, this data will be formatted for training on the AI. This can be done in many ways. The goal is to be able to capture key information about the recorded EMG waveforms. </a:t>
            </a:r>
          </a:p>
          <a:p>
            <a:pPr marL="342900" indent="-342900">
              <a:spcAft>
                <a:spcPts val="600"/>
              </a:spcAft>
              <a:buAutoNum type="arabicPeriod"/>
              <a:defRPr/>
            </a:pPr>
            <a:r>
              <a:rPr lang="en-US" sz="1600" dirty="0">
                <a:solidFill>
                  <a:prstClr val="black">
                    <a:lumMod val="75000"/>
                    <a:lumOff val="25000"/>
                  </a:prstClr>
                </a:solidFill>
                <a:latin typeface="Segoe UI" panose="020B0502040204020203" pitchFamily="34" charset="0"/>
                <a:cs typeface="Segoe UI" panose="020B0502040204020203" pitchFamily="34" charset="0"/>
              </a:rPr>
              <a:t>Finally, the AI will be trained on the formatted data. </a:t>
            </a:r>
          </a:p>
          <a:p>
            <a:pPr marL="342900" indent="-342900">
              <a:spcAft>
                <a:spcPts val="600"/>
              </a:spcAft>
              <a:buAutoNum type="arabicPeriod"/>
              <a:defRPr/>
            </a:pPr>
            <a:r>
              <a:rPr lang="en-US" sz="1600" dirty="0">
                <a:solidFill>
                  <a:prstClr val="black">
                    <a:lumMod val="75000"/>
                    <a:lumOff val="25000"/>
                  </a:prstClr>
                </a:solidFill>
                <a:latin typeface="Segoe UI" panose="020B0502040204020203" pitchFamily="34" charset="0"/>
                <a:cs typeface="Segoe UI" panose="020B0502040204020203" pitchFamily="34" charset="0"/>
              </a:rPr>
              <a:t>Real-time testing comes afterwards, and if accuracy values are not at the target level, the AI will be refined. Some ways to do this would be to collect more data or re-format pre-existing data to better express the waveforms to the AI.  </a:t>
            </a:r>
          </a:p>
        </p:txBody>
      </p:sp>
    </p:spTree>
    <p:extLst>
      <p:ext uri="{BB962C8B-B14F-4D97-AF65-F5344CB8AC3E}">
        <p14:creationId xmlns:p14="http://schemas.microsoft.com/office/powerpoint/2010/main" val="2172750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DB77-8E84-4E11-A0BF-FAE3D264DA55}"/>
              </a:ext>
            </a:extLst>
          </p:cNvPr>
          <p:cNvSpPr>
            <a:spLocks noGrp="1"/>
          </p:cNvSpPr>
          <p:nvPr>
            <p:ph type="title"/>
          </p:nvPr>
        </p:nvSpPr>
        <p:spPr>
          <a:xfrm>
            <a:off x="521207" y="448056"/>
            <a:ext cx="7814925" cy="640080"/>
          </a:xfrm>
        </p:spPr>
        <p:txBody>
          <a:bodyPr>
            <a:normAutofit/>
          </a:bodyPr>
          <a:lstStyle/>
          <a:p>
            <a:r>
              <a:rPr lang="en-US" dirty="0"/>
              <a:t>Design Approach</a:t>
            </a:r>
          </a:p>
        </p:txBody>
      </p:sp>
      <p:pic>
        <p:nvPicPr>
          <p:cNvPr id="5" name="Picture 4" descr="Arrow pointing right with a hyperlink to the PowerPoint team blog. Select the image to visit the PowerPoint team blog ">
            <a:hlinkClick r:id="rId3" tooltip="Select here to visit the PowerPoint team blog."/>
            <a:extLst>
              <a:ext uri="{FF2B5EF4-FFF2-40B4-BE49-F238E27FC236}">
                <a16:creationId xmlns:a16="http://schemas.microsoft.com/office/drawing/2014/main" id="{5BF9E7FA-F49B-4332-8B2D-68A4C9448B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496" y="1435608"/>
            <a:ext cx="661940" cy="661940"/>
          </a:xfrm>
          <a:prstGeom prst="rect">
            <a:avLst/>
          </a:prstGeom>
        </p:spPr>
      </p:pic>
      <p:sp>
        <p:nvSpPr>
          <p:cNvPr id="8" name="Content Placeholder 17">
            <a:extLst>
              <a:ext uri="{FF2B5EF4-FFF2-40B4-BE49-F238E27FC236}">
                <a16:creationId xmlns:a16="http://schemas.microsoft.com/office/drawing/2014/main" id="{12CC3BC4-AF4E-4EF2-8749-148E7B55E042}"/>
              </a:ext>
            </a:extLst>
          </p:cNvPr>
          <p:cNvSpPr txBox="1">
            <a:spLocks/>
          </p:cNvSpPr>
          <p:nvPr/>
        </p:nvSpPr>
        <p:spPr>
          <a:xfrm>
            <a:off x="1201436" y="1680890"/>
            <a:ext cx="7923903" cy="4166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2800" dirty="0">
                <a:solidFill>
                  <a:srgbClr val="D24726"/>
                </a:solidFill>
                <a:latin typeface="Segoe UI Semibold" panose="020B0702040204020203" pitchFamily="34" charset="0"/>
                <a:cs typeface="Segoe UI Semibold" panose="020B0702040204020203" pitchFamily="34" charset="0"/>
              </a:rPr>
              <a:t>Another AI?</a:t>
            </a:r>
            <a:endParaRPr lang="en-US" sz="2800" dirty="0">
              <a:solidFill>
                <a:prstClr val="black">
                  <a:lumMod val="75000"/>
                  <a:lumOff val="25000"/>
                </a:prstClr>
              </a:solidFill>
              <a:cs typeface="Segoe UI"/>
            </a:endParaRPr>
          </a:p>
        </p:txBody>
      </p:sp>
      <p:sp>
        <p:nvSpPr>
          <p:cNvPr id="9" name="Content Placeholder 17">
            <a:extLst>
              <a:ext uri="{FF2B5EF4-FFF2-40B4-BE49-F238E27FC236}">
                <a16:creationId xmlns:a16="http://schemas.microsoft.com/office/drawing/2014/main" id="{CE93BBCC-4197-47AB-8486-F5F272FC1A6E}"/>
              </a:ext>
            </a:extLst>
          </p:cNvPr>
          <p:cNvSpPr txBox="1">
            <a:spLocks/>
          </p:cNvSpPr>
          <p:nvPr/>
        </p:nvSpPr>
        <p:spPr>
          <a:xfrm>
            <a:off x="539496" y="2341955"/>
            <a:ext cx="10889951" cy="343972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indent="-342900">
              <a:spcAft>
                <a:spcPts val="600"/>
              </a:spcAft>
              <a:buAutoNum type="arabicPeriod"/>
              <a:defRPr/>
            </a:pPr>
            <a:r>
              <a:rPr lang="en-US" sz="1600" dirty="0">
                <a:solidFill>
                  <a:prstClr val="black">
                    <a:lumMod val="75000"/>
                    <a:lumOff val="25000"/>
                  </a:prstClr>
                </a:solidFill>
                <a:latin typeface="Segoe UI" panose="020B0502040204020203" pitchFamily="34" charset="0"/>
                <a:cs typeface="Segoe UI" panose="020B0502040204020203" pitchFamily="34" charset="0"/>
              </a:rPr>
              <a:t>Another AI will be developed in parallel. While the other AI is for gesture classification, this AI is for unscrambling the translated gestures into sentences. The way you form sentences in ASL is different from standard English, which necessitates this “unscrambling” process. </a:t>
            </a:r>
          </a:p>
          <a:p>
            <a:pPr marL="342900" indent="-342900">
              <a:spcAft>
                <a:spcPts val="600"/>
              </a:spcAft>
              <a:buAutoNum type="arabicPeriod"/>
              <a:defRPr/>
            </a:pPr>
            <a:r>
              <a:rPr lang="en-US" sz="1600" dirty="0">
                <a:solidFill>
                  <a:prstClr val="black">
                    <a:lumMod val="75000"/>
                    <a:lumOff val="25000"/>
                  </a:prstClr>
                </a:solidFill>
                <a:latin typeface="Segoe UI" panose="020B0502040204020203" pitchFamily="34" charset="0"/>
                <a:cs typeface="Segoe UI" panose="020B0502040204020203" pitchFamily="34" charset="0"/>
              </a:rPr>
              <a:t>This AI will be trained the same as the previous AI.</a:t>
            </a:r>
          </a:p>
          <a:p>
            <a:pPr marL="342900" indent="-342900">
              <a:spcAft>
                <a:spcPts val="600"/>
              </a:spcAft>
              <a:buAutoNum type="arabicPeriod"/>
              <a:defRPr/>
            </a:pPr>
            <a:r>
              <a:rPr lang="en-US" sz="1600" dirty="0">
                <a:solidFill>
                  <a:prstClr val="black">
                    <a:lumMod val="75000"/>
                    <a:lumOff val="25000"/>
                  </a:prstClr>
                </a:solidFill>
                <a:latin typeface="Segoe UI" panose="020B0502040204020203" pitchFamily="34" charset="0"/>
                <a:cs typeface="Segoe UI" panose="020B0502040204020203" pitchFamily="34" charset="0"/>
              </a:rPr>
              <a:t>In addition, it will also take inputs from the previous AI.  </a:t>
            </a:r>
          </a:p>
          <a:p>
            <a:pPr marL="342900" indent="-342900">
              <a:spcAft>
                <a:spcPts val="600"/>
              </a:spcAft>
              <a:buAutoNum type="arabicPeriod"/>
              <a:defRPr/>
            </a:pP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0171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DB77-8E84-4E11-A0BF-FAE3D264DA55}"/>
              </a:ext>
            </a:extLst>
          </p:cNvPr>
          <p:cNvSpPr>
            <a:spLocks noGrp="1"/>
          </p:cNvSpPr>
          <p:nvPr>
            <p:ph type="title"/>
          </p:nvPr>
        </p:nvSpPr>
        <p:spPr>
          <a:xfrm>
            <a:off x="521207" y="448056"/>
            <a:ext cx="7814925" cy="640080"/>
          </a:xfrm>
        </p:spPr>
        <p:txBody>
          <a:bodyPr>
            <a:normAutofit/>
          </a:bodyPr>
          <a:lstStyle/>
          <a:p>
            <a:r>
              <a:rPr lang="en-US" dirty="0"/>
              <a:t>System Description</a:t>
            </a:r>
          </a:p>
        </p:txBody>
      </p:sp>
      <p:pic>
        <p:nvPicPr>
          <p:cNvPr id="5" name="Picture 4" descr="Arrow pointing right with a hyperlink to the PowerPoint team blog. Select the image to visit the PowerPoint team blog ">
            <a:hlinkClick r:id="rId3" tooltip="Select here to visit the PowerPoint team blog."/>
            <a:extLst>
              <a:ext uri="{FF2B5EF4-FFF2-40B4-BE49-F238E27FC236}">
                <a16:creationId xmlns:a16="http://schemas.microsoft.com/office/drawing/2014/main" id="{5BF9E7FA-F49B-4332-8B2D-68A4C9448B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496" y="1435608"/>
            <a:ext cx="661940" cy="661940"/>
          </a:xfrm>
          <a:prstGeom prst="rect">
            <a:avLst/>
          </a:prstGeom>
        </p:spPr>
      </p:pic>
      <p:sp>
        <p:nvSpPr>
          <p:cNvPr id="8" name="Content Placeholder 17">
            <a:extLst>
              <a:ext uri="{FF2B5EF4-FFF2-40B4-BE49-F238E27FC236}">
                <a16:creationId xmlns:a16="http://schemas.microsoft.com/office/drawing/2014/main" id="{12CC3BC4-AF4E-4EF2-8749-148E7B55E042}"/>
              </a:ext>
            </a:extLst>
          </p:cNvPr>
          <p:cNvSpPr txBox="1">
            <a:spLocks/>
          </p:cNvSpPr>
          <p:nvPr/>
        </p:nvSpPr>
        <p:spPr>
          <a:xfrm>
            <a:off x="1201436" y="1680890"/>
            <a:ext cx="7923903" cy="4166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2800" dirty="0">
                <a:solidFill>
                  <a:srgbClr val="D24726"/>
                </a:solidFill>
                <a:latin typeface="Segoe UI Semibold" panose="020B0702040204020203" pitchFamily="34" charset="0"/>
                <a:cs typeface="Segoe UI Semibold" panose="020B0702040204020203" pitchFamily="34" charset="0"/>
              </a:rPr>
              <a:t>An overview</a:t>
            </a:r>
            <a:endParaRPr lang="en-US" sz="2800" dirty="0">
              <a:solidFill>
                <a:prstClr val="black">
                  <a:lumMod val="75000"/>
                  <a:lumOff val="25000"/>
                </a:prstClr>
              </a:solidFill>
              <a:cs typeface="Segoe UI"/>
            </a:endParaRPr>
          </a:p>
        </p:txBody>
      </p:sp>
      <p:sp>
        <p:nvSpPr>
          <p:cNvPr id="9" name="Content Placeholder 17">
            <a:extLst>
              <a:ext uri="{FF2B5EF4-FFF2-40B4-BE49-F238E27FC236}">
                <a16:creationId xmlns:a16="http://schemas.microsoft.com/office/drawing/2014/main" id="{CE93BBCC-4197-47AB-8486-F5F272FC1A6E}"/>
              </a:ext>
            </a:extLst>
          </p:cNvPr>
          <p:cNvSpPr txBox="1">
            <a:spLocks/>
          </p:cNvSpPr>
          <p:nvPr/>
        </p:nvSpPr>
        <p:spPr>
          <a:xfrm>
            <a:off x="539496" y="2341955"/>
            <a:ext cx="10889951" cy="343972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indent="-342900">
              <a:spcAft>
                <a:spcPts val="600"/>
              </a:spcAft>
              <a:buAutoNum type="arabicPeriod"/>
              <a:defRPr/>
            </a:pPr>
            <a:r>
              <a:rPr lang="en-US" sz="1600" dirty="0">
                <a:solidFill>
                  <a:prstClr val="black">
                    <a:lumMod val="75000"/>
                    <a:lumOff val="25000"/>
                  </a:prstClr>
                </a:solidFill>
                <a:latin typeface="Segoe UI" panose="020B0502040204020203" pitchFamily="34" charset="0"/>
                <a:cs typeface="Segoe UI" panose="020B0502040204020203" pitchFamily="34" charset="0"/>
              </a:rPr>
              <a:t>The AIs are going to be hosted on a Raspberry Pi 3 Model B. </a:t>
            </a:r>
          </a:p>
          <a:p>
            <a:pPr marL="342900" indent="-342900">
              <a:spcAft>
                <a:spcPts val="600"/>
              </a:spcAft>
              <a:buAutoNum type="arabicPeriod"/>
              <a:defRPr/>
            </a:pPr>
            <a:r>
              <a:rPr lang="en-US" sz="1600" dirty="0">
                <a:solidFill>
                  <a:prstClr val="black">
                    <a:lumMod val="75000"/>
                    <a:lumOff val="25000"/>
                  </a:prstClr>
                </a:solidFill>
                <a:latin typeface="Segoe UI" panose="020B0502040204020203" pitchFamily="34" charset="0"/>
                <a:cs typeface="Segoe UI" panose="020B0502040204020203" pitchFamily="34" charset="0"/>
              </a:rPr>
              <a:t>TensorFlow through Python will be used to train both AIs. </a:t>
            </a:r>
          </a:p>
          <a:p>
            <a:pPr marL="342900" indent="-342900">
              <a:spcAft>
                <a:spcPts val="600"/>
              </a:spcAft>
              <a:buAutoNum type="arabicPeriod"/>
              <a:defRPr/>
            </a:pPr>
            <a:r>
              <a:rPr lang="en-US" sz="1600" dirty="0">
                <a:solidFill>
                  <a:prstClr val="black">
                    <a:lumMod val="75000"/>
                    <a:lumOff val="25000"/>
                  </a:prstClr>
                </a:solidFill>
                <a:latin typeface="Segoe UI" panose="020B0502040204020203" pitchFamily="34" charset="0"/>
                <a:cs typeface="Segoe UI" panose="020B0502040204020203" pitchFamily="34" charset="0"/>
              </a:rPr>
              <a:t>The </a:t>
            </a:r>
            <a:r>
              <a:rPr lang="en-US" sz="1600" dirty="0" err="1">
                <a:solidFill>
                  <a:prstClr val="black">
                    <a:lumMod val="75000"/>
                    <a:lumOff val="25000"/>
                  </a:prstClr>
                </a:solidFill>
                <a:latin typeface="Segoe UI" panose="020B0502040204020203" pitchFamily="34" charset="0"/>
                <a:cs typeface="Segoe UI" panose="020B0502040204020203" pitchFamily="34" charset="0"/>
              </a:rPr>
              <a:t>MyoWare</a:t>
            </a:r>
            <a:r>
              <a:rPr lang="en-US" sz="1600" dirty="0">
                <a:solidFill>
                  <a:prstClr val="black">
                    <a:lumMod val="75000"/>
                    <a:lumOff val="25000"/>
                  </a:prstClr>
                </a:solidFill>
                <a:latin typeface="Segoe UI" panose="020B0502040204020203" pitchFamily="34" charset="0"/>
                <a:cs typeface="Segoe UI" panose="020B0502040204020203" pitchFamily="34" charset="0"/>
              </a:rPr>
              <a:t> Muscle Sensor will be used for data collection. There are 4. </a:t>
            </a:r>
          </a:p>
          <a:p>
            <a:pPr marL="342900" indent="-342900">
              <a:spcAft>
                <a:spcPts val="600"/>
              </a:spcAft>
              <a:buAutoNum type="arabicPeriod"/>
              <a:defRPr/>
            </a:pPr>
            <a:r>
              <a:rPr lang="en-US" sz="1600" dirty="0">
                <a:solidFill>
                  <a:prstClr val="black">
                    <a:lumMod val="75000"/>
                    <a:lumOff val="25000"/>
                  </a:prstClr>
                </a:solidFill>
                <a:latin typeface="Segoe UI" panose="020B0502040204020203" pitchFamily="34" charset="0"/>
                <a:cs typeface="Segoe UI" panose="020B0502040204020203" pitchFamily="34" charset="0"/>
              </a:rPr>
              <a:t>Since the Pi is not able to accept analog inputs, an analog-to-digital converter will be required alongside the EMG sensors. </a:t>
            </a:r>
          </a:p>
          <a:p>
            <a:pPr marL="342900" indent="-342900">
              <a:spcAft>
                <a:spcPts val="600"/>
              </a:spcAft>
              <a:buAutoNum type="arabicPeriod"/>
              <a:defRPr/>
            </a:pPr>
            <a:r>
              <a:rPr lang="en-US" sz="1600" dirty="0">
                <a:solidFill>
                  <a:prstClr val="black">
                    <a:lumMod val="75000"/>
                    <a:lumOff val="25000"/>
                  </a:prstClr>
                </a:solidFill>
                <a:latin typeface="Segoe UI" panose="020B0502040204020203" pitchFamily="34" charset="0"/>
                <a:cs typeface="Segoe UI" panose="020B0502040204020203" pitchFamily="34" charset="0"/>
              </a:rPr>
              <a:t>The Adafruit I2S 3W Stereo Speaker Bonnet alongside a speech synthesizer (</a:t>
            </a:r>
            <a:r>
              <a:rPr lang="en-US" sz="1600" dirty="0" err="1">
                <a:solidFill>
                  <a:prstClr val="black">
                    <a:lumMod val="75000"/>
                    <a:lumOff val="25000"/>
                  </a:prstClr>
                </a:solidFill>
                <a:latin typeface="Segoe UI" panose="020B0502040204020203" pitchFamily="34" charset="0"/>
                <a:cs typeface="Segoe UI" panose="020B0502040204020203" pitchFamily="34" charset="0"/>
              </a:rPr>
              <a:t>eSpeak</a:t>
            </a:r>
            <a:r>
              <a:rPr lang="en-US" sz="1600" dirty="0">
                <a:solidFill>
                  <a:prstClr val="black">
                    <a:lumMod val="75000"/>
                    <a:lumOff val="25000"/>
                  </a:prstClr>
                </a:solidFill>
                <a:latin typeface="Segoe UI" panose="020B0502040204020203" pitchFamily="34" charset="0"/>
                <a:cs typeface="Segoe UI" panose="020B0502040204020203" pitchFamily="34" charset="0"/>
              </a:rPr>
              <a:t>) will be used to vocalized outputs. </a:t>
            </a:r>
          </a:p>
          <a:p>
            <a:pPr marL="342900" indent="-342900">
              <a:spcAft>
                <a:spcPts val="600"/>
              </a:spcAft>
              <a:buAutoNum type="arabicPeriod"/>
              <a:defRPr/>
            </a:pP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11784424"/>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A670225-786D-4D35-95D2-EE23BCCC822D}" vid="{047B070F-071F-4F7E-B21E-00157DBF8D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8F36FF-D6F8-4F25-B1D6-7893F2294B63}">
  <ds:schemaRefs>
    <ds:schemaRef ds:uri="http://schemas.microsoft.com/sharepoint/v3/contenttype/forms"/>
  </ds:schemaRefs>
</ds:datastoreItem>
</file>

<file path=customXml/itemProps2.xml><?xml version="1.0" encoding="utf-8"?>
<ds:datastoreItem xmlns:ds="http://schemas.openxmlformats.org/officeDocument/2006/customXml" ds:itemID="{7BED6A94-6CEC-4690-B5D0-3E831BCC769C}">
  <ds:schemaRefs>
    <ds:schemaRef ds:uri="http://schemas.microsoft.com/office/2006/documentManagement/types"/>
    <ds:schemaRef ds:uri="http://schemas.openxmlformats.org/package/2006/metadata/core-properties"/>
    <ds:schemaRef ds:uri="16c05727-aa75-4e4a-9b5f-8a80a1165891"/>
    <ds:schemaRef ds:uri="http://www.w3.org/XML/1998/namespace"/>
    <ds:schemaRef ds:uri="http://purl.org/dc/elements/1.1/"/>
    <ds:schemaRef ds:uri="http://schemas.microsoft.com/office/2006/metadata/properties"/>
    <ds:schemaRef ds:uri="http://purl.org/dc/terms/"/>
    <ds:schemaRef ds:uri="http://schemas.microsoft.com/office/infopath/2007/PartnerControls"/>
    <ds:schemaRef ds:uri="71af3243-3dd4-4a8d-8c0d-dd76da1f02a5"/>
    <ds:schemaRef ds:uri="http://purl.org/dc/dcmitype/"/>
  </ds:schemaRefs>
</ds:datastoreItem>
</file>

<file path=customXml/itemProps3.xml><?xml version="1.0" encoding="utf-8"?>
<ds:datastoreItem xmlns:ds="http://schemas.openxmlformats.org/officeDocument/2006/customXml" ds:itemID="{E60B3179-FCE1-482B-B473-8B7BB6F9AC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 2016</Template>
  <TotalTime>0</TotalTime>
  <Words>1015</Words>
  <Application>Microsoft Office PowerPoint</Application>
  <PresentationFormat>Widescreen</PresentationFormat>
  <Paragraphs>80</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Segoe UI</vt:lpstr>
      <vt:lpstr>Segoe UI Light</vt:lpstr>
      <vt:lpstr>Segoe UI Semibold</vt:lpstr>
      <vt:lpstr>WelcomeDoc</vt:lpstr>
      <vt:lpstr>Senior Design Project I</vt:lpstr>
      <vt:lpstr>Background &amp; Motivation</vt:lpstr>
      <vt:lpstr>Background &amp; Motivation</vt:lpstr>
      <vt:lpstr>Objective</vt:lpstr>
      <vt:lpstr>Design Requirements</vt:lpstr>
      <vt:lpstr>Design Constraints</vt:lpstr>
      <vt:lpstr>Design Approach</vt:lpstr>
      <vt:lpstr>Design Approach</vt:lpstr>
      <vt:lpstr>System Description</vt:lpstr>
      <vt:lpstr>System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2019-09-03T23:19:09Z</dcterms:created>
  <dcterms:modified xsi:type="dcterms:W3CDTF">2019-10-23T17:38:32Z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