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73" r:id="rId3"/>
    <p:sldId id="280" r:id="rId4"/>
    <p:sldId id="258" r:id="rId5"/>
    <p:sldId id="264" r:id="rId6"/>
    <p:sldId id="263" r:id="rId7"/>
    <p:sldId id="265" r:id="rId8"/>
    <p:sldId id="259" r:id="rId9"/>
    <p:sldId id="260" r:id="rId10"/>
    <p:sldId id="266" r:id="rId11"/>
    <p:sldId id="261" r:id="rId12"/>
    <p:sldId id="267" r:id="rId13"/>
    <p:sldId id="262" r:id="rId14"/>
    <p:sldId id="268" r:id="rId15"/>
    <p:sldId id="289" r:id="rId16"/>
    <p:sldId id="270" r:id="rId17"/>
    <p:sldId id="271" r:id="rId18"/>
    <p:sldId id="272" r:id="rId19"/>
    <p:sldId id="282" r:id="rId20"/>
    <p:sldId id="281" r:id="rId21"/>
    <p:sldId id="285" r:id="rId22"/>
    <p:sldId id="283" r:id="rId23"/>
    <p:sldId id="288" r:id="rId24"/>
    <p:sldId id="287" r:id="rId25"/>
    <p:sldId id="284" r:id="rId26"/>
    <p:sldId id="286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76" d="100"/>
          <a:sy n="76" d="100"/>
        </p:scale>
        <p:origin x="169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F9EE3-993B-4981-B2D8-7F5EB8BCECA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901AA-63EF-4478-899C-749AC10E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4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4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REST: For lightweight </a:t>
            </a:r>
            <a:r>
              <a:rPr lang="en-US" dirty="0" err="1"/>
              <a:t>api</a:t>
            </a:r>
            <a:r>
              <a:rPr lang="en-US" dirty="0"/>
              <a:t> | </a:t>
            </a:r>
            <a:r>
              <a:rPr lang="en-US" dirty="0" err="1"/>
              <a:t>socmed</a:t>
            </a:r>
            <a:r>
              <a:rPr lang="en-US" dirty="0"/>
              <a:t>, e-commerce</a:t>
            </a:r>
          </a:p>
          <a:p>
            <a:r>
              <a:rPr lang="en-US" dirty="0"/>
              <a:t>SOAP: Enterprise level system (secured) | payment gateways</a:t>
            </a:r>
          </a:p>
          <a:p>
            <a:r>
              <a:rPr lang="en-US" dirty="0" err="1"/>
              <a:t>gRPC</a:t>
            </a:r>
            <a:r>
              <a:rPr lang="en-US" dirty="0"/>
              <a:t>: microservices, real-time comm | chat apps, video streams (for speed)</a:t>
            </a:r>
          </a:p>
          <a:p>
            <a:r>
              <a:rPr lang="en-US" dirty="0" err="1"/>
              <a:t>GraphQL</a:t>
            </a:r>
            <a:r>
              <a:rPr lang="en-US" dirty="0"/>
              <a:t>: minimal data transfer |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REST: For lightweight </a:t>
            </a:r>
            <a:r>
              <a:rPr lang="en-US" dirty="0" err="1"/>
              <a:t>api</a:t>
            </a:r>
            <a:r>
              <a:rPr lang="en-US" dirty="0"/>
              <a:t> | </a:t>
            </a:r>
            <a:r>
              <a:rPr lang="en-US" dirty="0" err="1"/>
              <a:t>socmed</a:t>
            </a:r>
            <a:r>
              <a:rPr lang="en-US" dirty="0"/>
              <a:t>, e-commerce</a:t>
            </a:r>
          </a:p>
          <a:p>
            <a:r>
              <a:rPr lang="en-US" dirty="0"/>
              <a:t>SOAP: Enterprise level system (secured) | payment gateways</a:t>
            </a:r>
          </a:p>
          <a:p>
            <a:r>
              <a:rPr lang="en-US" dirty="0" err="1"/>
              <a:t>gRPC</a:t>
            </a:r>
            <a:r>
              <a:rPr lang="en-US" dirty="0"/>
              <a:t>: microservices, real-time comm | chat apps, video streams (for speed)</a:t>
            </a:r>
          </a:p>
          <a:p>
            <a:r>
              <a:rPr lang="en-US" dirty="0" err="1"/>
              <a:t>GraphQL</a:t>
            </a:r>
            <a:r>
              <a:rPr lang="en-US" dirty="0"/>
              <a:t>: minimal data transfer |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60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REST: For lightweight </a:t>
            </a:r>
            <a:r>
              <a:rPr lang="en-US" dirty="0" err="1"/>
              <a:t>api</a:t>
            </a:r>
            <a:r>
              <a:rPr lang="en-US" dirty="0"/>
              <a:t> | </a:t>
            </a:r>
            <a:r>
              <a:rPr lang="en-US" dirty="0" err="1"/>
              <a:t>socmed</a:t>
            </a:r>
            <a:r>
              <a:rPr lang="en-US" dirty="0"/>
              <a:t>, e-commerce</a:t>
            </a:r>
          </a:p>
          <a:p>
            <a:r>
              <a:rPr lang="en-US" dirty="0"/>
              <a:t>SOAP: Enterprise level system (secured) | payment gateways</a:t>
            </a:r>
          </a:p>
          <a:p>
            <a:r>
              <a:rPr lang="en-US" dirty="0" err="1"/>
              <a:t>gRPC</a:t>
            </a:r>
            <a:r>
              <a:rPr lang="en-US" dirty="0"/>
              <a:t>: microservices, real-time comm | chat apps, video streams (for speed)</a:t>
            </a:r>
          </a:p>
          <a:p>
            <a:r>
              <a:rPr lang="en-US" dirty="0" err="1"/>
              <a:t>GraphQL</a:t>
            </a:r>
            <a:r>
              <a:rPr lang="en-US" dirty="0"/>
              <a:t>: minimal data transfer |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17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4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44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0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54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4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REST: For lightweight </a:t>
            </a:r>
            <a:r>
              <a:rPr lang="en-US" dirty="0" err="1"/>
              <a:t>api</a:t>
            </a:r>
            <a:r>
              <a:rPr lang="en-US" dirty="0"/>
              <a:t> | </a:t>
            </a:r>
            <a:r>
              <a:rPr lang="en-US" dirty="0" err="1"/>
              <a:t>socmed</a:t>
            </a:r>
            <a:r>
              <a:rPr lang="en-US" dirty="0"/>
              <a:t>, e-commerce</a:t>
            </a:r>
          </a:p>
          <a:p>
            <a:r>
              <a:rPr lang="en-US" dirty="0"/>
              <a:t>SOAP: Enterprise level system (secured) | payment gateways</a:t>
            </a:r>
          </a:p>
          <a:p>
            <a:r>
              <a:rPr lang="en-US" dirty="0" err="1"/>
              <a:t>gRPC</a:t>
            </a:r>
            <a:r>
              <a:rPr lang="en-US" dirty="0"/>
              <a:t>: microservices, real-time comm | chat apps, video streams (for speed)</a:t>
            </a:r>
          </a:p>
          <a:p>
            <a:r>
              <a:rPr lang="en-US" dirty="0" err="1"/>
              <a:t>GraphQL</a:t>
            </a:r>
            <a:r>
              <a:rPr lang="en-US" dirty="0"/>
              <a:t>: minimal data transfer |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96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REST: For lightweight </a:t>
            </a:r>
            <a:r>
              <a:rPr lang="en-US" dirty="0" err="1"/>
              <a:t>api</a:t>
            </a:r>
            <a:r>
              <a:rPr lang="en-US" dirty="0"/>
              <a:t> | </a:t>
            </a:r>
            <a:r>
              <a:rPr lang="en-US" dirty="0" err="1"/>
              <a:t>socmed</a:t>
            </a:r>
            <a:r>
              <a:rPr lang="en-US" dirty="0"/>
              <a:t>, e-commerce</a:t>
            </a:r>
          </a:p>
          <a:p>
            <a:r>
              <a:rPr lang="en-US" dirty="0"/>
              <a:t>SOAP: Enterprise level system (secured) | payment gateways</a:t>
            </a:r>
          </a:p>
          <a:p>
            <a:r>
              <a:rPr lang="en-US" dirty="0" err="1"/>
              <a:t>gRPC</a:t>
            </a:r>
            <a:r>
              <a:rPr lang="en-US" dirty="0"/>
              <a:t>: microservices, real-time comm | chat apps, video streams (for speed)</a:t>
            </a:r>
          </a:p>
          <a:p>
            <a:r>
              <a:rPr lang="en-US" dirty="0" err="1"/>
              <a:t>GraphQL</a:t>
            </a:r>
            <a:r>
              <a:rPr lang="en-US" dirty="0"/>
              <a:t>: minimal data transfer |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5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1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6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4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0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9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0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FDFB0-24C1-4770-AEA5-8F71B172520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1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exampl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5CAF5E-438D-41C8-925A-49FE10C8E6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87" y="2085982"/>
            <a:ext cx="3320225" cy="19256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109994-521F-4D8F-A3A4-A485869554B4}"/>
              </a:ext>
            </a:extLst>
          </p:cNvPr>
          <p:cNvSpPr txBox="1"/>
          <p:nvPr/>
        </p:nvSpPr>
        <p:spPr>
          <a:xfrm>
            <a:off x="3274141" y="4112030"/>
            <a:ext cx="564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latin typeface="Barlow SemiBold" panose="00000700000000000000" pitchFamily="2" charset="0"/>
              </a:rPr>
              <a:t>JAN PHILLIP M. DACALLOS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F2673-3E7E-4C1C-ADA6-39B4091295C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7843" y="963272"/>
            <a:ext cx="4904128" cy="49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59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1E497-65AB-4CAC-AE8A-8068ABBA56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87" y="1394283"/>
            <a:ext cx="4360823" cy="43608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D530800-25B4-4E1B-9B4D-A2AAE22957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8CF75C-E32A-48DC-91BC-8974232199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33E3583-DE4B-4541-ABD6-E2D6636322B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830" y="1802310"/>
            <a:ext cx="6533833" cy="35425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56C4F25-CA29-43E4-84A4-47D44648425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961" y="1609246"/>
            <a:ext cx="3836470" cy="38364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E979F5-444F-491E-9C1A-9400266019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59" y="613760"/>
            <a:ext cx="7951441" cy="5630480"/>
          </a:xfrm>
          <a:prstGeom prst="roundRect">
            <a:avLst>
              <a:gd name="adj" fmla="val 4216"/>
            </a:avLst>
          </a:prstGeom>
        </p:spPr>
      </p:pic>
    </p:spTree>
    <p:extLst>
      <p:ext uri="{BB962C8B-B14F-4D97-AF65-F5344CB8AC3E}">
        <p14:creationId xmlns:p14="http://schemas.microsoft.com/office/powerpoint/2010/main" val="2054967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5EEC55-7F37-40CA-95FB-09C3D5BB20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763" y="1609246"/>
            <a:ext cx="3836470" cy="38364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54430" y="2517539"/>
            <a:ext cx="10393680" cy="195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Postman is a tool used for testing APIs. It allows developers to send HTTP requests, inspect responses, and automate API testing, making it easier to debug and collaborate on API development.</a:t>
            </a:r>
            <a:endParaRPr lang="en-US" sz="2500" dirty="0">
              <a:latin typeface="Barlow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54430" y="1701485"/>
            <a:ext cx="9229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Postman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EB7803-6FFE-4CC0-AE27-ECFF56D6522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9884FF-2143-4238-A803-5B4A2E4B24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7FF5AC-4682-49B4-A759-395BC72E212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637" y="1394283"/>
            <a:ext cx="4360823" cy="43608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5F0542-8C47-415C-8C38-389725EE712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63615" y="1876884"/>
            <a:ext cx="6153455" cy="35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34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5EEC55-7F37-40CA-95FB-09C3D5BB20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763" y="1609246"/>
            <a:ext cx="3836470" cy="38364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EB7803-6FFE-4CC0-AE27-ECFF56D6522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9884FF-2143-4238-A803-5B4A2E4B24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7FF5AC-4682-49B4-A759-395BC72E212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637" y="1394283"/>
            <a:ext cx="4360823" cy="43608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5F0542-8C47-415C-8C38-389725EE712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63615" y="1876884"/>
            <a:ext cx="6153455" cy="35688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8ACFCD-B1F0-4AC3-80A7-8D3C45FD4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49"/>
            <a:ext cx="12192000" cy="661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8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54430" y="2075088"/>
            <a:ext cx="10393680" cy="1597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6"/>
                </a:solidFill>
                <a:latin typeface="Barlow" panose="00000500000000000000" pitchFamily="2" charset="0"/>
              </a:rPr>
              <a:t>JSON (JavaScript Object Notation)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arlow" panose="00000500000000000000" pitchFamily="2" charset="0"/>
              </a:rPr>
              <a:t>JSON is lightweight, human-readable, and commonly used in web applications for data transfer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54430" y="1259034"/>
            <a:ext cx="9229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Data Formats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EEDD5-7ECC-4FB7-AECF-F42CD770CE67}"/>
              </a:ext>
            </a:extLst>
          </p:cNvPr>
          <p:cNvSpPr txBox="1"/>
          <p:nvPr/>
        </p:nvSpPr>
        <p:spPr>
          <a:xfrm>
            <a:off x="1154430" y="3672961"/>
            <a:ext cx="10393680" cy="1597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6"/>
                </a:solidFill>
                <a:latin typeface="Barlow" panose="00000500000000000000" pitchFamily="2" charset="0"/>
              </a:rPr>
              <a:t>XML (</a:t>
            </a:r>
            <a:r>
              <a:rPr lang="en-US" sz="2800" dirty="0" err="1">
                <a:solidFill>
                  <a:schemeClr val="accent6"/>
                </a:solidFill>
                <a:latin typeface="Barlow" panose="00000500000000000000" pitchFamily="2" charset="0"/>
              </a:rPr>
              <a:t>eXtensible</a:t>
            </a:r>
            <a:r>
              <a:rPr lang="en-US" sz="2800" dirty="0">
                <a:solidFill>
                  <a:schemeClr val="accent6"/>
                </a:solidFill>
                <a:latin typeface="Barlow" panose="00000500000000000000" pitchFamily="2" charset="0"/>
              </a:rPr>
              <a:t> Markup Language)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arlow" panose="00000500000000000000" pitchFamily="2" charset="0"/>
              </a:rPr>
              <a:t>XML is more complex, uses tags to define structure, and is often used in document exchange and configuration files.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46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73D452-D1BF-4570-B522-DBF014E25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14" y="482819"/>
            <a:ext cx="4949720" cy="2585501"/>
          </a:xfrm>
          <a:prstGeom prst="roundRect">
            <a:avLst>
              <a:gd name="adj" fmla="val 3864"/>
            </a:avLst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203FE3-23D8-425B-BA14-C1080FFDA7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13" y="3228874"/>
            <a:ext cx="4921854" cy="3183289"/>
          </a:xfrm>
          <a:prstGeom prst="roundRect">
            <a:avLst>
              <a:gd name="adj" fmla="val 3581"/>
            </a:avLst>
          </a:prstGeom>
        </p:spPr>
      </p:pic>
    </p:spTree>
    <p:extLst>
      <p:ext uri="{BB962C8B-B14F-4D97-AF65-F5344CB8AC3E}">
        <p14:creationId xmlns:p14="http://schemas.microsoft.com/office/powerpoint/2010/main" val="2468612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685800" y="2257568"/>
            <a:ext cx="10238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6"/>
                </a:solidFill>
                <a:latin typeface="Barlow bold" panose="00000800000000000000" pitchFamily="2" charset="0"/>
              </a:rPr>
              <a:t>&lt; &gt;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4" y="5623409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47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96044" y="2835032"/>
            <a:ext cx="4149090" cy="232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Barlow" panose="00000500000000000000" pitchFamily="2" charset="0"/>
              </a:rPr>
              <a:t>Versioning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Barlow" panose="00000500000000000000" pitchFamily="2" charset="0"/>
              </a:rPr>
              <a:t>Security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Barlow" panose="00000500000000000000" pitchFamily="2" charset="0"/>
              </a:rPr>
              <a:t>Error Handling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Barlow" panose="00000500000000000000" pitchFamily="2" charset="0"/>
              </a:rPr>
              <a:t>Status Codes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54430" y="1036739"/>
            <a:ext cx="9229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WEB SERVICES BEST PRACTICES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8F79DF-E397-4C5B-9406-3FEC927AB053}"/>
              </a:ext>
            </a:extLst>
          </p:cNvPr>
          <p:cNvSpPr txBox="1"/>
          <p:nvPr/>
        </p:nvSpPr>
        <p:spPr>
          <a:xfrm>
            <a:off x="5979426" y="2838236"/>
            <a:ext cx="5166094" cy="2320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Barlow" panose="00000500000000000000" pitchFamily="2" charset="0"/>
              </a:rPr>
              <a:t>Documentation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Barlow" panose="00000500000000000000" pitchFamily="2" charset="0"/>
              </a:rPr>
              <a:t>Testing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Barlow" panose="00000500000000000000" pitchFamily="2" charset="0"/>
              </a:rPr>
              <a:t>Microservice Architecture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Barlow" panose="00000500000000000000" pitchFamily="2" charset="0"/>
              </a:rPr>
              <a:t>Deployment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2537428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96044" y="2907715"/>
            <a:ext cx="9512596" cy="1759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/>
              <a:t>MDA emphasizes separating business logic from technology concerns, allowing for more flexible, reusable, and maintainable software by using models as the primary artifacts in the development process.</a:t>
            </a:r>
            <a:endParaRPr lang="en-US" sz="2500" dirty="0">
              <a:latin typeface="Barlow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54430" y="1250099"/>
            <a:ext cx="9229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Model-Driven Architecture (MDA)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51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41582" y="1937775"/>
            <a:ext cx="9908836" cy="3576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/>
                </a:solidFill>
                <a:latin typeface="Barlow" panose="00000500000000000000" pitchFamily="2" charset="0"/>
              </a:rPr>
              <a:t>Platform-Independent Model (PIM)</a:t>
            </a:r>
            <a:r>
              <a:rPr lang="en-US" sz="2200" dirty="0">
                <a:solidFill>
                  <a:schemeClr val="accent6"/>
                </a:solidFill>
                <a:latin typeface="Barlow" panose="00000500000000000000" pitchFamily="2" charset="0"/>
              </a:rPr>
              <a:t>: </a:t>
            </a:r>
            <a:r>
              <a:rPr lang="en-US" sz="2200" dirty="0">
                <a:latin typeface="Barlow" panose="00000500000000000000" pitchFamily="2" charset="0"/>
              </a:rPr>
              <a:t>Represents the system’s functionality and business logic without specifying the technology used to implement it.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/>
                </a:solidFill>
                <a:latin typeface="Barlow" panose="00000500000000000000" pitchFamily="2" charset="0"/>
              </a:rPr>
              <a:t>Platform-Specific Model (PSM)</a:t>
            </a:r>
            <a:r>
              <a:rPr lang="en-US" sz="2200" dirty="0">
                <a:solidFill>
                  <a:schemeClr val="accent6"/>
                </a:solidFill>
                <a:latin typeface="Barlow" panose="00000500000000000000" pitchFamily="2" charset="0"/>
              </a:rPr>
              <a:t>: </a:t>
            </a:r>
            <a:r>
              <a:rPr lang="en-US" sz="2200" dirty="0">
                <a:latin typeface="Barlow" panose="00000500000000000000" pitchFamily="2" charset="0"/>
              </a:rPr>
              <a:t>Transforms the PIM into a model that includes technology-specific details (e.g., database schema, programming language constructs).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/>
                </a:solidFill>
                <a:latin typeface="Barlow" panose="00000500000000000000" pitchFamily="2" charset="0"/>
              </a:rPr>
              <a:t>Code Generation</a:t>
            </a:r>
            <a:r>
              <a:rPr lang="en-US" sz="2200" dirty="0">
                <a:solidFill>
                  <a:schemeClr val="accent6"/>
                </a:solidFill>
                <a:latin typeface="Barlow" panose="00000500000000000000" pitchFamily="2" charset="0"/>
              </a:rPr>
              <a:t>: </a:t>
            </a:r>
            <a:r>
              <a:rPr lang="en-US" sz="2200" dirty="0">
                <a:latin typeface="Barlow" panose="00000500000000000000" pitchFamily="2" charset="0"/>
              </a:rPr>
              <a:t>Automatically generates code from the PSM to implement the system on a specific platform.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41582" y="995724"/>
            <a:ext cx="9229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MDA Key Concepts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635000" y="1609246"/>
            <a:ext cx="102385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latin typeface="Barlow bold" panose="00000800000000000000" pitchFamily="2" charset="0"/>
              </a:rPr>
              <a:t>WHAT IS AN</a:t>
            </a:r>
          </a:p>
          <a:p>
            <a:pPr algn="ctr"/>
            <a:r>
              <a:rPr lang="en-US" sz="10000" dirty="0">
                <a:solidFill>
                  <a:schemeClr val="accent6"/>
                </a:solidFill>
                <a:latin typeface="Barlow bold" panose="00000800000000000000" pitchFamily="2" charset="0"/>
              </a:rPr>
              <a:t>API?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4" y="5623409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4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E58AE2-3DD0-4724-AB19-1E10C98FF1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42" y="1408179"/>
            <a:ext cx="7281658" cy="42231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109994-521F-4D8F-A3A4-A485869554B4}"/>
              </a:ext>
            </a:extLst>
          </p:cNvPr>
          <p:cNvSpPr txBox="1"/>
          <p:nvPr/>
        </p:nvSpPr>
        <p:spPr>
          <a:xfrm>
            <a:off x="1016000" y="1767006"/>
            <a:ext cx="101599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spc="600" dirty="0">
                <a:solidFill>
                  <a:schemeClr val="accent6"/>
                </a:solidFill>
                <a:latin typeface="Barlow bold" panose="00000800000000000000" pitchFamily="2" charset="0"/>
              </a:rPr>
              <a:t>SYSTEM INTEGRATION AND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F2673-3E7E-4C1C-ADA6-39B4091295C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7843" y="963272"/>
            <a:ext cx="4904128" cy="49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6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41582" y="3155260"/>
            <a:ext cx="9908836" cy="1281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pc="100" dirty="0">
                <a:latin typeface="Barlow" panose="00000500000000000000" pitchFamily="2" charset="0"/>
              </a:rPr>
              <a:t>API stands for </a:t>
            </a:r>
            <a:r>
              <a:rPr lang="en-US" sz="1800" b="1" spc="100" dirty="0">
                <a:latin typeface="Barlow" panose="00000500000000000000" pitchFamily="2" charset="0"/>
              </a:rPr>
              <a:t>Application Programming Interface. </a:t>
            </a:r>
            <a:r>
              <a:rPr lang="en-US" sz="1800" spc="100" dirty="0">
                <a:latin typeface="Barlow" panose="00000500000000000000" pitchFamily="2" charset="0"/>
              </a:rPr>
              <a:t>It allows two or more applications to communicate with each other. APIs define the methods and data structures needed for this interaction.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41582" y="1524044"/>
            <a:ext cx="9229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Application Programming Interface (API)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67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008832" y="2448515"/>
            <a:ext cx="4954418" cy="2666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pc="100" dirty="0">
                <a:solidFill>
                  <a:schemeClr val="accent6"/>
                </a:solidFill>
                <a:latin typeface="Barlow" panose="00000500000000000000" pitchFamily="2" charset="0"/>
              </a:rPr>
              <a:t>GET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Barlow" panose="00000500000000000000" pitchFamily="2" charset="0"/>
              </a:rPr>
              <a:t>For retrieving data from server</a:t>
            </a:r>
            <a:endParaRPr lang="en-US" u="sng" dirty="0">
              <a:latin typeface="Barlow" panose="00000500000000000000" pitchFamily="2" charset="0"/>
            </a:endParaRPr>
          </a:p>
          <a:p>
            <a:pPr lvl="1"/>
            <a:endParaRPr lang="en-US" u="sng" dirty="0">
              <a:latin typeface="Barlow" panose="00000500000000000000" pitchFamily="2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pc="100" dirty="0">
                <a:solidFill>
                  <a:schemeClr val="accent6"/>
                </a:solidFill>
                <a:latin typeface="Barlow" panose="00000500000000000000" pitchFamily="2" charset="0"/>
              </a:rPr>
              <a:t>POST</a:t>
            </a:r>
            <a:endParaRPr lang="en-US" dirty="0">
              <a:solidFill>
                <a:schemeClr val="accent6"/>
              </a:solidFill>
              <a:latin typeface="Barlow" panose="000005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100" dirty="0">
                <a:latin typeface="Barlow" panose="00000500000000000000" pitchFamily="2" charset="0"/>
              </a:rPr>
              <a:t>Adding data to be processed on the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Barlow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008832" y="1433603"/>
            <a:ext cx="9229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HTTP Methods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B64980-9763-40CC-9382-5CF23C876A8A}"/>
              </a:ext>
            </a:extLst>
          </p:cNvPr>
          <p:cNvSpPr txBox="1"/>
          <p:nvPr/>
        </p:nvSpPr>
        <p:spPr>
          <a:xfrm>
            <a:off x="6286421" y="2448515"/>
            <a:ext cx="4954418" cy="252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pc="100" dirty="0">
                <a:solidFill>
                  <a:schemeClr val="accent6"/>
                </a:solidFill>
                <a:latin typeface="Barlow" panose="00000500000000000000" pitchFamily="2" charset="0"/>
              </a:rPr>
              <a:t>PUT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rlow" panose="00000500000000000000" pitchFamily="2" charset="0"/>
              </a:rPr>
              <a:t>Update existing data on the server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spc="100" dirty="0">
              <a:solidFill>
                <a:schemeClr val="accent6"/>
              </a:solidFill>
              <a:latin typeface="Barlow" panose="00000500000000000000" pitchFamily="2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pc="100" dirty="0">
                <a:solidFill>
                  <a:schemeClr val="accent6"/>
                </a:solidFill>
                <a:latin typeface="Barlow" panose="00000500000000000000" pitchFamily="2" charset="0"/>
              </a:rPr>
              <a:t>DELETE</a:t>
            </a:r>
            <a:endParaRPr lang="en-US" dirty="0">
              <a:solidFill>
                <a:schemeClr val="accent6"/>
              </a:solidFill>
              <a:latin typeface="Barlow" panose="000005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rlow" panose="00000500000000000000" pitchFamily="2" charset="0"/>
              </a:rPr>
              <a:t>Remove data from the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00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948542" y="1905868"/>
            <a:ext cx="4954418" cy="418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pc="100" dirty="0">
                <a:solidFill>
                  <a:schemeClr val="accent6"/>
                </a:solidFill>
                <a:latin typeface="Barlow" panose="00000500000000000000" pitchFamily="2" charset="0"/>
              </a:rPr>
              <a:t>REST (Representational State Transfer)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REST is an architectural style for building scalable, stateless web services, offering lightweight and flexible APIs widely used for web applications.</a:t>
            </a:r>
            <a:endParaRPr lang="en-US" spc="100" dirty="0">
              <a:latin typeface="Barlow" panose="00000500000000000000" pitchFamily="2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pc="100" dirty="0">
                <a:solidFill>
                  <a:schemeClr val="accent6"/>
                </a:solidFill>
                <a:latin typeface="Barlow" panose="00000500000000000000" pitchFamily="2" charset="0"/>
              </a:rPr>
              <a:t>SOAP (</a:t>
            </a:r>
            <a:r>
              <a:rPr lang="en-US" dirty="0">
                <a:solidFill>
                  <a:schemeClr val="accent6"/>
                </a:solidFill>
              </a:rPr>
              <a:t>Simple Object Access Protocol)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rlow" panose="00000500000000000000" pitchFamily="2" charset="0"/>
              </a:rPr>
              <a:t>A more rigid protocol that requires strict formats (XML) and offers more built-in security features.</a:t>
            </a:r>
            <a:endParaRPr lang="en-US" spc="100" dirty="0">
              <a:latin typeface="Barlow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Barlow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948542" y="890956"/>
            <a:ext cx="9229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API Architectures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B64980-9763-40CC-9382-5CF23C876A8A}"/>
              </a:ext>
            </a:extLst>
          </p:cNvPr>
          <p:cNvSpPr txBox="1"/>
          <p:nvPr/>
        </p:nvSpPr>
        <p:spPr>
          <a:xfrm>
            <a:off x="6226131" y="1905868"/>
            <a:ext cx="4954418" cy="418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pc="100" dirty="0" err="1">
                <a:solidFill>
                  <a:schemeClr val="accent6"/>
                </a:solidFill>
                <a:latin typeface="Barlow" panose="00000500000000000000" pitchFamily="2" charset="0"/>
              </a:rPr>
              <a:t>gRPC</a:t>
            </a:r>
            <a:r>
              <a:rPr lang="en-US" spc="100" dirty="0">
                <a:solidFill>
                  <a:schemeClr val="accent6"/>
                </a:solidFill>
                <a:latin typeface="Barlow" panose="00000500000000000000" pitchFamily="2" charset="0"/>
              </a:rPr>
              <a:t> (</a:t>
            </a:r>
            <a:r>
              <a:rPr lang="en-US" dirty="0" err="1">
                <a:solidFill>
                  <a:schemeClr val="accent6"/>
                </a:solidFill>
                <a:latin typeface="Barlow" panose="00000500000000000000" pitchFamily="2" charset="0"/>
              </a:rPr>
              <a:t>gRPC</a:t>
            </a:r>
            <a:r>
              <a:rPr lang="en-US" dirty="0">
                <a:solidFill>
                  <a:schemeClr val="accent6"/>
                </a:solidFill>
                <a:latin typeface="Barlow" panose="00000500000000000000" pitchFamily="2" charset="0"/>
              </a:rPr>
              <a:t> Remote Procedure Call)</a:t>
            </a:r>
            <a:endParaRPr lang="en-US" spc="100" dirty="0">
              <a:solidFill>
                <a:schemeClr val="accent6"/>
              </a:solidFill>
              <a:latin typeface="Barlow" panose="000005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Barlow" panose="00000500000000000000" pitchFamily="2" charset="0"/>
              </a:rPr>
              <a:t>gRPC</a:t>
            </a:r>
            <a:r>
              <a:rPr lang="en-US" dirty="0">
                <a:latin typeface="Barlow" panose="00000500000000000000" pitchFamily="2" charset="0"/>
              </a:rPr>
              <a:t> uses Protocol Buffers, which is more efficient for communication between services.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spc="100" dirty="0">
              <a:solidFill>
                <a:schemeClr val="accent6"/>
              </a:solidFill>
              <a:latin typeface="Barlow" panose="00000500000000000000" pitchFamily="2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pc="100" dirty="0">
                <a:solidFill>
                  <a:schemeClr val="accent6"/>
                </a:solidFill>
                <a:latin typeface="Barlow" panose="00000500000000000000" pitchFamily="2" charset="0"/>
              </a:rPr>
              <a:t>SOAP (</a:t>
            </a:r>
            <a:r>
              <a:rPr lang="en-US" dirty="0">
                <a:solidFill>
                  <a:schemeClr val="accent6"/>
                </a:solidFill>
                <a:latin typeface="Barlow" panose="00000500000000000000" pitchFamily="2" charset="0"/>
              </a:rPr>
              <a:t>Simple Object Access Protocol)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Barlow" panose="00000500000000000000" pitchFamily="2" charset="0"/>
              </a:rPr>
              <a:t>GraphQL</a:t>
            </a:r>
            <a:r>
              <a:rPr lang="en-US" dirty="0">
                <a:latin typeface="Barlow" panose="00000500000000000000" pitchFamily="2" charset="0"/>
              </a:rPr>
              <a:t> allows clients to specify exactly what data they need, improving efficiency.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871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635000" y="2202098"/>
            <a:ext cx="102385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0" dirty="0">
                <a:latin typeface="Barlow bold" panose="00000800000000000000" pitchFamily="2" charset="0"/>
              </a:rPr>
              <a:t>REST API</a:t>
            </a:r>
            <a:endParaRPr lang="en-US" sz="12500" dirty="0">
              <a:solidFill>
                <a:schemeClr val="accent6"/>
              </a:solidFill>
              <a:latin typeface="Barlow bold" panose="000008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4" y="5623409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5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008832" y="2448515"/>
            <a:ext cx="4954418" cy="183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spc="100" dirty="0">
                <a:latin typeface="Barlow" panose="00000500000000000000" pitchFamily="2" charset="0"/>
              </a:rPr>
              <a:t>Statelessness</a:t>
            </a:r>
          </a:p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spc="100" dirty="0">
                <a:latin typeface="Barlow" panose="00000500000000000000" pitchFamily="2" charset="0"/>
              </a:rPr>
              <a:t>Client-Server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008832" y="1433603"/>
            <a:ext cx="9229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Key Concepts of REST APIs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DAB360-9536-4CC7-8D5D-BF5967B33F97}"/>
              </a:ext>
            </a:extLst>
          </p:cNvPr>
          <p:cNvSpPr txBox="1"/>
          <p:nvPr/>
        </p:nvSpPr>
        <p:spPr>
          <a:xfrm>
            <a:off x="6096000" y="2448515"/>
            <a:ext cx="4954418" cy="183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spc="100" dirty="0" err="1">
                <a:latin typeface="Barlow" panose="00000500000000000000" pitchFamily="2" charset="0"/>
              </a:rPr>
              <a:t>Cacheability</a:t>
            </a:r>
            <a:endParaRPr lang="en-US" sz="2500" spc="100" dirty="0">
              <a:latin typeface="Barlow" panose="00000500000000000000" pitchFamily="2" charset="0"/>
            </a:endParaRPr>
          </a:p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spc="100" dirty="0">
                <a:latin typeface="Barlow" panose="00000500000000000000" pitchFamily="2" charset="0"/>
              </a:rPr>
              <a:t>Uniform Interface</a:t>
            </a:r>
          </a:p>
        </p:txBody>
      </p:sp>
    </p:spTree>
    <p:extLst>
      <p:ext uri="{BB962C8B-B14F-4D97-AF65-F5344CB8AC3E}">
        <p14:creationId xmlns:p14="http://schemas.microsoft.com/office/powerpoint/2010/main" val="714467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948542" y="1762384"/>
            <a:ext cx="495441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pc="100" dirty="0">
                <a:solidFill>
                  <a:schemeClr val="accent6"/>
                </a:solidFill>
                <a:latin typeface="Barlow" panose="00000500000000000000" pitchFamily="2" charset="0"/>
              </a:rPr>
              <a:t>BASE URL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Barlow" panose="00000500000000000000" pitchFamily="2" charset="0"/>
              </a:rPr>
              <a:t>Root endpoint of the API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sng" dirty="0">
                <a:latin typeface="Barlow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https://api.example.com/</a:t>
            </a:r>
            <a:endParaRPr lang="en-US" u="sng" dirty="0">
              <a:latin typeface="Barlow" panose="00000500000000000000" pitchFamily="2" charset="0"/>
            </a:endParaRPr>
          </a:p>
          <a:p>
            <a:pPr lvl="1"/>
            <a:endParaRPr lang="en-US" u="sng" dirty="0">
              <a:latin typeface="Barlow" panose="00000500000000000000" pitchFamily="2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pc="100" dirty="0">
                <a:solidFill>
                  <a:schemeClr val="accent6"/>
                </a:solidFill>
                <a:latin typeface="Barlow" panose="00000500000000000000" pitchFamily="2" charset="0"/>
              </a:rPr>
              <a:t>PARAMETERS</a:t>
            </a:r>
            <a:endParaRPr lang="en-US" dirty="0">
              <a:solidFill>
                <a:schemeClr val="accent6"/>
              </a:solidFill>
              <a:latin typeface="Barlow" panose="000005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rlow" panose="00000500000000000000" pitchFamily="2" charset="0"/>
              </a:rPr>
              <a:t>Query Parameter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100" dirty="0">
                <a:latin typeface="Barlow" panose="00000500000000000000" pitchFamily="2" charset="0"/>
              </a:rPr>
              <a:t>Filtering or sorting data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spc="100" dirty="0">
                <a:latin typeface="Barlow" panose="00000500000000000000" pitchFamily="2" charset="0"/>
              </a:rPr>
              <a:t>/</a:t>
            </a:r>
            <a:r>
              <a:rPr lang="en-US" u="sng" spc="100" dirty="0" err="1">
                <a:latin typeface="Barlow" panose="00000500000000000000" pitchFamily="2" charset="0"/>
              </a:rPr>
              <a:t>users?sort</a:t>
            </a:r>
            <a:r>
              <a:rPr lang="en-US" u="sng" spc="100" dirty="0">
                <a:latin typeface="Barlow" panose="00000500000000000000" pitchFamily="2" charset="0"/>
              </a:rPr>
              <a:t>=name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100" dirty="0">
                <a:latin typeface="Barlow" panose="00000500000000000000" pitchFamily="2" charset="0"/>
              </a:rPr>
              <a:t>Path Parameter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100" dirty="0">
                <a:latin typeface="Barlow" panose="00000500000000000000" pitchFamily="2" charset="0"/>
              </a:rPr>
              <a:t>To identify specific resources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100" dirty="0">
                <a:latin typeface="Barlow" panose="00000500000000000000" pitchFamily="2" charset="0"/>
              </a:rPr>
              <a:t>/users/{id}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Barlow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948542" y="747472"/>
            <a:ext cx="9229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REST API Structure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B64980-9763-40CC-9382-5CF23C876A8A}"/>
              </a:ext>
            </a:extLst>
          </p:cNvPr>
          <p:cNvSpPr txBox="1"/>
          <p:nvPr/>
        </p:nvSpPr>
        <p:spPr>
          <a:xfrm>
            <a:off x="6226131" y="1762384"/>
            <a:ext cx="4954418" cy="335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pc="100" dirty="0">
                <a:solidFill>
                  <a:schemeClr val="accent6"/>
                </a:solidFill>
                <a:latin typeface="Barlow" panose="00000500000000000000" pitchFamily="2" charset="0"/>
              </a:rPr>
              <a:t>ENDPOINTS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rlow" panose="00000500000000000000" pitchFamily="2" charset="0"/>
              </a:rPr>
              <a:t>Paths to resources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rlow" panose="00000500000000000000" pitchFamily="2" charset="0"/>
              </a:rPr>
              <a:t>/users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spc="100" dirty="0">
              <a:solidFill>
                <a:schemeClr val="accent6"/>
              </a:solidFill>
              <a:latin typeface="Barlow" panose="00000500000000000000" pitchFamily="2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pc="100" dirty="0">
                <a:solidFill>
                  <a:schemeClr val="accent6"/>
                </a:solidFill>
                <a:latin typeface="Barlow" panose="00000500000000000000" pitchFamily="2" charset="0"/>
              </a:rPr>
              <a:t>HTTP Headers</a:t>
            </a:r>
            <a:endParaRPr lang="en-US" dirty="0">
              <a:solidFill>
                <a:schemeClr val="accent6"/>
              </a:solidFill>
              <a:latin typeface="Barlow" panose="000005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rlow" panose="00000500000000000000" pitchFamily="2" charset="0"/>
              </a:rPr>
              <a:t>Additional request 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rlow" panose="00000500000000000000" pitchFamily="2" charset="0"/>
              </a:rPr>
              <a:t>Content-Type/Authorization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49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948542" y="1830863"/>
            <a:ext cx="4954418" cy="4051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pc="100" dirty="0">
                <a:solidFill>
                  <a:schemeClr val="accent6"/>
                </a:solidFill>
                <a:latin typeface="Barlow" panose="00000500000000000000" pitchFamily="2" charset="0"/>
              </a:rPr>
              <a:t>Statelessness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rlow" panose="00000500000000000000" pitchFamily="2" charset="0"/>
              </a:rPr>
              <a:t>Each request must include all relevant information, which can sometimes increase the size of requests.</a:t>
            </a:r>
          </a:p>
          <a:p>
            <a:pPr lvl="1"/>
            <a:endParaRPr lang="en-US" u="sng" dirty="0">
              <a:latin typeface="Barlow" panose="00000500000000000000" pitchFamily="2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pc="100" dirty="0" err="1">
                <a:solidFill>
                  <a:schemeClr val="accent6"/>
                </a:solidFill>
                <a:latin typeface="Barlow" panose="00000500000000000000" pitchFamily="2" charset="0"/>
              </a:rPr>
              <a:t>Overfetching</a:t>
            </a:r>
            <a:r>
              <a:rPr lang="en-US" sz="1800" spc="100" dirty="0">
                <a:solidFill>
                  <a:schemeClr val="accent6"/>
                </a:solidFill>
                <a:latin typeface="Barlow" panose="00000500000000000000" pitchFamily="2" charset="0"/>
              </a:rPr>
              <a:t> or </a:t>
            </a:r>
            <a:r>
              <a:rPr lang="en-US" sz="1800" spc="100" dirty="0" err="1">
                <a:solidFill>
                  <a:schemeClr val="accent6"/>
                </a:solidFill>
                <a:latin typeface="Barlow" panose="00000500000000000000" pitchFamily="2" charset="0"/>
              </a:rPr>
              <a:t>Underfetching</a:t>
            </a:r>
            <a:endParaRPr lang="en-US" sz="1800" spc="100" dirty="0">
              <a:solidFill>
                <a:schemeClr val="accent6"/>
              </a:solidFill>
              <a:latin typeface="Barlow" panose="000005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rlow" panose="00000500000000000000" pitchFamily="2" charset="0"/>
              </a:rPr>
              <a:t>REST APIs may return more data than needed or less, requiring multiple requests.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Barlow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948542" y="747472"/>
            <a:ext cx="9229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Limitations of REST APIs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B64980-9763-40CC-9382-5CF23C876A8A}"/>
              </a:ext>
            </a:extLst>
          </p:cNvPr>
          <p:cNvSpPr txBox="1"/>
          <p:nvPr/>
        </p:nvSpPr>
        <p:spPr>
          <a:xfrm>
            <a:off x="6226131" y="1830863"/>
            <a:ext cx="4954418" cy="1696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pc="100" dirty="0">
                <a:solidFill>
                  <a:schemeClr val="accent6"/>
                </a:solidFill>
                <a:latin typeface="Barlow" panose="00000500000000000000" pitchFamily="2" charset="0"/>
              </a:rPr>
              <a:t>Lack of Built-in Security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rlow" panose="00000500000000000000" pitchFamily="2" charset="0"/>
              </a:rPr>
              <a:t>You need to add layers like OAuth, API keys, or tokens for secure access.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256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685800" y="2257568"/>
            <a:ext cx="10238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accent6"/>
                </a:solidFill>
                <a:latin typeface="Barlow bold" panose="00000800000000000000" pitchFamily="2" charset="0"/>
              </a:rPr>
              <a:t>&lt;/&gt;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4" y="5623409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A99A35-542B-46C9-85F4-5DC3B0738C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7843" y="963272"/>
            <a:ext cx="4904128" cy="49041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313C15-7DBF-40EE-AB6F-418BF731EE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6EF441-84C2-47E6-A10C-CA668A092C3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EAC424-712A-4A2A-9924-C153EED0BBD7}"/>
              </a:ext>
            </a:extLst>
          </p:cNvPr>
          <p:cNvSpPr txBox="1"/>
          <p:nvPr/>
        </p:nvSpPr>
        <p:spPr>
          <a:xfrm>
            <a:off x="3492204" y="1308246"/>
            <a:ext cx="575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Grading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AC880-CBFE-495A-A820-A4B06E1F77E5}"/>
              </a:ext>
            </a:extLst>
          </p:cNvPr>
          <p:cNvSpPr txBox="1"/>
          <p:nvPr/>
        </p:nvSpPr>
        <p:spPr>
          <a:xfrm>
            <a:off x="3492204" y="2170020"/>
            <a:ext cx="3365796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Barlow" panose="00000500000000000000" pitchFamily="2" charset="0"/>
              </a:rPr>
              <a:t>Attendance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Barlow" panose="00000500000000000000" pitchFamily="2" charset="0"/>
              </a:rPr>
              <a:t>Quiz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Barlow" panose="00000500000000000000" pitchFamily="2" charset="0"/>
              </a:rPr>
              <a:t>Performance Output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Barlow" panose="00000500000000000000" pitchFamily="2" charset="0"/>
              </a:rPr>
              <a:t>Midterm/Finals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Barlow" panose="00000500000000000000" pitchFamily="2" charset="0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3E962-60A3-4456-85E4-5F27B20C5F2A}"/>
              </a:ext>
            </a:extLst>
          </p:cNvPr>
          <p:cNvSpPr txBox="1"/>
          <p:nvPr/>
        </p:nvSpPr>
        <p:spPr>
          <a:xfrm>
            <a:off x="7316727" y="2170020"/>
            <a:ext cx="1552953" cy="347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Barlow" panose="00000500000000000000" pitchFamily="2" charset="0"/>
              </a:rPr>
              <a:t>15%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Barlow" panose="00000500000000000000" pitchFamily="2" charset="0"/>
              </a:rPr>
              <a:t>10%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Barlow" panose="00000500000000000000" pitchFamily="2" charset="0"/>
              </a:rPr>
              <a:t>20%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Barlow" panose="00000500000000000000" pitchFamily="2" charset="0"/>
              </a:rPr>
              <a:t>30%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Barlow" panose="00000500000000000000" pitchFamily="2" charset="0"/>
              </a:rPr>
              <a:t>25%</a:t>
            </a:r>
          </a:p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chemeClr val="accent6"/>
                </a:solidFill>
                <a:latin typeface="Barlow" panose="00000500000000000000" pitchFamily="2" charset="0"/>
              </a:rPr>
              <a:t>100%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889019-E7EF-4700-BB74-EFB69D581135}"/>
              </a:ext>
            </a:extLst>
          </p:cNvPr>
          <p:cNvCxnSpPr/>
          <p:nvPr/>
        </p:nvCxnSpPr>
        <p:spPr>
          <a:xfrm>
            <a:off x="3492204" y="5118408"/>
            <a:ext cx="55603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800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95F86FF-3AE9-4084-9792-99D30347223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60" y="963272"/>
            <a:ext cx="4904128" cy="49041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313C15-7DBF-40EE-AB6F-418BF731EE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6EF441-84C2-47E6-A10C-CA668A092C3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54430" y="1701485"/>
            <a:ext cx="45008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JavaScript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54430" y="2517539"/>
            <a:ext cx="10393680" cy="2606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JavaScript is a programming language used to create dynamic and interactive content on websites. It runs in the browser and on servers, enabling features like animations, form validation, and real-time updates.</a:t>
            </a:r>
            <a:endParaRPr lang="en-US" sz="2500" dirty="0">
              <a:latin typeface="Barlow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DF2A71-E63F-4DA9-9F40-C6FB68751C4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82091" y="990600"/>
            <a:ext cx="43243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85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95F86FF-3AE9-4084-9792-99D30347223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60" y="963272"/>
            <a:ext cx="4904128" cy="49041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313C15-7DBF-40EE-AB6F-418BF731EE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6EF441-84C2-47E6-A10C-CA668A092C3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DF2A71-E63F-4DA9-9F40-C6FB68751C4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82091" y="990600"/>
            <a:ext cx="4324350" cy="487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5C6ED2-C53D-4AE9-AE53-2792AB50A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952500"/>
            <a:ext cx="9410700" cy="4953000"/>
          </a:xfrm>
          <a:prstGeom prst="roundRect">
            <a:avLst>
              <a:gd name="adj" fmla="val 3334"/>
            </a:avLst>
          </a:prstGeom>
        </p:spPr>
      </p:pic>
    </p:spTree>
    <p:extLst>
      <p:ext uri="{BB962C8B-B14F-4D97-AF65-F5344CB8AC3E}">
        <p14:creationId xmlns:p14="http://schemas.microsoft.com/office/powerpoint/2010/main" val="300299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313C15-7DBF-40EE-AB6F-418BF731EEA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6EF441-84C2-47E6-A10C-CA668A092C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54430" y="1701485"/>
            <a:ext cx="45008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Node 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54430" y="2517539"/>
            <a:ext cx="10393680" cy="1941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Barlow" panose="00000500000000000000" pitchFamily="2" charset="0"/>
              </a:rPr>
              <a:t>Node.js is a server-side runtime that runs JavaScript, ideal for building fast, scalable apps. It’s event-driven, non-blocking, and great for handling multiple requests efficiently.</a:t>
            </a:r>
            <a:endParaRPr lang="en-US" sz="2500" dirty="0">
              <a:latin typeface="Barlow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DF2A71-E63F-4DA9-9F40-C6FB6875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95" y="990600"/>
            <a:ext cx="4324350" cy="487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FF4632-DF6C-4481-BEDF-8DEEF886FF0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3833" y="1802310"/>
            <a:ext cx="6533833" cy="3542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83EED9-7799-4BC5-B393-03E562AAEED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784" y="963272"/>
            <a:ext cx="4904128" cy="49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69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313C15-7DBF-40EE-AB6F-418BF731EEA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6EF441-84C2-47E6-A10C-CA668A092C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DF2A71-E63F-4DA9-9F40-C6FB6875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95" y="990600"/>
            <a:ext cx="4324350" cy="487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FF4632-DF6C-4481-BEDF-8DEEF886FF0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3833" y="1802310"/>
            <a:ext cx="6533833" cy="3542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83EED9-7799-4BC5-B393-03E562AAEED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784" y="963272"/>
            <a:ext cx="4904128" cy="4904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5EF977-F896-4A99-A2DE-480FFCB2DA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87" y="669674"/>
            <a:ext cx="9059216" cy="5491324"/>
          </a:xfrm>
          <a:prstGeom prst="roundRect">
            <a:avLst>
              <a:gd name="adj" fmla="val 3346"/>
            </a:avLst>
          </a:prstGeom>
        </p:spPr>
      </p:pic>
    </p:spTree>
    <p:extLst>
      <p:ext uri="{BB962C8B-B14F-4D97-AF65-F5344CB8AC3E}">
        <p14:creationId xmlns:p14="http://schemas.microsoft.com/office/powerpoint/2010/main" val="1608779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257C95-04B6-4D7B-915A-9529BA16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083" y="1802310"/>
            <a:ext cx="6533833" cy="3542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54430" y="1701485"/>
            <a:ext cx="9229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Node Package Manager (NPM)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54430" y="2517539"/>
            <a:ext cx="10393680" cy="195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NPM is a tool that helps manage and install JavaScript libraries and packages for Node.js projects. It simplifies dependency management and allows developers to share and reuse code.</a:t>
            </a:r>
            <a:endParaRPr lang="en-US" sz="2500" dirty="0">
              <a:latin typeface="Barlow" panose="00000500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B687F11-96E8-4758-A69E-D580282E8C2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8079C9-A0FF-48C8-85C3-162F3B3B47D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901562-7CB6-4B44-9B45-AA6E8344D75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098" y="990600"/>
            <a:ext cx="4324350" cy="4876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FD6DDC-852D-4CAB-B944-41C29763F93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6997" y="1394283"/>
            <a:ext cx="4360823" cy="436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88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1E497-65AB-4CAC-AE8A-8068ABBA56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87" y="1394283"/>
            <a:ext cx="4360823" cy="43608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1154430" y="2517539"/>
            <a:ext cx="10393680" cy="2606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Express.js is a lightweight web framework for Node.js that simplifies building web applications and APIs. It provides tools for handling routes, middleware, and HTTP requests, making development faster and more organized.</a:t>
            </a:r>
            <a:endParaRPr lang="en-US" sz="2500" dirty="0">
              <a:latin typeface="Barlow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1154430" y="1701485"/>
            <a:ext cx="9229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Express.js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D530800-25B4-4E1B-9B4D-A2AAE22957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8CF75C-E32A-48DC-91BC-8974232199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33E3583-DE4B-4541-ABD6-E2D6636322B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830" y="1802310"/>
            <a:ext cx="6533833" cy="35425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56C4F25-CA29-43E4-84A4-47D44648425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961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16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919</Words>
  <Application>Microsoft Office PowerPoint</Application>
  <PresentationFormat>Widescreen</PresentationFormat>
  <Paragraphs>136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Barlow</vt:lpstr>
      <vt:lpstr>Barlow bold</vt:lpstr>
      <vt:lpstr>Barlow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Phillip Dacallos</dc:creator>
  <cp:lastModifiedBy>Jan Phillip Dacallos</cp:lastModifiedBy>
  <cp:revision>92</cp:revision>
  <dcterms:created xsi:type="dcterms:W3CDTF">2024-09-13T03:25:05Z</dcterms:created>
  <dcterms:modified xsi:type="dcterms:W3CDTF">2024-09-15T23:48:56Z</dcterms:modified>
</cp:coreProperties>
</file>