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90" r:id="rId2"/>
    <p:sldId id="301" r:id="rId3"/>
    <p:sldId id="289" r:id="rId4"/>
    <p:sldId id="291" r:id="rId5"/>
    <p:sldId id="292" r:id="rId6"/>
    <p:sldId id="318" r:id="rId7"/>
    <p:sldId id="319" r:id="rId8"/>
    <p:sldId id="320" r:id="rId9"/>
    <p:sldId id="303" r:id="rId10"/>
    <p:sldId id="304" r:id="rId11"/>
    <p:sldId id="305" r:id="rId12"/>
    <p:sldId id="306" r:id="rId13"/>
    <p:sldId id="321" r:id="rId14"/>
    <p:sldId id="322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693" autoAdjust="0"/>
  </p:normalViewPr>
  <p:slideViewPr>
    <p:cSldViewPr snapToGrid="0">
      <p:cViewPr varScale="1">
        <p:scale>
          <a:sx n="70" d="100"/>
          <a:sy n="70" d="100"/>
        </p:scale>
        <p:origin x="86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F9EE3-993B-4981-B2D8-7F5EB8BCECA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901AA-63EF-4478-899C-749AC10E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4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Inserts malicious </a:t>
            </a:r>
            <a:r>
              <a:rPr lang="en-US" dirty="0" err="1"/>
              <a:t>sql</a:t>
            </a:r>
            <a:r>
              <a:rPr lang="en-US" dirty="0"/>
              <a:t> statement into an entry field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Unsanitized</a:t>
            </a:r>
            <a:r>
              <a:rPr lang="en-US" dirty="0"/>
              <a:t> means that the data has not been cleaned or validated to ensure it is safe and matches the expected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45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1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Developers often use modern tools to streamline frontend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2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frontend acts as the bridge between users and the backend (server, database, APIs). It handles: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56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frontend acts as the bridge between users and the backend (server, database, APIs). It handles: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67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WAF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Protects hosted site or server against various online threats</a:t>
            </a:r>
          </a:p>
          <a:p>
            <a:pPr marL="171450" indent="-171450">
              <a:buFontTx/>
              <a:buChar char="-"/>
            </a:pPr>
            <a:r>
              <a:rPr lang="en-US" dirty="0"/>
              <a:t>Example is AWS WAF, </a:t>
            </a:r>
            <a:r>
              <a:rPr lang="en-US" dirty="0" err="1"/>
              <a:t>CloudFlare</a:t>
            </a:r>
            <a:r>
              <a:rPr lang="en-US" dirty="0"/>
              <a:t> WAF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5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  <a:p>
            <a:r>
              <a:rPr lang="en-US" dirty="0"/>
              <a:t>- Makes it easier to browse and navigate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44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  <a:p>
            <a:r>
              <a:rPr lang="en-US" dirty="0"/>
              <a:t>- Makes it easier to browse and navigate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7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1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6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4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0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4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9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0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FDFB0-24C1-4770-AEA5-8F71B172520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1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976745" y="2337955"/>
            <a:ext cx="102385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6"/>
                </a:solidFill>
                <a:latin typeface="Barlow bold" panose="00000800000000000000" pitchFamily="2" charset="0"/>
              </a:rPr>
              <a:t>&lt; &gt;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4" y="5623409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72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2298" y="5591943"/>
            <a:ext cx="6153455" cy="3568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923842" y="586049"/>
            <a:ext cx="10517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/>
                </a:solidFill>
                <a:latin typeface="Barlow bold" panose="00000800000000000000" pitchFamily="2" charset="0"/>
              </a:rPr>
              <a:t>REACT, ANGULAR, VUE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80F438A-3AF0-494A-8465-53436B177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886581"/>
              </p:ext>
            </p:extLst>
          </p:nvPr>
        </p:nvGraphicFramePr>
        <p:xfrm>
          <a:off x="1631043" y="1828800"/>
          <a:ext cx="8929914" cy="3200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76638">
                  <a:extLst>
                    <a:ext uri="{9D8B030D-6E8A-4147-A177-3AD203B41FA5}">
                      <a16:colId xmlns:a16="http://schemas.microsoft.com/office/drawing/2014/main" val="3810586954"/>
                    </a:ext>
                  </a:extLst>
                </a:gridCol>
                <a:gridCol w="2976638">
                  <a:extLst>
                    <a:ext uri="{9D8B030D-6E8A-4147-A177-3AD203B41FA5}">
                      <a16:colId xmlns:a16="http://schemas.microsoft.com/office/drawing/2014/main" val="2936333589"/>
                    </a:ext>
                  </a:extLst>
                </a:gridCol>
                <a:gridCol w="2976638">
                  <a:extLst>
                    <a:ext uri="{9D8B030D-6E8A-4147-A177-3AD203B41FA5}">
                      <a16:colId xmlns:a16="http://schemas.microsoft.com/office/drawing/2014/main" val="127890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rlow" panose="00000500000000000000" pitchFamily="2" charset="0"/>
                        </a:rPr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rlow" panose="00000500000000000000" pitchFamily="2" charset="0"/>
                        </a:rPr>
                        <a:t>React (Library)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rlow" panose="00000500000000000000" pitchFamily="2" charset="0"/>
                        </a:rPr>
                        <a:t>Angular &amp; Vue (Frameworks)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10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rlow" panose="00000500000000000000" pitchFamily="2" charset="0"/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rlow" panose="00000500000000000000" pitchFamily="2" charset="0"/>
                        </a:rPr>
                        <a:t>Developer has full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rlow" panose="00000500000000000000" pitchFamily="2" charset="0"/>
                        </a:rPr>
                        <a:t>Frameworks control the 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81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rlow" panose="00000500000000000000" pitchFamily="2" charset="0"/>
                        </a:rPr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rlow" panose="00000500000000000000" pitchFamily="2" charset="0"/>
                        </a:rPr>
                        <a:t>Focuses on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rlow" panose="00000500000000000000" pitchFamily="2" charset="0"/>
                        </a:rPr>
                        <a:t>Handles the entire app lifecycle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4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rlow" panose="00000500000000000000" pitchFamily="2" charset="0"/>
                        </a:rPr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rlow" panose="00000500000000000000" pitchFamily="2" charset="0"/>
                        </a:rPr>
                        <a:t>Highly 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rlow" panose="00000500000000000000" pitchFamily="2" charset="0"/>
                        </a:rPr>
                        <a:t>Offers built-in features and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01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rlow" panose="00000500000000000000" pitchFamily="2" charset="0"/>
                        </a:rPr>
                        <a:t>Learning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rlow" panose="00000500000000000000" pitchFamily="2" charset="0"/>
                        </a:rPr>
                        <a:t>Easier to start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rlow" panose="00000500000000000000" pitchFamily="2" charset="0"/>
                        </a:rPr>
                        <a:t>Can be more complex upfront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36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635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177607" y="833535"/>
            <a:ext cx="98367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Barlow bold" panose="00000800000000000000" pitchFamily="2" charset="0"/>
              </a:rPr>
              <a:t>WHAT IS THE DIFFERENCE OF </a:t>
            </a:r>
            <a:r>
              <a:rPr lang="en-US" sz="8000" dirty="0">
                <a:solidFill>
                  <a:schemeClr val="accent6"/>
                </a:solidFill>
                <a:latin typeface="Barlow bold" panose="00000800000000000000" pitchFamily="2" charset="0"/>
              </a:rPr>
              <a:t>FRAMEWORK AND LIBRARY?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00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1196043" y="2310200"/>
            <a:ext cx="9806901" cy="289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Barlow" panose="00000500000000000000" pitchFamily="2" charset="0"/>
              </a:rPr>
              <a:t>A </a:t>
            </a:r>
            <a:r>
              <a:rPr lang="en-US" sz="2500" b="1" dirty="0">
                <a:solidFill>
                  <a:schemeClr val="accent6"/>
                </a:solidFill>
                <a:latin typeface="Barlow" panose="00000500000000000000" pitchFamily="2" charset="0"/>
              </a:rPr>
              <a:t>library</a:t>
            </a:r>
            <a:r>
              <a:rPr lang="en-US" sz="2500" dirty="0">
                <a:latin typeface="Barlow" panose="00000500000000000000" pitchFamily="2" charset="0"/>
              </a:rPr>
              <a:t> is a collection of reusable functions that developers can call as needed, giving them full control over the application's structure.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Barlow" panose="00000500000000000000" pitchFamily="2" charset="0"/>
              </a:rPr>
              <a:t>A </a:t>
            </a:r>
            <a:r>
              <a:rPr lang="en-US" sz="2500" b="1" dirty="0">
                <a:solidFill>
                  <a:schemeClr val="accent6"/>
                </a:solidFill>
                <a:latin typeface="Barlow" panose="00000500000000000000" pitchFamily="2" charset="0"/>
              </a:rPr>
              <a:t>framework</a:t>
            </a:r>
            <a:r>
              <a:rPr lang="en-US" sz="2500" dirty="0">
                <a:latin typeface="Barlow" panose="00000500000000000000" pitchFamily="2" charset="0"/>
              </a:rPr>
              <a:t> provides a complete structure with built-in tools and enforces specific patterns, taking control of the application flow.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154429" y="771883"/>
            <a:ext cx="10090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rlow bold" panose="00000800000000000000" pitchFamily="2" charset="0"/>
              </a:rPr>
              <a:t>WHAT IS THE DIFFERENCE OF </a:t>
            </a:r>
            <a:r>
              <a:rPr lang="en-US" sz="4000" dirty="0">
                <a:solidFill>
                  <a:schemeClr val="accent6"/>
                </a:solidFill>
                <a:latin typeface="Barlow bold" panose="00000800000000000000" pitchFamily="2" charset="0"/>
              </a:rPr>
              <a:t>FRAMEWORK AND LIBRARY?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10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177607" y="2607906"/>
            <a:ext cx="9836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Barlow bold" panose="00000800000000000000" pitchFamily="2" charset="0"/>
              </a:rPr>
              <a:t>WHAT IS </a:t>
            </a:r>
            <a:r>
              <a:rPr lang="en-US" sz="8000" dirty="0">
                <a:solidFill>
                  <a:schemeClr val="accent6"/>
                </a:solidFill>
                <a:latin typeface="Barlow bold" panose="00000800000000000000" pitchFamily="2" charset="0"/>
              </a:rPr>
              <a:t>AXIOS?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42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1196043" y="1755028"/>
            <a:ext cx="9806901" cy="289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err="1">
                <a:solidFill>
                  <a:schemeClr val="accent6"/>
                </a:solidFill>
                <a:latin typeface="Barlow" panose="00000500000000000000" pitchFamily="2" charset="0"/>
              </a:rPr>
              <a:t>Axios</a:t>
            </a:r>
            <a:r>
              <a:rPr lang="en-US" sz="2500" dirty="0">
                <a:latin typeface="Barlow" panose="00000500000000000000" pitchFamily="2" charset="0"/>
              </a:rPr>
              <a:t> is a JavaScript library for making HTTP requests, using a promise-based API to simplify tasks like GET, POST, PUT, and DELETE requests. It handles JSON data, allows customization of headers and timeouts, and provides error handling, making it a popular choice for interacting with APIs.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154429" y="931422"/>
            <a:ext cx="10090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rlow bold" panose="00000800000000000000" pitchFamily="2" charset="0"/>
              </a:rPr>
              <a:t>WHAT IS </a:t>
            </a:r>
            <a:r>
              <a:rPr lang="en-US" sz="4000" dirty="0">
                <a:solidFill>
                  <a:schemeClr val="accent6"/>
                </a:solidFill>
                <a:latin typeface="Barlow bold" panose="00000800000000000000" pitchFamily="2" charset="0"/>
              </a:rPr>
              <a:t>AXIOS?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56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685800" y="2257568"/>
            <a:ext cx="102385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6"/>
                </a:solidFill>
                <a:latin typeface="Barlow bold" panose="00000800000000000000" pitchFamily="2" charset="0"/>
              </a:rPr>
              <a:t>&lt;/&gt;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4" y="5623409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9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481455" y="2151727"/>
            <a:ext cx="92290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Barlow bold" panose="00000800000000000000" pitchFamily="2" charset="0"/>
              </a:rPr>
              <a:t>WHAT IS </a:t>
            </a:r>
            <a:r>
              <a:rPr lang="en-US" sz="8000" dirty="0">
                <a:solidFill>
                  <a:schemeClr val="accent6"/>
                </a:solidFill>
                <a:latin typeface="Barlow bold" panose="00000800000000000000" pitchFamily="2" charset="0"/>
              </a:rPr>
              <a:t>FRONTEND?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90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1196043" y="1684057"/>
            <a:ext cx="9806901" cy="232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Barlow" panose="00000500000000000000" pitchFamily="2" charset="0"/>
              </a:rPr>
              <a:t>Frontend</a:t>
            </a:r>
            <a:r>
              <a:rPr lang="en-US" sz="2500" dirty="0">
                <a:latin typeface="Barlow" panose="00000500000000000000" pitchFamily="2" charset="0"/>
              </a:rPr>
              <a:t> refers to the part of a website or application that users directly interact with. It encompasses the visual and interactive elements of a user interface (UI), such as buttons, forms, menus, and layouts.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154430" y="857562"/>
            <a:ext cx="922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rlow bold" panose="00000800000000000000" pitchFamily="2" charset="0"/>
              </a:rPr>
              <a:t>WHAT IS </a:t>
            </a:r>
            <a:r>
              <a:rPr lang="en-US" sz="4000" dirty="0">
                <a:solidFill>
                  <a:schemeClr val="accent6"/>
                </a:solidFill>
                <a:latin typeface="Barlow bold" panose="00000800000000000000" pitchFamily="2" charset="0"/>
              </a:rPr>
              <a:t>FRONTEND?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50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481455" y="1433603"/>
            <a:ext cx="92290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Barlow bold" panose="00000800000000000000" pitchFamily="2" charset="0"/>
              </a:rPr>
              <a:t>KEY ASPECTS OF A </a:t>
            </a:r>
            <a:r>
              <a:rPr lang="en-US" sz="8000" dirty="0">
                <a:solidFill>
                  <a:schemeClr val="accent6"/>
                </a:solidFill>
                <a:latin typeface="Barlow bold" panose="00000800000000000000" pitchFamily="2" charset="0"/>
              </a:rPr>
              <a:t>FRONTEND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80C9B4-38B8-4F27-A44F-ED4D5E9CCA72}"/>
              </a:ext>
            </a:extLst>
          </p:cNvPr>
          <p:cNvSpPr txBox="1"/>
          <p:nvPr/>
        </p:nvSpPr>
        <p:spPr>
          <a:xfrm>
            <a:off x="1481455" y="4124137"/>
            <a:ext cx="9229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Barlow" panose="00000500000000000000" pitchFamily="2" charset="0"/>
              </a:rPr>
              <a:t>TECHNOLOGIES USED, FRAMEWORKS AND LIBRARIES, ROLE,</a:t>
            </a:r>
          </a:p>
          <a:p>
            <a:pPr algn="ctr"/>
            <a:r>
              <a:rPr lang="en-US" sz="2200" dirty="0">
                <a:latin typeface="Barlow" panose="00000500000000000000" pitchFamily="2" charset="0"/>
              </a:rPr>
              <a:t>USER EXPERIENCE</a:t>
            </a:r>
            <a:endParaRPr lang="en-US" sz="2200" dirty="0">
              <a:solidFill>
                <a:schemeClr val="accent6"/>
              </a:solidFill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365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1196043" y="1552212"/>
            <a:ext cx="9806901" cy="412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6"/>
                </a:solidFill>
                <a:latin typeface="Barlow" panose="00000500000000000000" pitchFamily="2" charset="0"/>
              </a:rPr>
              <a:t>Technologies Used</a:t>
            </a:r>
            <a:r>
              <a:rPr lang="en-US" sz="2500" dirty="0">
                <a:solidFill>
                  <a:schemeClr val="accent6"/>
                </a:solidFill>
                <a:latin typeface="Barlow" panose="00000500000000000000" pitchFamily="2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Barlow" panose="00000500000000000000" pitchFamily="2" charset="0"/>
              </a:rPr>
              <a:t>HTML (</a:t>
            </a:r>
            <a:r>
              <a:rPr lang="en-US" sz="2500" dirty="0" err="1">
                <a:latin typeface="Barlow" panose="00000500000000000000" pitchFamily="2" charset="0"/>
              </a:rPr>
              <a:t>HyperText</a:t>
            </a:r>
            <a:r>
              <a:rPr lang="en-US" sz="2500" dirty="0">
                <a:latin typeface="Barlow" panose="00000500000000000000" pitchFamily="2" charset="0"/>
              </a:rPr>
              <a:t> Markup Language): Defines the structure of web content.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Barlow" panose="00000500000000000000" pitchFamily="2" charset="0"/>
              </a:rPr>
              <a:t>CSS (Cascading Style Sheets): Styles the content, controlling layout, colors, fonts, and overall design.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Barlow" panose="00000500000000000000" pitchFamily="2" charset="0"/>
              </a:rPr>
              <a:t>JavaScript: Adds interactivity and dynamic behavior, such as dropdown menus or live data updates.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154430" y="725717"/>
            <a:ext cx="922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rlow bold" panose="00000800000000000000" pitchFamily="2" charset="0"/>
              </a:rPr>
              <a:t>KEY ASPECTS OF A </a:t>
            </a:r>
            <a:r>
              <a:rPr lang="en-US" sz="4000" dirty="0">
                <a:solidFill>
                  <a:schemeClr val="accent6"/>
                </a:solidFill>
                <a:latin typeface="Barlow bold" panose="00000800000000000000" pitchFamily="2" charset="0"/>
              </a:rPr>
              <a:t>FRONTEND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4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1196043" y="1552212"/>
            <a:ext cx="9806901" cy="238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6"/>
                </a:solidFill>
                <a:latin typeface="Barlow" panose="00000500000000000000" pitchFamily="2" charset="0"/>
              </a:rPr>
              <a:t>Framework and Libraries</a:t>
            </a:r>
            <a:r>
              <a:rPr lang="en-US" sz="2500" dirty="0">
                <a:solidFill>
                  <a:schemeClr val="accent6"/>
                </a:solidFill>
                <a:latin typeface="Barlow" panose="00000500000000000000" pitchFamily="2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Barlow" panose="00000500000000000000" pitchFamily="2" charset="0"/>
              </a:rPr>
              <a:t>React.js (Library for building UI components)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Barlow" panose="00000500000000000000" pitchFamily="2" charset="0"/>
              </a:rPr>
              <a:t>Angular (Framework for building web apps)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Barlow" panose="00000500000000000000" pitchFamily="2" charset="0"/>
              </a:rPr>
              <a:t>Vue.js (Progressive framework for UI development)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154430" y="725717"/>
            <a:ext cx="922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rlow bold" panose="00000800000000000000" pitchFamily="2" charset="0"/>
              </a:rPr>
              <a:t>KEY ASPECTS OF A </a:t>
            </a:r>
            <a:r>
              <a:rPr lang="en-US" sz="4000" dirty="0">
                <a:solidFill>
                  <a:schemeClr val="accent6"/>
                </a:solidFill>
                <a:latin typeface="Barlow bold" panose="00000800000000000000" pitchFamily="2" charset="0"/>
              </a:rPr>
              <a:t>FRONTEND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2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1196043" y="1552212"/>
            <a:ext cx="9806901" cy="2966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6"/>
                </a:solidFill>
                <a:latin typeface="Barlow" panose="00000500000000000000" pitchFamily="2" charset="0"/>
              </a:rPr>
              <a:t>Role</a:t>
            </a:r>
            <a:r>
              <a:rPr lang="en-US" sz="2500" dirty="0">
                <a:solidFill>
                  <a:schemeClr val="accent6"/>
                </a:solidFill>
                <a:latin typeface="Barlow" panose="00000500000000000000" pitchFamily="2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Barlow" panose="00000500000000000000" pitchFamily="2" charset="0"/>
              </a:rPr>
              <a:t>Displaying information from the backend.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Barlow" panose="00000500000000000000" pitchFamily="2" charset="0"/>
              </a:rPr>
              <a:t>Capturing user inputs and sending them to the backend for processing.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Barlow" panose="00000500000000000000" pitchFamily="2" charset="0"/>
              </a:rPr>
              <a:t>Providing visual feedback and user interaction.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154430" y="725717"/>
            <a:ext cx="922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rlow bold" panose="00000800000000000000" pitchFamily="2" charset="0"/>
              </a:rPr>
              <a:t>KEY ASPECTS OF A </a:t>
            </a:r>
            <a:r>
              <a:rPr lang="en-US" sz="4000" dirty="0">
                <a:solidFill>
                  <a:schemeClr val="accent6"/>
                </a:solidFill>
                <a:latin typeface="Barlow bold" panose="00000800000000000000" pitchFamily="2" charset="0"/>
              </a:rPr>
              <a:t>FRONTEND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39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1196043" y="1552212"/>
            <a:ext cx="9806901" cy="1812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6"/>
                </a:solidFill>
                <a:latin typeface="Barlow" panose="00000500000000000000" pitchFamily="2" charset="0"/>
              </a:rPr>
              <a:t>User Experience (UX) and User Interface (UI)</a:t>
            </a:r>
            <a:r>
              <a:rPr lang="en-US" sz="2500" dirty="0">
                <a:solidFill>
                  <a:schemeClr val="accent6"/>
                </a:solidFill>
                <a:latin typeface="Barlow" panose="00000500000000000000" pitchFamily="2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Barlow" panose="00000500000000000000" pitchFamily="2" charset="0"/>
              </a:rPr>
              <a:t>The frontend heavily influences the UX and UI, ensuring the application is intuitive, accessible, and visually appealing.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154430" y="725717"/>
            <a:ext cx="922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rlow bold" panose="00000800000000000000" pitchFamily="2" charset="0"/>
              </a:rPr>
              <a:t>KEY ASPECTS OF A </a:t>
            </a:r>
            <a:r>
              <a:rPr lang="en-US" sz="4000" dirty="0">
                <a:solidFill>
                  <a:schemeClr val="accent6"/>
                </a:solidFill>
                <a:latin typeface="Barlow bold" panose="00000800000000000000" pitchFamily="2" charset="0"/>
              </a:rPr>
              <a:t>FRONTEND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19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481455" y="1999659"/>
            <a:ext cx="92290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6"/>
                </a:solidFill>
                <a:latin typeface="Barlow bold" panose="00000800000000000000" pitchFamily="2" charset="0"/>
              </a:rPr>
              <a:t>REACT, ANGULAR, VUE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72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</TotalTime>
  <Words>545</Words>
  <Application>Microsoft Office PowerPoint</Application>
  <PresentationFormat>Widescreen</PresentationFormat>
  <Paragraphs>70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Barlow</vt:lpstr>
      <vt:lpstr>Barlow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Phillip Dacallos</dc:creator>
  <cp:lastModifiedBy>Jan Phillip Dacallos</cp:lastModifiedBy>
  <cp:revision>201</cp:revision>
  <dcterms:created xsi:type="dcterms:W3CDTF">2024-09-13T03:25:05Z</dcterms:created>
  <dcterms:modified xsi:type="dcterms:W3CDTF">2024-11-20T08:46:31Z</dcterms:modified>
</cp:coreProperties>
</file>