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73" r:id="rId3"/>
    <p:sldId id="277" r:id="rId4"/>
    <p:sldId id="276" r:id="rId5"/>
    <p:sldId id="282" r:id="rId6"/>
    <p:sldId id="283" r:id="rId7"/>
    <p:sldId id="275" r:id="rId8"/>
    <p:sldId id="284" r:id="rId9"/>
    <p:sldId id="274" r:id="rId10"/>
    <p:sldId id="285" r:id="rId11"/>
    <p:sldId id="286" r:id="rId12"/>
    <p:sldId id="288" r:id="rId13"/>
    <p:sldId id="287" r:id="rId14"/>
    <p:sldId id="289"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714" autoAdjust="0"/>
  </p:normalViewPr>
  <p:slideViewPr>
    <p:cSldViewPr snapToGrid="0">
      <p:cViewPr varScale="1">
        <p:scale>
          <a:sx n="74" d="100"/>
          <a:sy n="74" d="100"/>
        </p:scale>
        <p:origin x="912"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9F9EE3-993B-4981-B2D8-7F5EB8BCECA4}" type="datetimeFigureOut">
              <a:rPr lang="en-US" smtClean="0"/>
              <a:t>11/13/2024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1901AA-63EF-4478-899C-749AC10E92A1}" type="slidenum">
              <a:rPr lang="en-US" smtClean="0"/>
              <a:t>‹#›</a:t>
            </a:fld>
            <a:endParaRPr lang="en-US"/>
          </a:p>
        </p:txBody>
      </p:sp>
    </p:spTree>
    <p:extLst>
      <p:ext uri="{BB962C8B-B14F-4D97-AF65-F5344CB8AC3E}">
        <p14:creationId xmlns:p14="http://schemas.microsoft.com/office/powerpoint/2010/main" val="360524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a:t>
            </a:r>
          </a:p>
          <a:p>
            <a:pPr marL="171450" indent="-171450">
              <a:buFontTx/>
              <a:buChar char="-"/>
            </a:pPr>
            <a:r>
              <a:rPr lang="en-US" dirty="0"/>
              <a:t>Authentication</a:t>
            </a:r>
          </a:p>
          <a:p>
            <a:pPr marL="171450" indent="-171450">
              <a:buFontTx/>
              <a:buChar char="-"/>
            </a:pPr>
            <a:r>
              <a:rPr lang="en-US" dirty="0"/>
              <a:t>Authorization</a:t>
            </a:r>
          </a:p>
          <a:p>
            <a:pPr marL="171450" indent="-171450">
              <a:buFontTx/>
              <a:buChar char="-"/>
            </a:pPr>
            <a:r>
              <a:rPr lang="en-US" dirty="0"/>
              <a:t>Encryption</a:t>
            </a:r>
          </a:p>
          <a:p>
            <a:pPr marL="171450" indent="-171450">
              <a:buFontTx/>
              <a:buChar char="-"/>
            </a:pPr>
            <a:r>
              <a:rPr lang="en-US" dirty="0"/>
              <a:t>Input Validation</a:t>
            </a:r>
          </a:p>
          <a:p>
            <a:pPr marL="171450" indent="-171450">
              <a:buFontTx/>
              <a:buChar char="-"/>
            </a:pPr>
            <a:r>
              <a:rPr lang="en-US" dirty="0"/>
              <a:t>Request Limiting</a:t>
            </a:r>
          </a:p>
          <a:p>
            <a:pPr marL="171450" indent="-171450">
              <a:buFontTx/>
              <a:buChar char="-"/>
            </a:pPr>
            <a:r>
              <a:rPr lang="en-US" dirty="0"/>
              <a:t>Logging and Monitoring</a:t>
            </a:r>
          </a:p>
        </p:txBody>
      </p:sp>
      <p:sp>
        <p:nvSpPr>
          <p:cNvPr id="4" name="Slide Number Placeholder 3"/>
          <p:cNvSpPr>
            <a:spLocks noGrp="1"/>
          </p:cNvSpPr>
          <p:nvPr>
            <p:ph type="sldNum" sz="quarter" idx="5"/>
          </p:nvPr>
        </p:nvSpPr>
        <p:spPr/>
        <p:txBody>
          <a:bodyPr/>
          <a:lstStyle/>
          <a:p>
            <a:fld id="{EF1901AA-63EF-4478-899C-749AC10E92A1}" type="slidenum">
              <a:rPr lang="en-US" smtClean="0"/>
              <a:t>4</a:t>
            </a:fld>
            <a:endParaRPr lang="en-US"/>
          </a:p>
        </p:txBody>
      </p:sp>
    </p:spTree>
    <p:extLst>
      <p:ext uri="{BB962C8B-B14F-4D97-AF65-F5344CB8AC3E}">
        <p14:creationId xmlns:p14="http://schemas.microsoft.com/office/powerpoint/2010/main" val="2426557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a:t>
            </a:r>
          </a:p>
          <a:p>
            <a:pPr marL="171450" indent="-171450">
              <a:buFontTx/>
              <a:buChar char="-"/>
            </a:pPr>
            <a:r>
              <a:rPr lang="en-US" dirty="0"/>
              <a:t>Authentication</a:t>
            </a:r>
          </a:p>
          <a:p>
            <a:pPr marL="171450" indent="-171450">
              <a:buFontTx/>
              <a:buChar char="-"/>
            </a:pPr>
            <a:r>
              <a:rPr lang="en-US" dirty="0"/>
              <a:t>Authorization</a:t>
            </a:r>
          </a:p>
          <a:p>
            <a:pPr marL="171450" indent="-171450">
              <a:buFontTx/>
              <a:buChar char="-"/>
            </a:pPr>
            <a:r>
              <a:rPr lang="en-US" dirty="0"/>
              <a:t>Encryption</a:t>
            </a:r>
          </a:p>
          <a:p>
            <a:pPr marL="171450" indent="-171450">
              <a:buFontTx/>
              <a:buChar char="-"/>
            </a:pPr>
            <a:r>
              <a:rPr lang="en-US" dirty="0"/>
              <a:t>Input Validation</a:t>
            </a:r>
          </a:p>
          <a:p>
            <a:pPr marL="171450" indent="-171450">
              <a:buFontTx/>
              <a:buChar char="-"/>
            </a:pPr>
            <a:r>
              <a:rPr lang="en-US" dirty="0"/>
              <a:t>Request Limiting</a:t>
            </a:r>
          </a:p>
          <a:p>
            <a:pPr marL="171450" indent="-171450">
              <a:buFontTx/>
              <a:buChar char="-"/>
            </a:pPr>
            <a:r>
              <a:rPr lang="en-US" dirty="0"/>
              <a:t>Logging and Monitoring</a:t>
            </a:r>
          </a:p>
        </p:txBody>
      </p:sp>
      <p:sp>
        <p:nvSpPr>
          <p:cNvPr id="4" name="Slide Number Placeholder 3"/>
          <p:cNvSpPr>
            <a:spLocks noGrp="1"/>
          </p:cNvSpPr>
          <p:nvPr>
            <p:ph type="sldNum" sz="quarter" idx="5"/>
          </p:nvPr>
        </p:nvSpPr>
        <p:spPr/>
        <p:txBody>
          <a:bodyPr/>
          <a:lstStyle/>
          <a:p>
            <a:fld id="{EF1901AA-63EF-4478-899C-749AC10E92A1}" type="slidenum">
              <a:rPr lang="en-US" smtClean="0"/>
              <a:t>14</a:t>
            </a:fld>
            <a:endParaRPr lang="en-US"/>
          </a:p>
        </p:txBody>
      </p:sp>
    </p:spTree>
    <p:extLst>
      <p:ext uri="{BB962C8B-B14F-4D97-AF65-F5344CB8AC3E}">
        <p14:creationId xmlns:p14="http://schemas.microsoft.com/office/powerpoint/2010/main" val="1076854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a:t>
            </a:r>
          </a:p>
          <a:p>
            <a:pPr marL="171450" indent="-171450">
              <a:buFontTx/>
              <a:buChar char="-"/>
            </a:pPr>
            <a:r>
              <a:rPr lang="en-US" dirty="0"/>
              <a:t>Authentication</a:t>
            </a:r>
          </a:p>
          <a:p>
            <a:pPr marL="171450" indent="-171450">
              <a:buFontTx/>
              <a:buChar char="-"/>
            </a:pPr>
            <a:r>
              <a:rPr lang="en-US" dirty="0"/>
              <a:t>Authorization</a:t>
            </a:r>
          </a:p>
          <a:p>
            <a:pPr marL="171450" indent="-171450">
              <a:buFontTx/>
              <a:buChar char="-"/>
            </a:pPr>
            <a:r>
              <a:rPr lang="en-US" dirty="0"/>
              <a:t>Encryption</a:t>
            </a:r>
          </a:p>
          <a:p>
            <a:pPr marL="171450" indent="-171450">
              <a:buFontTx/>
              <a:buChar char="-"/>
            </a:pPr>
            <a:r>
              <a:rPr lang="en-US" dirty="0"/>
              <a:t>Input Validation</a:t>
            </a:r>
          </a:p>
          <a:p>
            <a:pPr marL="171450" indent="-171450">
              <a:buFontTx/>
              <a:buChar char="-"/>
            </a:pPr>
            <a:r>
              <a:rPr lang="en-US" dirty="0"/>
              <a:t>Request Limiting</a:t>
            </a:r>
          </a:p>
          <a:p>
            <a:pPr marL="171450" indent="-171450">
              <a:buFontTx/>
              <a:buChar char="-"/>
            </a:pPr>
            <a:r>
              <a:rPr lang="en-US" dirty="0"/>
              <a:t>Logging and Monitoring</a:t>
            </a:r>
          </a:p>
        </p:txBody>
      </p:sp>
      <p:sp>
        <p:nvSpPr>
          <p:cNvPr id="4" name="Slide Number Placeholder 3"/>
          <p:cNvSpPr>
            <a:spLocks noGrp="1"/>
          </p:cNvSpPr>
          <p:nvPr>
            <p:ph type="sldNum" sz="quarter" idx="5"/>
          </p:nvPr>
        </p:nvSpPr>
        <p:spPr/>
        <p:txBody>
          <a:bodyPr/>
          <a:lstStyle/>
          <a:p>
            <a:fld id="{EF1901AA-63EF-4478-899C-749AC10E92A1}" type="slidenum">
              <a:rPr lang="en-US" smtClean="0"/>
              <a:t>5</a:t>
            </a:fld>
            <a:endParaRPr lang="en-US"/>
          </a:p>
        </p:txBody>
      </p:sp>
    </p:spTree>
    <p:extLst>
      <p:ext uri="{BB962C8B-B14F-4D97-AF65-F5344CB8AC3E}">
        <p14:creationId xmlns:p14="http://schemas.microsoft.com/office/powerpoint/2010/main" val="1858842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a:t>
            </a:r>
          </a:p>
          <a:p>
            <a:pPr marL="171450" indent="-171450">
              <a:buFontTx/>
              <a:buChar char="-"/>
            </a:pPr>
            <a:r>
              <a:rPr lang="en-US" dirty="0"/>
              <a:t>Authentication</a:t>
            </a:r>
          </a:p>
          <a:p>
            <a:pPr marL="171450" indent="-171450">
              <a:buFontTx/>
              <a:buChar char="-"/>
            </a:pPr>
            <a:r>
              <a:rPr lang="en-US" dirty="0"/>
              <a:t>Authorization</a:t>
            </a:r>
          </a:p>
          <a:p>
            <a:pPr marL="171450" indent="-171450">
              <a:buFontTx/>
              <a:buChar char="-"/>
            </a:pPr>
            <a:r>
              <a:rPr lang="en-US" dirty="0"/>
              <a:t>Encryption</a:t>
            </a:r>
          </a:p>
          <a:p>
            <a:pPr marL="171450" indent="-171450">
              <a:buFontTx/>
              <a:buChar char="-"/>
            </a:pPr>
            <a:r>
              <a:rPr lang="en-US" dirty="0"/>
              <a:t>Input Validation</a:t>
            </a:r>
          </a:p>
          <a:p>
            <a:pPr marL="171450" indent="-171450">
              <a:buFontTx/>
              <a:buChar char="-"/>
            </a:pPr>
            <a:r>
              <a:rPr lang="en-US" dirty="0"/>
              <a:t>Request Limiting</a:t>
            </a:r>
          </a:p>
          <a:p>
            <a:pPr marL="171450" indent="-171450">
              <a:buFontTx/>
              <a:buChar char="-"/>
            </a:pPr>
            <a:r>
              <a:rPr lang="en-US" dirty="0"/>
              <a:t>Logging and Monitoring</a:t>
            </a:r>
          </a:p>
        </p:txBody>
      </p:sp>
      <p:sp>
        <p:nvSpPr>
          <p:cNvPr id="4" name="Slide Number Placeholder 3"/>
          <p:cNvSpPr>
            <a:spLocks noGrp="1"/>
          </p:cNvSpPr>
          <p:nvPr>
            <p:ph type="sldNum" sz="quarter" idx="5"/>
          </p:nvPr>
        </p:nvSpPr>
        <p:spPr/>
        <p:txBody>
          <a:bodyPr/>
          <a:lstStyle/>
          <a:p>
            <a:fld id="{EF1901AA-63EF-4478-899C-749AC10E92A1}" type="slidenum">
              <a:rPr lang="en-US" smtClean="0"/>
              <a:t>6</a:t>
            </a:fld>
            <a:endParaRPr lang="en-US"/>
          </a:p>
        </p:txBody>
      </p:sp>
    </p:spTree>
    <p:extLst>
      <p:ext uri="{BB962C8B-B14F-4D97-AF65-F5344CB8AC3E}">
        <p14:creationId xmlns:p14="http://schemas.microsoft.com/office/powerpoint/2010/main" val="4094502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Hash Generation</a:t>
            </a:r>
          </a:p>
          <a:p>
            <a:r>
              <a:rPr lang="en-US" dirty="0"/>
              <a:t>Random Number Generation</a:t>
            </a:r>
          </a:p>
          <a:p>
            <a:r>
              <a:rPr lang="en-US" dirty="0"/>
              <a:t>Asymmetric Key Cryptography (for public key)</a:t>
            </a:r>
          </a:p>
          <a:p>
            <a:pPr marL="171450" indent="-171450">
              <a:buFontTx/>
              <a:buChar char="-"/>
            </a:pPr>
            <a:r>
              <a:rPr lang="en-US" dirty="0"/>
              <a:t>Public key for encryption</a:t>
            </a:r>
          </a:p>
          <a:p>
            <a:pPr marL="171450" indent="-171450">
              <a:buFontTx/>
              <a:buChar char="-"/>
            </a:pPr>
            <a:r>
              <a:rPr lang="en-US" dirty="0"/>
              <a:t>Private key for decryption</a:t>
            </a:r>
          </a:p>
          <a:p>
            <a:pPr marL="171450" indent="-171450">
              <a:buFontTx/>
              <a:buChar char="-"/>
            </a:pPr>
            <a:endParaRPr lang="en-US" dirty="0"/>
          </a:p>
          <a:p>
            <a:pPr marL="0" indent="0">
              <a:buFontTx/>
              <a:buNone/>
            </a:pPr>
            <a:r>
              <a:rPr lang="en-US" dirty="0"/>
              <a:t>Encrypt – convert plain text to unreadable format</a:t>
            </a:r>
          </a:p>
          <a:p>
            <a:pPr marL="0" indent="0">
              <a:buFontTx/>
              <a:buNone/>
            </a:pPr>
            <a:r>
              <a:rPr lang="en-US" dirty="0"/>
              <a:t>Decrypt – convert encrypted text into readable format</a:t>
            </a:r>
          </a:p>
        </p:txBody>
      </p:sp>
      <p:sp>
        <p:nvSpPr>
          <p:cNvPr id="4" name="Slide Number Placeholder 3"/>
          <p:cNvSpPr>
            <a:spLocks noGrp="1"/>
          </p:cNvSpPr>
          <p:nvPr>
            <p:ph type="sldNum" sz="quarter" idx="5"/>
          </p:nvPr>
        </p:nvSpPr>
        <p:spPr/>
        <p:txBody>
          <a:bodyPr/>
          <a:lstStyle/>
          <a:p>
            <a:fld id="{EF1901AA-63EF-4478-899C-749AC10E92A1}" type="slidenum">
              <a:rPr lang="en-US" smtClean="0"/>
              <a:t>7</a:t>
            </a:fld>
            <a:endParaRPr lang="en-US"/>
          </a:p>
        </p:txBody>
      </p:sp>
    </p:spTree>
    <p:extLst>
      <p:ext uri="{BB962C8B-B14F-4D97-AF65-F5344CB8AC3E}">
        <p14:creationId xmlns:p14="http://schemas.microsoft.com/office/powerpoint/2010/main" val="478359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a:t>
            </a:r>
          </a:p>
          <a:p>
            <a:pPr marL="171450" indent="-171450">
              <a:buFontTx/>
              <a:buChar char="-"/>
            </a:pPr>
            <a:r>
              <a:rPr lang="en-US" dirty="0"/>
              <a:t>Authentication</a:t>
            </a:r>
          </a:p>
          <a:p>
            <a:pPr marL="171450" indent="-171450">
              <a:buFontTx/>
              <a:buChar char="-"/>
            </a:pPr>
            <a:r>
              <a:rPr lang="en-US" dirty="0"/>
              <a:t>Authorization</a:t>
            </a:r>
          </a:p>
          <a:p>
            <a:pPr marL="171450" indent="-171450">
              <a:buFontTx/>
              <a:buChar char="-"/>
            </a:pPr>
            <a:r>
              <a:rPr lang="en-US" dirty="0"/>
              <a:t>Encryption</a:t>
            </a:r>
          </a:p>
          <a:p>
            <a:pPr marL="171450" indent="-171450">
              <a:buFontTx/>
              <a:buChar char="-"/>
            </a:pPr>
            <a:r>
              <a:rPr lang="en-US" dirty="0"/>
              <a:t>Input Validation</a:t>
            </a:r>
          </a:p>
          <a:p>
            <a:pPr marL="171450" indent="-171450">
              <a:buFontTx/>
              <a:buChar char="-"/>
            </a:pPr>
            <a:r>
              <a:rPr lang="en-US" dirty="0"/>
              <a:t>Request Limiting</a:t>
            </a:r>
          </a:p>
          <a:p>
            <a:pPr marL="171450" indent="-171450">
              <a:buFontTx/>
              <a:buChar char="-"/>
            </a:pPr>
            <a:r>
              <a:rPr lang="en-US" dirty="0"/>
              <a:t>Logging and Monitoring</a:t>
            </a:r>
          </a:p>
        </p:txBody>
      </p:sp>
      <p:sp>
        <p:nvSpPr>
          <p:cNvPr id="4" name="Slide Number Placeholder 3"/>
          <p:cNvSpPr>
            <a:spLocks noGrp="1"/>
          </p:cNvSpPr>
          <p:nvPr>
            <p:ph type="sldNum" sz="quarter" idx="5"/>
          </p:nvPr>
        </p:nvSpPr>
        <p:spPr/>
        <p:txBody>
          <a:bodyPr/>
          <a:lstStyle/>
          <a:p>
            <a:fld id="{EF1901AA-63EF-4478-899C-749AC10E92A1}" type="slidenum">
              <a:rPr lang="en-US" smtClean="0"/>
              <a:t>8</a:t>
            </a:fld>
            <a:endParaRPr lang="en-US"/>
          </a:p>
        </p:txBody>
      </p:sp>
    </p:spTree>
    <p:extLst>
      <p:ext uri="{BB962C8B-B14F-4D97-AF65-F5344CB8AC3E}">
        <p14:creationId xmlns:p14="http://schemas.microsoft.com/office/powerpoint/2010/main" val="884174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Token: often used in </a:t>
            </a:r>
            <a:r>
              <a:rPr lang="en-US" dirty="0" err="1"/>
              <a:t>OAuths</a:t>
            </a:r>
            <a:endParaRPr lang="en-US" dirty="0"/>
          </a:p>
          <a:p>
            <a:r>
              <a:rPr lang="en-US" dirty="0"/>
              <a:t>Security Token: used for authentication/authorization</a:t>
            </a:r>
          </a:p>
          <a:p>
            <a:r>
              <a:rPr lang="en-US" dirty="0"/>
              <a:t>Session Token: a session of specific authenticated user. Allow to stay logged in</a:t>
            </a:r>
          </a:p>
        </p:txBody>
      </p:sp>
      <p:sp>
        <p:nvSpPr>
          <p:cNvPr id="4" name="Slide Number Placeholder 3"/>
          <p:cNvSpPr>
            <a:spLocks noGrp="1"/>
          </p:cNvSpPr>
          <p:nvPr>
            <p:ph type="sldNum" sz="quarter" idx="5"/>
          </p:nvPr>
        </p:nvSpPr>
        <p:spPr/>
        <p:txBody>
          <a:bodyPr/>
          <a:lstStyle/>
          <a:p>
            <a:fld id="{EF1901AA-63EF-4478-899C-749AC10E92A1}" type="slidenum">
              <a:rPr lang="en-US" smtClean="0"/>
              <a:t>9</a:t>
            </a:fld>
            <a:endParaRPr lang="en-US"/>
          </a:p>
        </p:txBody>
      </p:sp>
    </p:spTree>
    <p:extLst>
      <p:ext uri="{BB962C8B-B14F-4D97-AF65-F5344CB8AC3E}">
        <p14:creationId xmlns:p14="http://schemas.microsoft.com/office/powerpoint/2010/main" val="1606268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a:t>
            </a:r>
          </a:p>
          <a:p>
            <a:pPr marL="171450" indent="-171450">
              <a:buFontTx/>
              <a:buChar char="-"/>
            </a:pPr>
            <a:r>
              <a:rPr lang="en-US" dirty="0"/>
              <a:t>Authentication</a:t>
            </a:r>
          </a:p>
          <a:p>
            <a:pPr marL="171450" indent="-171450">
              <a:buFontTx/>
              <a:buChar char="-"/>
            </a:pPr>
            <a:r>
              <a:rPr lang="en-US" dirty="0"/>
              <a:t>Authorization</a:t>
            </a:r>
          </a:p>
          <a:p>
            <a:pPr marL="171450" indent="-171450">
              <a:buFontTx/>
              <a:buChar char="-"/>
            </a:pPr>
            <a:r>
              <a:rPr lang="en-US" dirty="0"/>
              <a:t>Encryption</a:t>
            </a:r>
          </a:p>
          <a:p>
            <a:pPr marL="171450" indent="-171450">
              <a:buFontTx/>
              <a:buChar char="-"/>
            </a:pPr>
            <a:r>
              <a:rPr lang="en-US" dirty="0"/>
              <a:t>Input Validation</a:t>
            </a:r>
          </a:p>
          <a:p>
            <a:pPr marL="171450" indent="-171450">
              <a:buFontTx/>
              <a:buChar char="-"/>
            </a:pPr>
            <a:r>
              <a:rPr lang="en-US" dirty="0"/>
              <a:t>Request Limiting</a:t>
            </a:r>
          </a:p>
          <a:p>
            <a:pPr marL="171450" indent="-171450">
              <a:buFontTx/>
              <a:buChar char="-"/>
            </a:pPr>
            <a:r>
              <a:rPr lang="en-US" dirty="0"/>
              <a:t>Logging and Monitoring</a:t>
            </a:r>
          </a:p>
        </p:txBody>
      </p:sp>
      <p:sp>
        <p:nvSpPr>
          <p:cNvPr id="4" name="Slide Number Placeholder 3"/>
          <p:cNvSpPr>
            <a:spLocks noGrp="1"/>
          </p:cNvSpPr>
          <p:nvPr>
            <p:ph type="sldNum" sz="quarter" idx="5"/>
          </p:nvPr>
        </p:nvSpPr>
        <p:spPr/>
        <p:txBody>
          <a:bodyPr/>
          <a:lstStyle/>
          <a:p>
            <a:fld id="{EF1901AA-63EF-4478-899C-749AC10E92A1}" type="slidenum">
              <a:rPr lang="en-US" smtClean="0"/>
              <a:t>10</a:t>
            </a:fld>
            <a:endParaRPr lang="en-US"/>
          </a:p>
        </p:txBody>
      </p:sp>
    </p:spTree>
    <p:extLst>
      <p:ext uri="{BB962C8B-B14F-4D97-AF65-F5344CB8AC3E}">
        <p14:creationId xmlns:p14="http://schemas.microsoft.com/office/powerpoint/2010/main" val="4200954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a:t>
            </a:r>
          </a:p>
          <a:p>
            <a:pPr marL="171450" indent="-171450">
              <a:buFontTx/>
              <a:buChar char="-"/>
            </a:pPr>
            <a:r>
              <a:rPr lang="en-US" dirty="0"/>
              <a:t>Authentication</a:t>
            </a:r>
          </a:p>
          <a:p>
            <a:pPr marL="171450" indent="-171450">
              <a:buFontTx/>
              <a:buChar char="-"/>
            </a:pPr>
            <a:r>
              <a:rPr lang="en-US" dirty="0"/>
              <a:t>Authorization</a:t>
            </a:r>
          </a:p>
          <a:p>
            <a:pPr marL="171450" indent="-171450">
              <a:buFontTx/>
              <a:buChar char="-"/>
            </a:pPr>
            <a:r>
              <a:rPr lang="en-US" dirty="0"/>
              <a:t>Encryption</a:t>
            </a:r>
          </a:p>
          <a:p>
            <a:pPr marL="171450" indent="-171450">
              <a:buFontTx/>
              <a:buChar char="-"/>
            </a:pPr>
            <a:r>
              <a:rPr lang="en-US" dirty="0"/>
              <a:t>Input Validation</a:t>
            </a:r>
          </a:p>
          <a:p>
            <a:pPr marL="171450" indent="-171450">
              <a:buFontTx/>
              <a:buChar char="-"/>
            </a:pPr>
            <a:r>
              <a:rPr lang="en-US" dirty="0"/>
              <a:t>Request Limiting</a:t>
            </a:r>
          </a:p>
          <a:p>
            <a:pPr marL="171450" indent="-171450">
              <a:buFontTx/>
              <a:buChar char="-"/>
            </a:pPr>
            <a:r>
              <a:rPr lang="en-US" dirty="0"/>
              <a:t>Logging and Monitoring</a:t>
            </a:r>
          </a:p>
        </p:txBody>
      </p:sp>
      <p:sp>
        <p:nvSpPr>
          <p:cNvPr id="4" name="Slide Number Placeholder 3"/>
          <p:cNvSpPr>
            <a:spLocks noGrp="1"/>
          </p:cNvSpPr>
          <p:nvPr>
            <p:ph type="sldNum" sz="quarter" idx="5"/>
          </p:nvPr>
        </p:nvSpPr>
        <p:spPr/>
        <p:txBody>
          <a:bodyPr/>
          <a:lstStyle/>
          <a:p>
            <a:fld id="{EF1901AA-63EF-4478-899C-749AC10E92A1}" type="slidenum">
              <a:rPr lang="en-US" smtClean="0"/>
              <a:t>11</a:t>
            </a:fld>
            <a:endParaRPr lang="en-US"/>
          </a:p>
        </p:txBody>
      </p:sp>
    </p:spTree>
    <p:extLst>
      <p:ext uri="{BB962C8B-B14F-4D97-AF65-F5344CB8AC3E}">
        <p14:creationId xmlns:p14="http://schemas.microsoft.com/office/powerpoint/2010/main" val="3921514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a:t>
            </a:r>
          </a:p>
          <a:p>
            <a:pPr marL="171450" indent="-171450">
              <a:buFontTx/>
              <a:buChar char="-"/>
            </a:pPr>
            <a:r>
              <a:rPr lang="en-US" dirty="0"/>
              <a:t>Authentication</a:t>
            </a:r>
          </a:p>
          <a:p>
            <a:pPr marL="171450" indent="-171450">
              <a:buFontTx/>
              <a:buChar char="-"/>
            </a:pPr>
            <a:r>
              <a:rPr lang="en-US" dirty="0"/>
              <a:t>Authorization</a:t>
            </a:r>
          </a:p>
          <a:p>
            <a:pPr marL="171450" indent="-171450">
              <a:buFontTx/>
              <a:buChar char="-"/>
            </a:pPr>
            <a:r>
              <a:rPr lang="en-US" dirty="0"/>
              <a:t>Encryption</a:t>
            </a:r>
          </a:p>
          <a:p>
            <a:pPr marL="171450" indent="-171450">
              <a:buFontTx/>
              <a:buChar char="-"/>
            </a:pPr>
            <a:r>
              <a:rPr lang="en-US" dirty="0"/>
              <a:t>Input Validation</a:t>
            </a:r>
          </a:p>
          <a:p>
            <a:pPr marL="171450" indent="-171450">
              <a:buFontTx/>
              <a:buChar char="-"/>
            </a:pPr>
            <a:r>
              <a:rPr lang="en-US" dirty="0"/>
              <a:t>Request Limiting</a:t>
            </a:r>
          </a:p>
          <a:p>
            <a:pPr marL="171450" indent="-171450">
              <a:buFontTx/>
              <a:buChar char="-"/>
            </a:pPr>
            <a:r>
              <a:rPr lang="en-US" dirty="0"/>
              <a:t>Logging and Monitoring</a:t>
            </a:r>
          </a:p>
        </p:txBody>
      </p:sp>
      <p:sp>
        <p:nvSpPr>
          <p:cNvPr id="4" name="Slide Number Placeholder 3"/>
          <p:cNvSpPr>
            <a:spLocks noGrp="1"/>
          </p:cNvSpPr>
          <p:nvPr>
            <p:ph type="sldNum" sz="quarter" idx="5"/>
          </p:nvPr>
        </p:nvSpPr>
        <p:spPr/>
        <p:txBody>
          <a:bodyPr/>
          <a:lstStyle/>
          <a:p>
            <a:fld id="{EF1901AA-63EF-4478-899C-749AC10E92A1}" type="slidenum">
              <a:rPr lang="en-US" smtClean="0"/>
              <a:t>13</a:t>
            </a:fld>
            <a:endParaRPr lang="en-US"/>
          </a:p>
        </p:txBody>
      </p:sp>
    </p:spTree>
    <p:extLst>
      <p:ext uri="{BB962C8B-B14F-4D97-AF65-F5344CB8AC3E}">
        <p14:creationId xmlns:p14="http://schemas.microsoft.com/office/powerpoint/2010/main" val="1025601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FDFB0-24C1-4770-AEA5-8F71B1725201}"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AE5E3-6FB1-4FCD-AFB2-6C25362622B3}" type="slidenum">
              <a:rPr lang="en-US" smtClean="0"/>
              <a:t>‹#›</a:t>
            </a:fld>
            <a:endParaRPr lang="en-US"/>
          </a:p>
        </p:txBody>
      </p:sp>
    </p:spTree>
    <p:extLst>
      <p:ext uri="{BB962C8B-B14F-4D97-AF65-F5344CB8AC3E}">
        <p14:creationId xmlns:p14="http://schemas.microsoft.com/office/powerpoint/2010/main" val="1908611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FDFB0-24C1-4770-AEA5-8F71B1725201}"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AE5E3-6FB1-4FCD-AFB2-6C25362622B3}" type="slidenum">
              <a:rPr lang="en-US" smtClean="0"/>
              <a:t>‹#›</a:t>
            </a:fld>
            <a:endParaRPr lang="en-US"/>
          </a:p>
        </p:txBody>
      </p:sp>
    </p:spTree>
    <p:extLst>
      <p:ext uri="{BB962C8B-B14F-4D97-AF65-F5344CB8AC3E}">
        <p14:creationId xmlns:p14="http://schemas.microsoft.com/office/powerpoint/2010/main" val="1538466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FDFB0-24C1-4770-AEA5-8F71B1725201}"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AE5E3-6FB1-4FCD-AFB2-6C25362622B3}" type="slidenum">
              <a:rPr lang="en-US" smtClean="0"/>
              <a:t>‹#›</a:t>
            </a:fld>
            <a:endParaRPr lang="en-US"/>
          </a:p>
        </p:txBody>
      </p:sp>
    </p:spTree>
    <p:extLst>
      <p:ext uri="{BB962C8B-B14F-4D97-AF65-F5344CB8AC3E}">
        <p14:creationId xmlns:p14="http://schemas.microsoft.com/office/powerpoint/2010/main" val="4212842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FDFB0-24C1-4770-AEA5-8F71B1725201}"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AE5E3-6FB1-4FCD-AFB2-6C25362622B3}" type="slidenum">
              <a:rPr lang="en-US" smtClean="0"/>
              <a:t>‹#›</a:t>
            </a:fld>
            <a:endParaRPr lang="en-US"/>
          </a:p>
        </p:txBody>
      </p:sp>
    </p:spTree>
    <p:extLst>
      <p:ext uri="{BB962C8B-B14F-4D97-AF65-F5344CB8AC3E}">
        <p14:creationId xmlns:p14="http://schemas.microsoft.com/office/powerpoint/2010/main" val="47691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FDFB0-24C1-4770-AEA5-8F71B1725201}"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AE5E3-6FB1-4FCD-AFB2-6C25362622B3}" type="slidenum">
              <a:rPr lang="en-US" smtClean="0"/>
              <a:t>‹#›</a:t>
            </a:fld>
            <a:endParaRPr lang="en-US"/>
          </a:p>
        </p:txBody>
      </p:sp>
    </p:spTree>
    <p:extLst>
      <p:ext uri="{BB962C8B-B14F-4D97-AF65-F5344CB8AC3E}">
        <p14:creationId xmlns:p14="http://schemas.microsoft.com/office/powerpoint/2010/main" val="2978402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FDFB0-24C1-4770-AEA5-8F71B1725201}"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AE5E3-6FB1-4FCD-AFB2-6C25362622B3}" type="slidenum">
              <a:rPr lang="en-US" smtClean="0"/>
              <a:t>‹#›</a:t>
            </a:fld>
            <a:endParaRPr lang="en-US"/>
          </a:p>
        </p:txBody>
      </p:sp>
    </p:spTree>
    <p:extLst>
      <p:ext uri="{BB962C8B-B14F-4D97-AF65-F5344CB8AC3E}">
        <p14:creationId xmlns:p14="http://schemas.microsoft.com/office/powerpoint/2010/main" val="1263100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FDFB0-24C1-4770-AEA5-8F71B1725201}" type="datetimeFigureOut">
              <a:rPr lang="en-US" smtClean="0"/>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AE5E3-6FB1-4FCD-AFB2-6C25362622B3}" type="slidenum">
              <a:rPr lang="en-US" smtClean="0"/>
              <a:t>‹#›</a:t>
            </a:fld>
            <a:endParaRPr lang="en-US"/>
          </a:p>
        </p:txBody>
      </p:sp>
    </p:spTree>
    <p:extLst>
      <p:ext uri="{BB962C8B-B14F-4D97-AF65-F5344CB8AC3E}">
        <p14:creationId xmlns:p14="http://schemas.microsoft.com/office/powerpoint/2010/main" val="470257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FDFB0-24C1-4770-AEA5-8F71B1725201}" type="datetimeFigureOut">
              <a:rPr lang="en-US" smtClean="0"/>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AE5E3-6FB1-4FCD-AFB2-6C25362622B3}" type="slidenum">
              <a:rPr lang="en-US" smtClean="0"/>
              <a:t>‹#›</a:t>
            </a:fld>
            <a:endParaRPr lang="en-US"/>
          </a:p>
        </p:txBody>
      </p:sp>
    </p:spTree>
    <p:extLst>
      <p:ext uri="{BB962C8B-B14F-4D97-AF65-F5344CB8AC3E}">
        <p14:creationId xmlns:p14="http://schemas.microsoft.com/office/powerpoint/2010/main" val="2674341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FDFB0-24C1-4770-AEA5-8F71B1725201}" type="datetimeFigureOut">
              <a:rPr lang="en-US" smtClean="0"/>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AE5E3-6FB1-4FCD-AFB2-6C25362622B3}" type="slidenum">
              <a:rPr lang="en-US" smtClean="0"/>
              <a:t>‹#›</a:t>
            </a:fld>
            <a:endParaRPr lang="en-US"/>
          </a:p>
        </p:txBody>
      </p:sp>
    </p:spTree>
    <p:extLst>
      <p:ext uri="{BB962C8B-B14F-4D97-AF65-F5344CB8AC3E}">
        <p14:creationId xmlns:p14="http://schemas.microsoft.com/office/powerpoint/2010/main" val="24341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FDFB0-24C1-4770-AEA5-8F71B1725201}"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AE5E3-6FB1-4FCD-AFB2-6C25362622B3}" type="slidenum">
              <a:rPr lang="en-US" smtClean="0"/>
              <a:t>‹#›</a:t>
            </a:fld>
            <a:endParaRPr lang="en-US"/>
          </a:p>
        </p:txBody>
      </p:sp>
    </p:spTree>
    <p:extLst>
      <p:ext uri="{BB962C8B-B14F-4D97-AF65-F5344CB8AC3E}">
        <p14:creationId xmlns:p14="http://schemas.microsoft.com/office/powerpoint/2010/main" val="3278192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FDFB0-24C1-4770-AEA5-8F71B1725201}"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AE5E3-6FB1-4FCD-AFB2-6C25362622B3}" type="slidenum">
              <a:rPr lang="en-US" smtClean="0"/>
              <a:t>‹#›</a:t>
            </a:fld>
            <a:endParaRPr lang="en-US"/>
          </a:p>
        </p:txBody>
      </p:sp>
    </p:spTree>
    <p:extLst>
      <p:ext uri="{BB962C8B-B14F-4D97-AF65-F5344CB8AC3E}">
        <p14:creationId xmlns:p14="http://schemas.microsoft.com/office/powerpoint/2010/main" val="1049709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FDFB0-24C1-4770-AEA5-8F71B1725201}" type="datetimeFigureOut">
              <a:rPr lang="en-US" smtClean="0"/>
              <a:t>11/13/2024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AE5E3-6FB1-4FCD-AFB2-6C25362622B3}" type="slidenum">
              <a:rPr lang="en-US" smtClean="0"/>
              <a:t>‹#›</a:t>
            </a:fld>
            <a:endParaRPr lang="en-US"/>
          </a:p>
        </p:txBody>
      </p:sp>
    </p:spTree>
    <p:extLst>
      <p:ext uri="{BB962C8B-B14F-4D97-AF65-F5344CB8AC3E}">
        <p14:creationId xmlns:p14="http://schemas.microsoft.com/office/powerpoint/2010/main" val="2029614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5CAF5E-438D-41C8-925A-49FE10C8E64E}"/>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4435887" y="2085982"/>
            <a:ext cx="3320225" cy="1925638"/>
          </a:xfrm>
          <a:prstGeom prst="rect">
            <a:avLst/>
          </a:prstGeom>
        </p:spPr>
      </p:pic>
      <p:sp>
        <p:nvSpPr>
          <p:cNvPr id="4" name="TextBox 3">
            <a:extLst>
              <a:ext uri="{FF2B5EF4-FFF2-40B4-BE49-F238E27FC236}">
                <a16:creationId xmlns:a16="http://schemas.microsoft.com/office/drawing/2014/main" id="{62109994-521F-4D8F-A3A4-A485869554B4}"/>
              </a:ext>
            </a:extLst>
          </p:cNvPr>
          <p:cNvSpPr txBox="1"/>
          <p:nvPr/>
        </p:nvSpPr>
        <p:spPr>
          <a:xfrm>
            <a:off x="3274141" y="4112030"/>
            <a:ext cx="5643716" cy="369332"/>
          </a:xfrm>
          <a:prstGeom prst="rect">
            <a:avLst/>
          </a:prstGeom>
          <a:noFill/>
        </p:spPr>
        <p:txBody>
          <a:bodyPr wrap="square" rtlCol="0">
            <a:spAutoFit/>
          </a:bodyPr>
          <a:lstStyle/>
          <a:p>
            <a:pPr algn="ctr"/>
            <a:r>
              <a:rPr lang="en-US" spc="600" dirty="0">
                <a:latin typeface="Barlow SemiBold" panose="00000700000000000000" pitchFamily="2" charset="0"/>
              </a:rPr>
              <a:t>JAN PHILLIP M. DACALLOS</a:t>
            </a:r>
          </a:p>
        </p:txBody>
      </p:sp>
      <p:pic>
        <p:nvPicPr>
          <p:cNvPr id="7" name="Picture 6">
            <a:extLst>
              <a:ext uri="{FF2B5EF4-FFF2-40B4-BE49-F238E27FC236}">
                <a16:creationId xmlns:a16="http://schemas.microsoft.com/office/drawing/2014/main" id="{E76F2673-3E7E-4C1C-ADA6-39B4091295C9}"/>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5147843" y="963272"/>
            <a:ext cx="4904128" cy="4904128"/>
          </a:xfrm>
          <a:prstGeom prst="rect">
            <a:avLst/>
          </a:prstGeom>
        </p:spPr>
      </p:pic>
    </p:spTree>
    <p:extLst>
      <p:ext uri="{BB962C8B-B14F-4D97-AF65-F5344CB8AC3E}">
        <p14:creationId xmlns:p14="http://schemas.microsoft.com/office/powerpoint/2010/main" val="11400597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A39E23E-8447-4459-8B89-68B05E3662F8}"/>
              </a:ext>
            </a:extLst>
          </p:cNvPr>
          <p:cNvSpPr txBox="1"/>
          <p:nvPr/>
        </p:nvSpPr>
        <p:spPr>
          <a:xfrm>
            <a:off x="744697" y="2603083"/>
            <a:ext cx="9715796" cy="2320507"/>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en-US" sz="2500" b="1" dirty="0">
                <a:latin typeface="Barlow" panose="00000500000000000000" pitchFamily="2" charset="0"/>
              </a:rPr>
              <a:t>Role-based access control (RBAC)</a:t>
            </a:r>
            <a:r>
              <a:rPr lang="en-US" sz="2500" dirty="0">
                <a:latin typeface="Barlow" panose="00000500000000000000" pitchFamily="2" charset="0"/>
              </a:rPr>
              <a:t>: Access based on user roles (e.g., admin, user).</a:t>
            </a:r>
          </a:p>
          <a:p>
            <a:pPr marL="742950" lvl="1" indent="-285750">
              <a:lnSpc>
                <a:spcPct val="150000"/>
              </a:lnSpc>
              <a:buFont typeface="Arial" panose="020B0604020202020204" pitchFamily="34" charset="0"/>
              <a:buChar char="•"/>
            </a:pPr>
            <a:r>
              <a:rPr lang="en-US" sz="2500" b="1" dirty="0">
                <a:latin typeface="Barlow" panose="00000500000000000000" pitchFamily="2" charset="0"/>
              </a:rPr>
              <a:t>Attribute-based access control (ABAC)</a:t>
            </a:r>
            <a:r>
              <a:rPr lang="en-US" sz="2500" dirty="0">
                <a:latin typeface="Barlow" panose="00000500000000000000" pitchFamily="2" charset="0"/>
              </a:rPr>
              <a:t>: Access based on user attributes (e.g., age, location).</a:t>
            </a:r>
          </a:p>
        </p:txBody>
      </p:sp>
      <p:sp>
        <p:nvSpPr>
          <p:cNvPr id="7" name="TextBox 6">
            <a:extLst>
              <a:ext uri="{FF2B5EF4-FFF2-40B4-BE49-F238E27FC236}">
                <a16:creationId xmlns:a16="http://schemas.microsoft.com/office/drawing/2014/main" id="{0CE40312-98C8-44C7-B3E6-855B41182374}"/>
              </a:ext>
            </a:extLst>
          </p:cNvPr>
          <p:cNvSpPr txBox="1"/>
          <p:nvPr/>
        </p:nvSpPr>
        <p:spPr>
          <a:xfrm>
            <a:off x="1134110" y="1702764"/>
            <a:ext cx="9229090" cy="861774"/>
          </a:xfrm>
          <a:prstGeom prst="rect">
            <a:avLst/>
          </a:prstGeom>
          <a:noFill/>
        </p:spPr>
        <p:txBody>
          <a:bodyPr wrap="square" rtlCol="0">
            <a:spAutoFit/>
          </a:bodyPr>
          <a:lstStyle/>
          <a:p>
            <a:r>
              <a:rPr lang="en-US" sz="5000" dirty="0">
                <a:solidFill>
                  <a:schemeClr val="accent6"/>
                </a:solidFill>
                <a:latin typeface="Barlow bold" panose="00000800000000000000" pitchFamily="2" charset="0"/>
              </a:rPr>
              <a:t>Types of Authorization</a:t>
            </a:r>
          </a:p>
        </p:txBody>
      </p:sp>
      <p:pic>
        <p:nvPicPr>
          <p:cNvPr id="20" name="Picture 19">
            <a:extLst>
              <a:ext uri="{FF2B5EF4-FFF2-40B4-BE49-F238E27FC236}">
                <a16:creationId xmlns:a16="http://schemas.microsoft.com/office/drawing/2014/main" id="{8B7D0E3E-3334-437E-AD9D-F3363C10C0E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1880684" y="5623409"/>
            <a:ext cx="6153455" cy="3568832"/>
          </a:xfrm>
          <a:prstGeom prst="rect">
            <a:avLst/>
          </a:prstGeom>
        </p:spPr>
      </p:pic>
      <p:pic>
        <p:nvPicPr>
          <p:cNvPr id="21" name="Picture 20">
            <a:extLst>
              <a:ext uri="{FF2B5EF4-FFF2-40B4-BE49-F238E27FC236}">
                <a16:creationId xmlns:a16="http://schemas.microsoft.com/office/drawing/2014/main" id="{E4B88944-6983-48B9-8CC0-E9A29E3E5031}"/>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pic>
        <p:nvPicPr>
          <p:cNvPr id="26" name="Picture 25">
            <a:extLst>
              <a:ext uri="{FF2B5EF4-FFF2-40B4-BE49-F238E27FC236}">
                <a16:creationId xmlns:a16="http://schemas.microsoft.com/office/drawing/2014/main" id="{71A12499-1AEA-4172-BB6D-580DDDABB194}"/>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12376505" y="1609246"/>
            <a:ext cx="3836470" cy="3836470"/>
          </a:xfrm>
          <a:prstGeom prst="rect">
            <a:avLst/>
          </a:prstGeom>
        </p:spPr>
      </p:pic>
    </p:spTree>
    <p:extLst>
      <p:ext uri="{BB962C8B-B14F-4D97-AF65-F5344CB8AC3E}">
        <p14:creationId xmlns:p14="http://schemas.microsoft.com/office/powerpoint/2010/main" val="19432208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A39E23E-8447-4459-8B89-68B05E3662F8}"/>
              </a:ext>
            </a:extLst>
          </p:cNvPr>
          <p:cNvSpPr txBox="1"/>
          <p:nvPr/>
        </p:nvSpPr>
        <p:spPr>
          <a:xfrm>
            <a:off x="768929" y="1831482"/>
            <a:ext cx="11003972" cy="2258311"/>
          </a:xfrm>
          <a:prstGeom prst="rect">
            <a:avLst/>
          </a:prstGeom>
          <a:noFill/>
        </p:spPr>
        <p:txBody>
          <a:bodyPr wrap="square" rtlCol="0">
            <a:spAutoFit/>
          </a:bodyPr>
          <a:lstStyle/>
          <a:p>
            <a:pPr marL="342900" indent="-342900">
              <a:lnSpc>
                <a:spcPct val="150000"/>
              </a:lnSpc>
              <a:spcAft>
                <a:spcPts val="800"/>
              </a:spcAft>
              <a:buFont typeface="Arial" panose="020B0604020202020204" pitchFamily="34" charset="0"/>
              <a:buChar char="•"/>
            </a:pPr>
            <a:r>
              <a:rPr lang="en-US" sz="2200" b="1" dirty="0">
                <a:effectLst/>
                <a:latin typeface="Barlow" panose="00000500000000000000" pitchFamily="2" charset="0"/>
                <a:ea typeface="Times New Roman" panose="02020603050405020304" pitchFamily="18" charset="0"/>
                <a:cs typeface="Times New Roman" panose="02020603050405020304" pitchFamily="18" charset="0"/>
              </a:rPr>
              <a:t>Step 1</a:t>
            </a:r>
            <a:r>
              <a:rPr lang="en-US" sz="2200" dirty="0">
                <a:effectLst/>
                <a:latin typeface="Barlow" panose="00000500000000000000" pitchFamily="2" charset="0"/>
                <a:ea typeface="Times New Roman" panose="02020603050405020304" pitchFamily="18" charset="0"/>
                <a:cs typeface="Times New Roman" panose="02020603050405020304" pitchFamily="18" charset="0"/>
              </a:rPr>
              <a:t>: After authentication, the system checks what actions/resources the user has access to.</a:t>
            </a:r>
            <a:endParaRPr lang="en-US" sz="2200" dirty="0">
              <a:effectLst/>
              <a:latin typeface="Barlow" panose="00000500000000000000" pitchFamily="2" charset="0"/>
              <a:ea typeface="Calibri" panose="020F0502020204030204" pitchFamily="34" charset="0"/>
              <a:cs typeface="Times New Roman" panose="02020603050405020304" pitchFamily="18" charset="0"/>
            </a:endParaRPr>
          </a:p>
          <a:p>
            <a:pPr marL="342900" indent="-342900">
              <a:lnSpc>
                <a:spcPct val="150000"/>
              </a:lnSpc>
              <a:spcAft>
                <a:spcPts val="800"/>
              </a:spcAft>
              <a:buFont typeface="Arial" panose="020B0604020202020204" pitchFamily="34" charset="0"/>
              <a:buChar char="•"/>
            </a:pPr>
            <a:r>
              <a:rPr lang="en-US" sz="2200" b="1" dirty="0">
                <a:effectLst/>
                <a:latin typeface="Barlow" panose="00000500000000000000" pitchFamily="2" charset="0"/>
                <a:ea typeface="Times New Roman" panose="02020603050405020304" pitchFamily="18" charset="0"/>
                <a:cs typeface="Times New Roman" panose="02020603050405020304" pitchFamily="18" charset="0"/>
              </a:rPr>
              <a:t>Step 2</a:t>
            </a:r>
            <a:r>
              <a:rPr lang="en-US" sz="2200" dirty="0">
                <a:effectLst/>
                <a:latin typeface="Barlow" panose="00000500000000000000" pitchFamily="2" charset="0"/>
                <a:ea typeface="Times New Roman" panose="02020603050405020304" pitchFamily="18" charset="0"/>
                <a:cs typeface="Times New Roman" panose="02020603050405020304" pitchFamily="18" charset="0"/>
              </a:rPr>
              <a:t>: The system compares user permissions with the requested action/resource.</a:t>
            </a:r>
            <a:endParaRPr lang="en-US" sz="2200" dirty="0">
              <a:effectLst/>
              <a:latin typeface="Barlow" panose="00000500000000000000" pitchFamily="2" charset="0"/>
              <a:ea typeface="Calibri" panose="020F0502020204030204" pitchFamily="34" charset="0"/>
              <a:cs typeface="Times New Roman" panose="02020603050405020304" pitchFamily="18" charset="0"/>
            </a:endParaRPr>
          </a:p>
          <a:p>
            <a:pPr marL="342900" indent="-342900">
              <a:lnSpc>
                <a:spcPct val="150000"/>
              </a:lnSpc>
              <a:spcAft>
                <a:spcPts val="800"/>
              </a:spcAft>
              <a:buFont typeface="Arial" panose="020B0604020202020204" pitchFamily="34" charset="0"/>
              <a:buChar char="•"/>
            </a:pPr>
            <a:r>
              <a:rPr lang="en-US" sz="2200" b="1" dirty="0">
                <a:effectLst/>
                <a:latin typeface="Barlow" panose="00000500000000000000" pitchFamily="2" charset="0"/>
                <a:ea typeface="Times New Roman" panose="02020603050405020304" pitchFamily="18" charset="0"/>
                <a:cs typeface="Times New Roman" panose="02020603050405020304" pitchFamily="18" charset="0"/>
              </a:rPr>
              <a:t>Step 3</a:t>
            </a:r>
            <a:r>
              <a:rPr lang="en-US" sz="2200" dirty="0">
                <a:effectLst/>
                <a:latin typeface="Barlow" panose="00000500000000000000" pitchFamily="2" charset="0"/>
                <a:ea typeface="Times New Roman" panose="02020603050405020304" pitchFamily="18" charset="0"/>
                <a:cs typeface="Times New Roman" panose="02020603050405020304" pitchFamily="18" charset="0"/>
              </a:rPr>
              <a:t>: If the user is authorized, the action/resource is allowed.</a:t>
            </a:r>
            <a:endParaRPr lang="en-US" sz="2200" dirty="0">
              <a:effectLst/>
              <a:latin typeface="Barlow" panose="00000500000000000000" pitchFamily="2"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0CE40312-98C8-44C7-B3E6-855B41182374}"/>
              </a:ext>
            </a:extLst>
          </p:cNvPr>
          <p:cNvSpPr txBox="1"/>
          <p:nvPr/>
        </p:nvSpPr>
        <p:spPr>
          <a:xfrm>
            <a:off x="768929" y="871693"/>
            <a:ext cx="9229090" cy="861774"/>
          </a:xfrm>
          <a:prstGeom prst="rect">
            <a:avLst/>
          </a:prstGeom>
          <a:noFill/>
        </p:spPr>
        <p:txBody>
          <a:bodyPr wrap="square" rtlCol="0">
            <a:spAutoFit/>
          </a:bodyPr>
          <a:lstStyle/>
          <a:p>
            <a:r>
              <a:rPr lang="en-US" sz="5000" dirty="0">
                <a:solidFill>
                  <a:schemeClr val="accent6"/>
                </a:solidFill>
                <a:latin typeface="Barlow bold" panose="00000800000000000000" pitchFamily="2" charset="0"/>
              </a:rPr>
              <a:t>Authorization Process</a:t>
            </a:r>
          </a:p>
        </p:txBody>
      </p:sp>
      <p:pic>
        <p:nvPicPr>
          <p:cNvPr id="20" name="Picture 19">
            <a:extLst>
              <a:ext uri="{FF2B5EF4-FFF2-40B4-BE49-F238E27FC236}">
                <a16:creationId xmlns:a16="http://schemas.microsoft.com/office/drawing/2014/main" id="{8B7D0E3E-3334-437E-AD9D-F3363C10C0E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1880684" y="5623409"/>
            <a:ext cx="6153455" cy="3568832"/>
          </a:xfrm>
          <a:prstGeom prst="rect">
            <a:avLst/>
          </a:prstGeom>
        </p:spPr>
      </p:pic>
      <p:pic>
        <p:nvPicPr>
          <p:cNvPr id="21" name="Picture 20">
            <a:extLst>
              <a:ext uri="{FF2B5EF4-FFF2-40B4-BE49-F238E27FC236}">
                <a16:creationId xmlns:a16="http://schemas.microsoft.com/office/drawing/2014/main" id="{E4B88944-6983-48B9-8CC0-E9A29E3E5031}"/>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pic>
        <p:nvPicPr>
          <p:cNvPr id="26" name="Picture 25">
            <a:extLst>
              <a:ext uri="{FF2B5EF4-FFF2-40B4-BE49-F238E27FC236}">
                <a16:creationId xmlns:a16="http://schemas.microsoft.com/office/drawing/2014/main" id="{71A12499-1AEA-4172-BB6D-580DDDABB194}"/>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12376505" y="1609246"/>
            <a:ext cx="3836470" cy="3836470"/>
          </a:xfrm>
          <a:prstGeom prst="rect">
            <a:avLst/>
          </a:prstGeom>
        </p:spPr>
      </p:pic>
      <p:sp>
        <p:nvSpPr>
          <p:cNvPr id="8" name="TextBox 7">
            <a:extLst>
              <a:ext uri="{FF2B5EF4-FFF2-40B4-BE49-F238E27FC236}">
                <a16:creationId xmlns:a16="http://schemas.microsoft.com/office/drawing/2014/main" id="{274F0F0B-485E-4C8C-89C5-B2C2936DA5E4}"/>
              </a:ext>
            </a:extLst>
          </p:cNvPr>
          <p:cNvSpPr txBox="1"/>
          <p:nvPr/>
        </p:nvSpPr>
        <p:spPr>
          <a:xfrm>
            <a:off x="768929" y="4911699"/>
            <a:ext cx="10283342" cy="822533"/>
          </a:xfrm>
          <a:prstGeom prst="rect">
            <a:avLst/>
          </a:prstGeom>
          <a:noFill/>
        </p:spPr>
        <p:txBody>
          <a:bodyPr wrap="square" rtlCol="0">
            <a:spAutoFit/>
          </a:bodyPr>
          <a:lstStyle/>
          <a:p>
            <a:pPr>
              <a:lnSpc>
                <a:spcPct val="107000"/>
              </a:lnSpc>
              <a:spcAft>
                <a:spcPts val="800"/>
              </a:spcAft>
            </a:pPr>
            <a:r>
              <a:rPr lang="en-US" sz="2000" dirty="0">
                <a:effectLst/>
                <a:latin typeface="Barlow" panose="00000500000000000000" pitchFamily="2" charset="0"/>
                <a:ea typeface="Times New Roman" panose="02020603050405020304" pitchFamily="18" charset="0"/>
                <a:cs typeface="Times New Roman" panose="02020603050405020304" pitchFamily="18" charset="0"/>
              </a:rPr>
              <a:t>·  </a:t>
            </a:r>
            <a:r>
              <a:rPr lang="en-US" sz="2000" b="1" dirty="0">
                <a:effectLst/>
                <a:latin typeface="Barlow" panose="00000500000000000000" pitchFamily="2" charset="0"/>
                <a:ea typeface="Times New Roman" panose="02020603050405020304" pitchFamily="18" charset="0"/>
                <a:cs typeface="Times New Roman" panose="02020603050405020304" pitchFamily="18" charset="0"/>
              </a:rPr>
              <a:t>Access Control Lists (ACLs)</a:t>
            </a:r>
            <a:r>
              <a:rPr lang="en-US" sz="2000" dirty="0">
                <a:effectLst/>
                <a:latin typeface="Barlow" panose="00000500000000000000" pitchFamily="2" charset="0"/>
                <a:ea typeface="Times New Roman" panose="02020603050405020304" pitchFamily="18" charset="0"/>
                <a:cs typeface="Times New Roman" panose="02020603050405020304" pitchFamily="18" charset="0"/>
              </a:rPr>
              <a:t>: Define what permissions users have for certain resources.</a:t>
            </a:r>
            <a:endParaRPr lang="en-US" sz="2000" dirty="0">
              <a:effectLst/>
              <a:latin typeface="Barlow" panose="00000500000000000000" pitchFamily="2"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Barlow" panose="00000500000000000000" pitchFamily="2" charset="0"/>
                <a:ea typeface="Times New Roman" panose="02020603050405020304" pitchFamily="18" charset="0"/>
                <a:cs typeface="Times New Roman" panose="02020603050405020304" pitchFamily="18" charset="0"/>
              </a:rPr>
              <a:t>·  </a:t>
            </a:r>
            <a:r>
              <a:rPr lang="en-US" sz="2000" b="1" dirty="0">
                <a:effectLst/>
                <a:latin typeface="Barlow" panose="00000500000000000000" pitchFamily="2" charset="0"/>
                <a:ea typeface="Times New Roman" panose="02020603050405020304" pitchFamily="18" charset="0"/>
                <a:cs typeface="Times New Roman" panose="02020603050405020304" pitchFamily="18" charset="0"/>
              </a:rPr>
              <a:t>Permissions</a:t>
            </a:r>
            <a:r>
              <a:rPr lang="en-US" sz="2000" dirty="0">
                <a:effectLst/>
                <a:latin typeface="Barlow" panose="00000500000000000000" pitchFamily="2" charset="0"/>
                <a:ea typeface="Times New Roman" panose="02020603050405020304" pitchFamily="18" charset="0"/>
                <a:cs typeface="Times New Roman" panose="02020603050405020304" pitchFamily="18" charset="0"/>
              </a:rPr>
              <a:t>: Can be "read," "write," "delete," etc., depending on the system.</a:t>
            </a:r>
            <a:endParaRPr lang="en-US" sz="2000" dirty="0">
              <a:effectLst/>
              <a:latin typeface="Barlow" panose="00000500000000000000" pitchFamily="2"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33FC6EFE-E2FD-4413-AEAE-323938163A1F}"/>
              </a:ext>
            </a:extLst>
          </p:cNvPr>
          <p:cNvSpPr txBox="1"/>
          <p:nvPr/>
        </p:nvSpPr>
        <p:spPr>
          <a:xfrm>
            <a:off x="768929" y="4304846"/>
            <a:ext cx="9229090" cy="477054"/>
          </a:xfrm>
          <a:prstGeom prst="rect">
            <a:avLst/>
          </a:prstGeom>
          <a:noFill/>
        </p:spPr>
        <p:txBody>
          <a:bodyPr wrap="square" rtlCol="0">
            <a:spAutoFit/>
          </a:bodyPr>
          <a:lstStyle/>
          <a:p>
            <a:r>
              <a:rPr lang="en-US" sz="2500" dirty="0">
                <a:solidFill>
                  <a:schemeClr val="accent6"/>
                </a:solidFill>
                <a:latin typeface="Barlow SemiBold" panose="00000700000000000000" pitchFamily="2" charset="0"/>
              </a:rPr>
              <a:t>Key Concepts:</a:t>
            </a:r>
          </a:p>
        </p:txBody>
      </p:sp>
    </p:spTree>
    <p:extLst>
      <p:ext uri="{BB962C8B-B14F-4D97-AF65-F5344CB8AC3E}">
        <p14:creationId xmlns:p14="http://schemas.microsoft.com/office/powerpoint/2010/main" val="3797970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E58AE2-3DD0-4724-AB19-1E10C98FF1DB}"/>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65542" y="1408179"/>
            <a:ext cx="7281658" cy="4223159"/>
          </a:xfrm>
          <a:prstGeom prst="rect">
            <a:avLst/>
          </a:prstGeom>
        </p:spPr>
      </p:pic>
      <p:sp>
        <p:nvSpPr>
          <p:cNvPr id="4" name="TextBox 3">
            <a:extLst>
              <a:ext uri="{FF2B5EF4-FFF2-40B4-BE49-F238E27FC236}">
                <a16:creationId xmlns:a16="http://schemas.microsoft.com/office/drawing/2014/main" id="{62109994-521F-4D8F-A3A4-A485869554B4}"/>
              </a:ext>
            </a:extLst>
          </p:cNvPr>
          <p:cNvSpPr txBox="1"/>
          <p:nvPr/>
        </p:nvSpPr>
        <p:spPr>
          <a:xfrm>
            <a:off x="1016000" y="1997839"/>
            <a:ext cx="10159999" cy="2862322"/>
          </a:xfrm>
          <a:prstGeom prst="rect">
            <a:avLst/>
          </a:prstGeom>
          <a:noFill/>
        </p:spPr>
        <p:txBody>
          <a:bodyPr wrap="square" rtlCol="0">
            <a:spAutoFit/>
          </a:bodyPr>
          <a:lstStyle/>
          <a:p>
            <a:pPr algn="ctr"/>
            <a:r>
              <a:rPr lang="en-US" sz="6000" spc="600" dirty="0">
                <a:latin typeface="Barlow bold" panose="00000800000000000000" pitchFamily="2" charset="0"/>
              </a:rPr>
              <a:t>DIFFERENCE BETWEEN</a:t>
            </a:r>
          </a:p>
          <a:p>
            <a:pPr algn="ctr"/>
            <a:r>
              <a:rPr lang="en-US" sz="6000" spc="600" dirty="0">
                <a:solidFill>
                  <a:schemeClr val="accent6"/>
                </a:solidFill>
                <a:latin typeface="Barlow bold" panose="00000800000000000000" pitchFamily="2" charset="0"/>
              </a:rPr>
              <a:t>AUTHORIZATION</a:t>
            </a:r>
            <a:r>
              <a:rPr lang="en-US" sz="6000" spc="600" dirty="0">
                <a:latin typeface="Barlow bold" panose="00000800000000000000" pitchFamily="2" charset="0"/>
              </a:rPr>
              <a:t> AND</a:t>
            </a:r>
          </a:p>
          <a:p>
            <a:pPr algn="ctr"/>
            <a:r>
              <a:rPr lang="en-US" sz="6000" spc="600" dirty="0">
                <a:solidFill>
                  <a:schemeClr val="accent6"/>
                </a:solidFill>
                <a:latin typeface="Barlow bold" panose="00000800000000000000" pitchFamily="2" charset="0"/>
              </a:rPr>
              <a:t>AUTHENTICATION</a:t>
            </a:r>
          </a:p>
        </p:txBody>
      </p:sp>
      <p:pic>
        <p:nvPicPr>
          <p:cNvPr id="7" name="Picture 6">
            <a:extLst>
              <a:ext uri="{FF2B5EF4-FFF2-40B4-BE49-F238E27FC236}">
                <a16:creationId xmlns:a16="http://schemas.microsoft.com/office/drawing/2014/main" id="{E76F2673-3E7E-4C1C-ADA6-39B4091295C9}"/>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5147843" y="963272"/>
            <a:ext cx="4904128" cy="4904128"/>
          </a:xfrm>
          <a:prstGeom prst="rect">
            <a:avLst/>
          </a:prstGeom>
        </p:spPr>
      </p:pic>
    </p:spTree>
    <p:extLst>
      <p:ext uri="{BB962C8B-B14F-4D97-AF65-F5344CB8AC3E}">
        <p14:creationId xmlns:p14="http://schemas.microsoft.com/office/powerpoint/2010/main" val="36828521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A39E23E-8447-4459-8B89-68B05E3662F8}"/>
              </a:ext>
            </a:extLst>
          </p:cNvPr>
          <p:cNvSpPr txBox="1"/>
          <p:nvPr/>
        </p:nvSpPr>
        <p:spPr>
          <a:xfrm>
            <a:off x="744697" y="1751028"/>
            <a:ext cx="9715796" cy="1166345"/>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en-US" sz="2500" dirty="0">
                <a:latin typeface="Barlow" panose="00000500000000000000" pitchFamily="2" charset="0"/>
              </a:rPr>
              <a:t>Answers “Who are you?”</a:t>
            </a:r>
          </a:p>
          <a:p>
            <a:pPr marL="742950" lvl="1" indent="-285750">
              <a:lnSpc>
                <a:spcPct val="150000"/>
              </a:lnSpc>
              <a:buFont typeface="Arial" panose="020B0604020202020204" pitchFamily="34" charset="0"/>
              <a:buChar char="•"/>
            </a:pPr>
            <a:r>
              <a:rPr lang="en-US" sz="2500" i="1" dirty="0">
                <a:latin typeface="Barlow" panose="00000500000000000000" pitchFamily="2" charset="0"/>
              </a:rPr>
              <a:t>e.g. Logging into a system with your credentials</a:t>
            </a:r>
          </a:p>
        </p:txBody>
      </p:sp>
      <p:sp>
        <p:nvSpPr>
          <p:cNvPr id="7" name="TextBox 6">
            <a:extLst>
              <a:ext uri="{FF2B5EF4-FFF2-40B4-BE49-F238E27FC236}">
                <a16:creationId xmlns:a16="http://schemas.microsoft.com/office/drawing/2014/main" id="{0CE40312-98C8-44C7-B3E6-855B41182374}"/>
              </a:ext>
            </a:extLst>
          </p:cNvPr>
          <p:cNvSpPr txBox="1"/>
          <p:nvPr/>
        </p:nvSpPr>
        <p:spPr>
          <a:xfrm>
            <a:off x="1134110" y="850709"/>
            <a:ext cx="9229090" cy="861774"/>
          </a:xfrm>
          <a:prstGeom prst="rect">
            <a:avLst/>
          </a:prstGeom>
          <a:noFill/>
        </p:spPr>
        <p:txBody>
          <a:bodyPr wrap="square" rtlCol="0">
            <a:spAutoFit/>
          </a:bodyPr>
          <a:lstStyle/>
          <a:p>
            <a:r>
              <a:rPr lang="en-US" sz="5000" dirty="0">
                <a:solidFill>
                  <a:schemeClr val="accent6"/>
                </a:solidFill>
                <a:latin typeface="Barlow bold" panose="00000800000000000000" pitchFamily="2" charset="0"/>
              </a:rPr>
              <a:t>AUTHENTICATION</a:t>
            </a:r>
          </a:p>
        </p:txBody>
      </p:sp>
      <p:pic>
        <p:nvPicPr>
          <p:cNvPr id="20" name="Picture 19">
            <a:extLst>
              <a:ext uri="{FF2B5EF4-FFF2-40B4-BE49-F238E27FC236}">
                <a16:creationId xmlns:a16="http://schemas.microsoft.com/office/drawing/2014/main" id="{8B7D0E3E-3334-437E-AD9D-F3363C10C0E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1880684" y="5623409"/>
            <a:ext cx="6153455" cy="3568832"/>
          </a:xfrm>
          <a:prstGeom prst="rect">
            <a:avLst/>
          </a:prstGeom>
        </p:spPr>
      </p:pic>
      <p:pic>
        <p:nvPicPr>
          <p:cNvPr id="21" name="Picture 20">
            <a:extLst>
              <a:ext uri="{FF2B5EF4-FFF2-40B4-BE49-F238E27FC236}">
                <a16:creationId xmlns:a16="http://schemas.microsoft.com/office/drawing/2014/main" id="{E4B88944-6983-48B9-8CC0-E9A29E3E5031}"/>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pic>
        <p:nvPicPr>
          <p:cNvPr id="26" name="Picture 25">
            <a:extLst>
              <a:ext uri="{FF2B5EF4-FFF2-40B4-BE49-F238E27FC236}">
                <a16:creationId xmlns:a16="http://schemas.microsoft.com/office/drawing/2014/main" id="{71A12499-1AEA-4172-BB6D-580DDDABB194}"/>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12376505" y="1609246"/>
            <a:ext cx="3836470" cy="3836470"/>
          </a:xfrm>
          <a:prstGeom prst="rect">
            <a:avLst/>
          </a:prstGeom>
        </p:spPr>
      </p:pic>
      <p:sp>
        <p:nvSpPr>
          <p:cNvPr id="8" name="TextBox 7">
            <a:extLst>
              <a:ext uri="{FF2B5EF4-FFF2-40B4-BE49-F238E27FC236}">
                <a16:creationId xmlns:a16="http://schemas.microsoft.com/office/drawing/2014/main" id="{065B3034-B7F7-44A9-AEAE-87FDE5B13C0E}"/>
              </a:ext>
            </a:extLst>
          </p:cNvPr>
          <p:cNvSpPr txBox="1"/>
          <p:nvPr/>
        </p:nvSpPr>
        <p:spPr>
          <a:xfrm>
            <a:off x="744697" y="4279371"/>
            <a:ext cx="9715796" cy="1166345"/>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en-US" sz="2500" dirty="0">
                <a:latin typeface="Barlow" panose="00000500000000000000" pitchFamily="2" charset="0"/>
              </a:rPr>
              <a:t>Answers “What can you do?”</a:t>
            </a:r>
          </a:p>
          <a:p>
            <a:pPr marL="742950" lvl="1" indent="-285750">
              <a:lnSpc>
                <a:spcPct val="150000"/>
              </a:lnSpc>
              <a:buFont typeface="Arial" panose="020B0604020202020204" pitchFamily="34" charset="0"/>
              <a:buChar char="•"/>
            </a:pPr>
            <a:r>
              <a:rPr lang="en-US" sz="2500" i="1" dirty="0">
                <a:latin typeface="Barlow" panose="00000500000000000000" pitchFamily="2" charset="0"/>
              </a:rPr>
              <a:t>e.g. Accessing specific files or data based on your role</a:t>
            </a:r>
          </a:p>
        </p:txBody>
      </p:sp>
      <p:sp>
        <p:nvSpPr>
          <p:cNvPr id="9" name="TextBox 8">
            <a:extLst>
              <a:ext uri="{FF2B5EF4-FFF2-40B4-BE49-F238E27FC236}">
                <a16:creationId xmlns:a16="http://schemas.microsoft.com/office/drawing/2014/main" id="{7DCF18A1-F2FC-49D0-8EB0-5242C33723C8}"/>
              </a:ext>
            </a:extLst>
          </p:cNvPr>
          <p:cNvSpPr txBox="1"/>
          <p:nvPr/>
        </p:nvSpPr>
        <p:spPr>
          <a:xfrm>
            <a:off x="1134110" y="3379052"/>
            <a:ext cx="9229090" cy="861774"/>
          </a:xfrm>
          <a:prstGeom prst="rect">
            <a:avLst/>
          </a:prstGeom>
          <a:noFill/>
        </p:spPr>
        <p:txBody>
          <a:bodyPr wrap="square" rtlCol="0">
            <a:spAutoFit/>
          </a:bodyPr>
          <a:lstStyle/>
          <a:p>
            <a:r>
              <a:rPr lang="en-US" sz="5000" dirty="0">
                <a:solidFill>
                  <a:schemeClr val="accent6"/>
                </a:solidFill>
                <a:latin typeface="Barlow bold" panose="00000800000000000000" pitchFamily="2" charset="0"/>
              </a:rPr>
              <a:t>AUTHORIZATION</a:t>
            </a:r>
          </a:p>
        </p:txBody>
      </p:sp>
    </p:spTree>
    <p:extLst>
      <p:ext uri="{BB962C8B-B14F-4D97-AF65-F5344CB8AC3E}">
        <p14:creationId xmlns:p14="http://schemas.microsoft.com/office/powerpoint/2010/main" val="40731663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A39E23E-8447-4459-8B89-68B05E3662F8}"/>
              </a:ext>
            </a:extLst>
          </p:cNvPr>
          <p:cNvSpPr txBox="1"/>
          <p:nvPr/>
        </p:nvSpPr>
        <p:spPr>
          <a:xfrm>
            <a:off x="1061374" y="2028370"/>
            <a:ext cx="10508659" cy="3102772"/>
          </a:xfrm>
          <a:prstGeom prst="rect">
            <a:avLst/>
          </a:prstGeom>
          <a:noFill/>
        </p:spPr>
        <p:txBody>
          <a:bodyPr wrap="square" rtlCol="0">
            <a:spAutoFit/>
          </a:bodyPr>
          <a:lstStyle/>
          <a:p>
            <a:pPr marL="342900" indent="-342900">
              <a:lnSpc>
                <a:spcPct val="150000"/>
              </a:lnSpc>
              <a:spcAft>
                <a:spcPts val="800"/>
              </a:spcAft>
              <a:buFont typeface="Arial" panose="020B0604020202020204" pitchFamily="34" charset="0"/>
              <a:buChar char="•"/>
            </a:pPr>
            <a:r>
              <a:rPr lang="en-US" sz="2500" b="1" dirty="0">
                <a:effectLst/>
                <a:latin typeface="Barlow" panose="00000500000000000000" pitchFamily="2" charset="0"/>
                <a:ea typeface="Times New Roman" panose="02020603050405020304" pitchFamily="18" charset="0"/>
                <a:cs typeface="Times New Roman" panose="02020603050405020304" pitchFamily="18" charset="0"/>
              </a:rPr>
              <a:t>Implement MFA</a:t>
            </a:r>
            <a:r>
              <a:rPr lang="en-US" sz="2500" dirty="0">
                <a:effectLst/>
                <a:latin typeface="Barlow" panose="00000500000000000000" pitchFamily="2" charset="0"/>
                <a:ea typeface="Times New Roman" panose="02020603050405020304" pitchFamily="18" charset="0"/>
                <a:cs typeface="Times New Roman" panose="02020603050405020304" pitchFamily="18" charset="0"/>
              </a:rPr>
              <a:t>: Adds an extra layer of security.</a:t>
            </a:r>
            <a:endParaRPr lang="en-US" sz="2500" dirty="0">
              <a:effectLst/>
              <a:latin typeface="Barlow" panose="00000500000000000000" pitchFamily="2" charset="0"/>
              <a:ea typeface="Calibri" panose="020F0502020204030204" pitchFamily="34" charset="0"/>
              <a:cs typeface="Times New Roman" panose="02020603050405020304" pitchFamily="18" charset="0"/>
            </a:endParaRPr>
          </a:p>
          <a:p>
            <a:pPr marL="342900" indent="-342900">
              <a:lnSpc>
                <a:spcPct val="150000"/>
              </a:lnSpc>
              <a:spcAft>
                <a:spcPts val="800"/>
              </a:spcAft>
              <a:buFont typeface="Arial" panose="020B0604020202020204" pitchFamily="34" charset="0"/>
              <a:buChar char="•"/>
            </a:pPr>
            <a:r>
              <a:rPr lang="en-US" sz="2500" b="1" dirty="0">
                <a:effectLst/>
                <a:latin typeface="Barlow" panose="00000500000000000000" pitchFamily="2" charset="0"/>
                <a:ea typeface="Times New Roman" panose="02020603050405020304" pitchFamily="18" charset="0"/>
                <a:cs typeface="Times New Roman" panose="02020603050405020304" pitchFamily="18" charset="0"/>
              </a:rPr>
              <a:t>Use role-based access</a:t>
            </a:r>
            <a:r>
              <a:rPr lang="en-US" sz="2500" dirty="0">
                <a:effectLst/>
                <a:latin typeface="Barlow" panose="00000500000000000000" pitchFamily="2" charset="0"/>
                <a:ea typeface="Times New Roman" panose="02020603050405020304" pitchFamily="18" charset="0"/>
                <a:cs typeface="Times New Roman" panose="02020603050405020304" pitchFamily="18" charset="0"/>
              </a:rPr>
              <a:t>: Ensure users have the minimum permissions they need.</a:t>
            </a:r>
            <a:endParaRPr lang="en-US" sz="2500" dirty="0">
              <a:effectLst/>
              <a:latin typeface="Barlow" panose="00000500000000000000" pitchFamily="2" charset="0"/>
              <a:ea typeface="Calibri" panose="020F0502020204030204" pitchFamily="34" charset="0"/>
              <a:cs typeface="Times New Roman" panose="02020603050405020304" pitchFamily="18" charset="0"/>
            </a:endParaRPr>
          </a:p>
          <a:p>
            <a:pPr marL="342900" indent="-342900">
              <a:lnSpc>
                <a:spcPct val="150000"/>
              </a:lnSpc>
              <a:spcAft>
                <a:spcPts val="800"/>
              </a:spcAft>
              <a:buFont typeface="Arial" panose="020B0604020202020204" pitchFamily="34" charset="0"/>
              <a:buChar char="•"/>
            </a:pPr>
            <a:r>
              <a:rPr lang="en-US" sz="2500" b="1" dirty="0">
                <a:effectLst/>
                <a:latin typeface="Barlow" panose="00000500000000000000" pitchFamily="2" charset="0"/>
                <a:ea typeface="Times New Roman" panose="02020603050405020304" pitchFamily="18" charset="0"/>
                <a:cs typeface="Times New Roman" panose="02020603050405020304" pitchFamily="18" charset="0"/>
              </a:rPr>
              <a:t>Refresh Tokens</a:t>
            </a:r>
            <a:r>
              <a:rPr lang="en-US" sz="2500" dirty="0">
                <a:effectLst/>
                <a:latin typeface="Barlow" panose="00000500000000000000" pitchFamily="2" charset="0"/>
                <a:ea typeface="Times New Roman" panose="02020603050405020304" pitchFamily="18" charset="0"/>
                <a:cs typeface="Times New Roman" panose="02020603050405020304" pitchFamily="18" charset="0"/>
              </a:rPr>
              <a:t>: To maintain user sessions securely without constantly re-authenticating.</a:t>
            </a:r>
            <a:endParaRPr lang="en-US" sz="2500" dirty="0">
              <a:effectLst/>
              <a:latin typeface="Barlow" panose="00000500000000000000" pitchFamily="2"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0CE40312-98C8-44C7-B3E6-855B41182374}"/>
              </a:ext>
            </a:extLst>
          </p:cNvPr>
          <p:cNvSpPr txBox="1"/>
          <p:nvPr/>
        </p:nvSpPr>
        <p:spPr>
          <a:xfrm>
            <a:off x="1061374" y="1178359"/>
            <a:ext cx="9229090" cy="861774"/>
          </a:xfrm>
          <a:prstGeom prst="rect">
            <a:avLst/>
          </a:prstGeom>
          <a:noFill/>
        </p:spPr>
        <p:txBody>
          <a:bodyPr wrap="square" rtlCol="0">
            <a:spAutoFit/>
          </a:bodyPr>
          <a:lstStyle/>
          <a:p>
            <a:r>
              <a:rPr lang="en-US" sz="5000" dirty="0">
                <a:solidFill>
                  <a:schemeClr val="accent6"/>
                </a:solidFill>
                <a:latin typeface="Barlow bold" panose="00000800000000000000" pitchFamily="2" charset="0"/>
              </a:rPr>
              <a:t>Best Practices</a:t>
            </a:r>
          </a:p>
        </p:txBody>
      </p:sp>
      <p:pic>
        <p:nvPicPr>
          <p:cNvPr id="20" name="Picture 19">
            <a:extLst>
              <a:ext uri="{FF2B5EF4-FFF2-40B4-BE49-F238E27FC236}">
                <a16:creationId xmlns:a16="http://schemas.microsoft.com/office/drawing/2014/main" id="{8B7D0E3E-3334-437E-AD9D-F3363C10C0E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1880684" y="5623409"/>
            <a:ext cx="6153455" cy="3568832"/>
          </a:xfrm>
          <a:prstGeom prst="rect">
            <a:avLst/>
          </a:prstGeom>
        </p:spPr>
      </p:pic>
      <p:pic>
        <p:nvPicPr>
          <p:cNvPr id="21" name="Picture 20">
            <a:extLst>
              <a:ext uri="{FF2B5EF4-FFF2-40B4-BE49-F238E27FC236}">
                <a16:creationId xmlns:a16="http://schemas.microsoft.com/office/drawing/2014/main" id="{E4B88944-6983-48B9-8CC0-E9A29E3E5031}"/>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pic>
        <p:nvPicPr>
          <p:cNvPr id="26" name="Picture 25">
            <a:extLst>
              <a:ext uri="{FF2B5EF4-FFF2-40B4-BE49-F238E27FC236}">
                <a16:creationId xmlns:a16="http://schemas.microsoft.com/office/drawing/2014/main" id="{71A12499-1AEA-4172-BB6D-580DDDABB194}"/>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12376505" y="1609246"/>
            <a:ext cx="3836470" cy="3836470"/>
          </a:xfrm>
          <a:prstGeom prst="rect">
            <a:avLst/>
          </a:prstGeom>
        </p:spPr>
      </p:pic>
    </p:spTree>
    <p:extLst>
      <p:ext uri="{BB962C8B-B14F-4D97-AF65-F5344CB8AC3E}">
        <p14:creationId xmlns:p14="http://schemas.microsoft.com/office/powerpoint/2010/main" val="32404719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CE40312-98C8-44C7-B3E6-855B41182374}"/>
              </a:ext>
            </a:extLst>
          </p:cNvPr>
          <p:cNvSpPr txBox="1"/>
          <p:nvPr/>
        </p:nvSpPr>
        <p:spPr>
          <a:xfrm>
            <a:off x="685800" y="1433603"/>
            <a:ext cx="10238509" cy="3170099"/>
          </a:xfrm>
          <a:prstGeom prst="rect">
            <a:avLst/>
          </a:prstGeom>
          <a:noFill/>
        </p:spPr>
        <p:txBody>
          <a:bodyPr wrap="square" rtlCol="0">
            <a:spAutoFit/>
          </a:bodyPr>
          <a:lstStyle/>
          <a:p>
            <a:pPr algn="ctr"/>
            <a:r>
              <a:rPr lang="en-US" sz="20000" dirty="0">
                <a:solidFill>
                  <a:schemeClr val="accent6"/>
                </a:solidFill>
                <a:latin typeface="Barlow bold" panose="00000800000000000000" pitchFamily="2" charset="0"/>
              </a:rPr>
              <a:t>&lt;/&gt;</a:t>
            </a:r>
          </a:p>
        </p:txBody>
      </p:sp>
      <p:pic>
        <p:nvPicPr>
          <p:cNvPr id="20" name="Picture 19">
            <a:extLst>
              <a:ext uri="{FF2B5EF4-FFF2-40B4-BE49-F238E27FC236}">
                <a16:creationId xmlns:a16="http://schemas.microsoft.com/office/drawing/2014/main" id="{8B7D0E3E-3334-437E-AD9D-F3363C10C0E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1880684" y="5623409"/>
            <a:ext cx="6153455" cy="3568832"/>
          </a:xfrm>
          <a:prstGeom prst="rect">
            <a:avLst/>
          </a:prstGeom>
        </p:spPr>
      </p:pic>
      <p:pic>
        <p:nvPicPr>
          <p:cNvPr id="21" name="Picture 20">
            <a:extLst>
              <a:ext uri="{FF2B5EF4-FFF2-40B4-BE49-F238E27FC236}">
                <a16:creationId xmlns:a16="http://schemas.microsoft.com/office/drawing/2014/main" id="{E4B88944-6983-48B9-8CC0-E9A29E3E5031}"/>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pic>
        <p:nvPicPr>
          <p:cNvPr id="26" name="Picture 25">
            <a:extLst>
              <a:ext uri="{FF2B5EF4-FFF2-40B4-BE49-F238E27FC236}">
                <a16:creationId xmlns:a16="http://schemas.microsoft.com/office/drawing/2014/main" id="{71A12499-1AEA-4172-BB6D-580DDDABB194}"/>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12376505" y="1609246"/>
            <a:ext cx="3836470" cy="3836470"/>
          </a:xfrm>
          <a:prstGeom prst="rect">
            <a:avLst/>
          </a:prstGeom>
        </p:spPr>
      </p:pic>
    </p:spTree>
    <p:extLst>
      <p:ext uri="{BB962C8B-B14F-4D97-AF65-F5344CB8AC3E}">
        <p14:creationId xmlns:p14="http://schemas.microsoft.com/office/powerpoint/2010/main" val="704790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E58AE2-3DD0-4724-AB19-1E10C98FF1DB}"/>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65542" y="1408179"/>
            <a:ext cx="7281658" cy="4223159"/>
          </a:xfrm>
          <a:prstGeom prst="rect">
            <a:avLst/>
          </a:prstGeom>
        </p:spPr>
      </p:pic>
      <p:sp>
        <p:nvSpPr>
          <p:cNvPr id="4" name="TextBox 3">
            <a:extLst>
              <a:ext uri="{FF2B5EF4-FFF2-40B4-BE49-F238E27FC236}">
                <a16:creationId xmlns:a16="http://schemas.microsoft.com/office/drawing/2014/main" id="{62109994-521F-4D8F-A3A4-A485869554B4}"/>
              </a:ext>
            </a:extLst>
          </p:cNvPr>
          <p:cNvSpPr txBox="1"/>
          <p:nvPr/>
        </p:nvSpPr>
        <p:spPr>
          <a:xfrm>
            <a:off x="1016000" y="2305615"/>
            <a:ext cx="10159999" cy="2246769"/>
          </a:xfrm>
          <a:prstGeom prst="rect">
            <a:avLst/>
          </a:prstGeom>
          <a:noFill/>
        </p:spPr>
        <p:txBody>
          <a:bodyPr wrap="square" rtlCol="0">
            <a:spAutoFit/>
          </a:bodyPr>
          <a:lstStyle/>
          <a:p>
            <a:pPr algn="ctr"/>
            <a:r>
              <a:rPr lang="en-US" sz="7000" spc="600" dirty="0">
                <a:solidFill>
                  <a:schemeClr val="accent6"/>
                </a:solidFill>
                <a:latin typeface="Barlow bold" panose="00000800000000000000" pitchFamily="2" charset="0"/>
              </a:rPr>
              <a:t>AUTHENTICATION</a:t>
            </a:r>
          </a:p>
          <a:p>
            <a:pPr algn="ctr"/>
            <a:r>
              <a:rPr lang="en-US" sz="7000" spc="600" dirty="0">
                <a:solidFill>
                  <a:schemeClr val="accent6"/>
                </a:solidFill>
                <a:latin typeface="Barlow bold" panose="00000800000000000000" pitchFamily="2" charset="0"/>
              </a:rPr>
              <a:t>AND AUTHORIZATION</a:t>
            </a:r>
          </a:p>
        </p:txBody>
      </p:sp>
      <p:pic>
        <p:nvPicPr>
          <p:cNvPr id="7" name="Picture 6">
            <a:extLst>
              <a:ext uri="{FF2B5EF4-FFF2-40B4-BE49-F238E27FC236}">
                <a16:creationId xmlns:a16="http://schemas.microsoft.com/office/drawing/2014/main" id="{E76F2673-3E7E-4C1C-ADA6-39B4091295C9}"/>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5147843" y="963272"/>
            <a:ext cx="4904128" cy="4904128"/>
          </a:xfrm>
          <a:prstGeom prst="rect">
            <a:avLst/>
          </a:prstGeom>
        </p:spPr>
      </p:pic>
    </p:spTree>
    <p:extLst>
      <p:ext uri="{BB962C8B-B14F-4D97-AF65-F5344CB8AC3E}">
        <p14:creationId xmlns:p14="http://schemas.microsoft.com/office/powerpoint/2010/main" val="1069460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A39E23E-8447-4459-8B89-68B05E3662F8}"/>
              </a:ext>
            </a:extLst>
          </p:cNvPr>
          <p:cNvSpPr txBox="1"/>
          <p:nvPr/>
        </p:nvSpPr>
        <p:spPr>
          <a:xfrm>
            <a:off x="1175724" y="2801864"/>
            <a:ext cx="9715796" cy="1391086"/>
          </a:xfrm>
          <a:prstGeom prst="rect">
            <a:avLst/>
          </a:prstGeom>
          <a:noFill/>
        </p:spPr>
        <p:txBody>
          <a:bodyPr wrap="square" rtlCol="0">
            <a:spAutoFit/>
          </a:bodyPr>
          <a:lstStyle/>
          <a:p>
            <a:pPr marL="342900" indent="-342900">
              <a:lnSpc>
                <a:spcPct val="107000"/>
              </a:lnSpc>
              <a:spcAft>
                <a:spcPts val="800"/>
              </a:spcAft>
              <a:buFont typeface="Arial" panose="020B0604020202020204" pitchFamily="34" charset="0"/>
              <a:buChar char="•"/>
            </a:pPr>
            <a:r>
              <a:rPr lang="en-US" sz="2500" b="1" dirty="0">
                <a:effectLst/>
                <a:latin typeface="Barlow" panose="00000500000000000000" pitchFamily="2" charset="0"/>
                <a:ea typeface="Times New Roman" panose="02020603050405020304" pitchFamily="18" charset="0"/>
                <a:cs typeface="Times New Roman" panose="02020603050405020304" pitchFamily="18" charset="0"/>
              </a:rPr>
              <a:t>Authentication</a:t>
            </a:r>
            <a:r>
              <a:rPr lang="en-US" sz="2500" dirty="0">
                <a:effectLst/>
                <a:latin typeface="Barlow" panose="00000500000000000000" pitchFamily="2" charset="0"/>
                <a:ea typeface="Times New Roman" panose="02020603050405020304" pitchFamily="18" charset="0"/>
                <a:cs typeface="Times New Roman" panose="02020603050405020304" pitchFamily="18" charset="0"/>
              </a:rPr>
              <a:t> and </a:t>
            </a:r>
            <a:r>
              <a:rPr lang="en-US" sz="2500" b="1" dirty="0">
                <a:effectLst/>
                <a:latin typeface="Barlow" panose="00000500000000000000" pitchFamily="2" charset="0"/>
                <a:ea typeface="Times New Roman" panose="02020603050405020304" pitchFamily="18" charset="0"/>
                <a:cs typeface="Times New Roman" panose="02020603050405020304" pitchFamily="18" charset="0"/>
              </a:rPr>
              <a:t>authorization</a:t>
            </a:r>
            <a:r>
              <a:rPr lang="en-US" sz="2500" dirty="0">
                <a:effectLst/>
                <a:latin typeface="Barlow" panose="00000500000000000000" pitchFamily="2" charset="0"/>
                <a:ea typeface="Times New Roman" panose="02020603050405020304" pitchFamily="18" charset="0"/>
                <a:cs typeface="Times New Roman" panose="02020603050405020304" pitchFamily="18" charset="0"/>
              </a:rPr>
              <a:t> are essential for securing systems and data.</a:t>
            </a:r>
            <a:endParaRPr lang="en-US" sz="2500" dirty="0">
              <a:effectLst/>
              <a:latin typeface="Barlow" panose="00000500000000000000" pitchFamily="2"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2500" dirty="0">
                <a:effectLst/>
                <a:latin typeface="Barlow" panose="00000500000000000000" pitchFamily="2" charset="0"/>
                <a:ea typeface="Times New Roman" panose="02020603050405020304" pitchFamily="18" charset="0"/>
                <a:cs typeface="Times New Roman" panose="02020603050405020304" pitchFamily="18" charset="0"/>
              </a:rPr>
              <a:t>Both are often used together, but they serve different purposes.</a:t>
            </a:r>
            <a:endParaRPr lang="en-US" sz="2500" dirty="0">
              <a:effectLst/>
              <a:latin typeface="Barlow" panose="00000500000000000000" pitchFamily="2"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0CE40312-98C8-44C7-B3E6-855B41182374}"/>
              </a:ext>
            </a:extLst>
          </p:cNvPr>
          <p:cNvSpPr txBox="1"/>
          <p:nvPr/>
        </p:nvSpPr>
        <p:spPr>
          <a:xfrm>
            <a:off x="1134110" y="1706679"/>
            <a:ext cx="9229090" cy="861774"/>
          </a:xfrm>
          <a:prstGeom prst="rect">
            <a:avLst/>
          </a:prstGeom>
          <a:noFill/>
        </p:spPr>
        <p:txBody>
          <a:bodyPr wrap="square" rtlCol="0">
            <a:spAutoFit/>
          </a:bodyPr>
          <a:lstStyle/>
          <a:p>
            <a:r>
              <a:rPr lang="en-US" sz="5000" dirty="0">
                <a:solidFill>
                  <a:schemeClr val="accent6"/>
                </a:solidFill>
                <a:latin typeface="Barlow bold" panose="00000800000000000000" pitchFamily="2" charset="0"/>
              </a:rPr>
              <a:t>Introduction</a:t>
            </a:r>
          </a:p>
        </p:txBody>
      </p:sp>
      <p:pic>
        <p:nvPicPr>
          <p:cNvPr id="20" name="Picture 19">
            <a:extLst>
              <a:ext uri="{FF2B5EF4-FFF2-40B4-BE49-F238E27FC236}">
                <a16:creationId xmlns:a16="http://schemas.microsoft.com/office/drawing/2014/main" id="{8B7D0E3E-3334-437E-AD9D-F3363C10C0E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1880684" y="5623409"/>
            <a:ext cx="6153455" cy="3568832"/>
          </a:xfrm>
          <a:prstGeom prst="rect">
            <a:avLst/>
          </a:prstGeom>
        </p:spPr>
      </p:pic>
      <p:pic>
        <p:nvPicPr>
          <p:cNvPr id="21" name="Picture 20">
            <a:extLst>
              <a:ext uri="{FF2B5EF4-FFF2-40B4-BE49-F238E27FC236}">
                <a16:creationId xmlns:a16="http://schemas.microsoft.com/office/drawing/2014/main" id="{E4B88944-6983-48B9-8CC0-E9A29E3E5031}"/>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pic>
        <p:nvPicPr>
          <p:cNvPr id="26" name="Picture 25">
            <a:extLst>
              <a:ext uri="{FF2B5EF4-FFF2-40B4-BE49-F238E27FC236}">
                <a16:creationId xmlns:a16="http://schemas.microsoft.com/office/drawing/2014/main" id="{71A12499-1AEA-4172-BB6D-580DDDABB194}"/>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12376505" y="1609246"/>
            <a:ext cx="3836470" cy="3836470"/>
          </a:xfrm>
          <a:prstGeom prst="rect">
            <a:avLst/>
          </a:prstGeom>
        </p:spPr>
      </p:pic>
    </p:spTree>
    <p:extLst>
      <p:ext uri="{BB962C8B-B14F-4D97-AF65-F5344CB8AC3E}">
        <p14:creationId xmlns:p14="http://schemas.microsoft.com/office/powerpoint/2010/main" val="13276007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A39E23E-8447-4459-8B89-68B05E3662F8}"/>
              </a:ext>
            </a:extLst>
          </p:cNvPr>
          <p:cNvSpPr txBox="1"/>
          <p:nvPr/>
        </p:nvSpPr>
        <p:spPr>
          <a:xfrm>
            <a:off x="1175724" y="3123566"/>
            <a:ext cx="9715796" cy="876843"/>
          </a:xfrm>
          <a:prstGeom prst="rect">
            <a:avLst/>
          </a:prstGeom>
          <a:noFill/>
        </p:spPr>
        <p:txBody>
          <a:bodyPr wrap="square" rtlCol="0">
            <a:spAutoFit/>
          </a:bodyPr>
          <a:lstStyle/>
          <a:p>
            <a:pPr marL="342900" indent="-342900">
              <a:lnSpc>
                <a:spcPct val="107000"/>
              </a:lnSpc>
              <a:spcAft>
                <a:spcPts val="800"/>
              </a:spcAft>
              <a:buFont typeface="Arial" panose="020B0604020202020204" pitchFamily="34" charset="0"/>
              <a:buChar char="•"/>
            </a:pPr>
            <a:r>
              <a:rPr lang="en-US" sz="2500" dirty="0">
                <a:effectLst/>
                <a:latin typeface="Barlow" panose="00000500000000000000" pitchFamily="2" charset="0"/>
                <a:ea typeface="Calibri" panose="020F0502020204030204" pitchFamily="34" charset="0"/>
                <a:cs typeface="Times New Roman" panose="02020603050405020304" pitchFamily="18" charset="0"/>
              </a:rPr>
              <a:t>Authentication is the process of verifying the identity of a user or system.</a:t>
            </a:r>
          </a:p>
        </p:txBody>
      </p:sp>
      <p:sp>
        <p:nvSpPr>
          <p:cNvPr id="7" name="TextBox 6">
            <a:extLst>
              <a:ext uri="{FF2B5EF4-FFF2-40B4-BE49-F238E27FC236}">
                <a16:creationId xmlns:a16="http://schemas.microsoft.com/office/drawing/2014/main" id="{0CE40312-98C8-44C7-B3E6-855B41182374}"/>
              </a:ext>
            </a:extLst>
          </p:cNvPr>
          <p:cNvSpPr txBox="1"/>
          <p:nvPr/>
        </p:nvSpPr>
        <p:spPr>
          <a:xfrm>
            <a:off x="1134110" y="2049579"/>
            <a:ext cx="9229090" cy="861774"/>
          </a:xfrm>
          <a:prstGeom prst="rect">
            <a:avLst/>
          </a:prstGeom>
          <a:noFill/>
        </p:spPr>
        <p:txBody>
          <a:bodyPr wrap="square" rtlCol="0">
            <a:spAutoFit/>
          </a:bodyPr>
          <a:lstStyle/>
          <a:p>
            <a:r>
              <a:rPr lang="en-US" sz="5000" dirty="0">
                <a:solidFill>
                  <a:schemeClr val="accent6"/>
                </a:solidFill>
                <a:latin typeface="Barlow bold" panose="00000800000000000000" pitchFamily="2" charset="0"/>
              </a:rPr>
              <a:t>What is Authentication?</a:t>
            </a:r>
          </a:p>
        </p:txBody>
      </p:sp>
      <p:pic>
        <p:nvPicPr>
          <p:cNvPr id="20" name="Picture 19">
            <a:extLst>
              <a:ext uri="{FF2B5EF4-FFF2-40B4-BE49-F238E27FC236}">
                <a16:creationId xmlns:a16="http://schemas.microsoft.com/office/drawing/2014/main" id="{8B7D0E3E-3334-437E-AD9D-F3363C10C0E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1880684" y="5623409"/>
            <a:ext cx="6153455" cy="3568832"/>
          </a:xfrm>
          <a:prstGeom prst="rect">
            <a:avLst/>
          </a:prstGeom>
        </p:spPr>
      </p:pic>
      <p:pic>
        <p:nvPicPr>
          <p:cNvPr id="21" name="Picture 20">
            <a:extLst>
              <a:ext uri="{FF2B5EF4-FFF2-40B4-BE49-F238E27FC236}">
                <a16:creationId xmlns:a16="http://schemas.microsoft.com/office/drawing/2014/main" id="{E4B88944-6983-48B9-8CC0-E9A29E3E5031}"/>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pic>
        <p:nvPicPr>
          <p:cNvPr id="26" name="Picture 25">
            <a:extLst>
              <a:ext uri="{FF2B5EF4-FFF2-40B4-BE49-F238E27FC236}">
                <a16:creationId xmlns:a16="http://schemas.microsoft.com/office/drawing/2014/main" id="{71A12499-1AEA-4172-BB6D-580DDDABB194}"/>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12376505" y="1609246"/>
            <a:ext cx="3836470" cy="3836470"/>
          </a:xfrm>
          <a:prstGeom prst="rect">
            <a:avLst/>
          </a:prstGeom>
        </p:spPr>
      </p:pic>
    </p:spTree>
    <p:extLst>
      <p:ext uri="{BB962C8B-B14F-4D97-AF65-F5344CB8AC3E}">
        <p14:creationId xmlns:p14="http://schemas.microsoft.com/office/powerpoint/2010/main" val="27439883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A39E23E-8447-4459-8B89-68B05E3662F8}"/>
              </a:ext>
            </a:extLst>
          </p:cNvPr>
          <p:cNvSpPr txBox="1"/>
          <p:nvPr/>
        </p:nvSpPr>
        <p:spPr>
          <a:xfrm>
            <a:off x="1165333" y="2076703"/>
            <a:ext cx="9715796" cy="3679854"/>
          </a:xfrm>
          <a:prstGeom prst="rect">
            <a:avLst/>
          </a:prstGeom>
          <a:noFill/>
        </p:spPr>
        <p:txBody>
          <a:bodyPr wrap="square" rtlCol="0">
            <a:spAutoFit/>
          </a:bodyPr>
          <a:lstStyle/>
          <a:p>
            <a:pPr marL="342900" indent="-342900">
              <a:lnSpc>
                <a:spcPct val="150000"/>
              </a:lnSpc>
              <a:spcAft>
                <a:spcPts val="800"/>
              </a:spcAft>
              <a:buFont typeface="Arial" panose="020B0604020202020204" pitchFamily="34" charset="0"/>
              <a:buChar char="•"/>
            </a:pPr>
            <a:r>
              <a:rPr lang="en-US" sz="2500" b="1" dirty="0">
                <a:effectLst/>
                <a:latin typeface="Barlow" panose="00000500000000000000" pitchFamily="2" charset="0"/>
                <a:ea typeface="Times New Roman" panose="02020603050405020304" pitchFamily="18" charset="0"/>
                <a:cs typeface="Times New Roman" panose="02020603050405020304" pitchFamily="18" charset="0"/>
              </a:rPr>
              <a:t>Single-factor authentication (SFA)</a:t>
            </a:r>
            <a:r>
              <a:rPr lang="en-US" sz="2500" dirty="0">
                <a:effectLst/>
                <a:latin typeface="Barlow" panose="00000500000000000000" pitchFamily="2" charset="0"/>
                <a:ea typeface="Times New Roman" panose="02020603050405020304" pitchFamily="18" charset="0"/>
                <a:cs typeface="Times New Roman" panose="02020603050405020304" pitchFamily="18" charset="0"/>
              </a:rPr>
              <a:t>: Just a username and password.</a:t>
            </a:r>
            <a:endParaRPr lang="en-US" sz="2500" dirty="0">
              <a:effectLst/>
              <a:latin typeface="Barlow" panose="00000500000000000000" pitchFamily="2" charset="0"/>
              <a:ea typeface="Calibri" panose="020F0502020204030204" pitchFamily="34" charset="0"/>
              <a:cs typeface="Times New Roman" panose="02020603050405020304" pitchFamily="18" charset="0"/>
            </a:endParaRPr>
          </a:p>
          <a:p>
            <a:pPr marL="342900" indent="-342900">
              <a:lnSpc>
                <a:spcPct val="150000"/>
              </a:lnSpc>
              <a:spcAft>
                <a:spcPts val="800"/>
              </a:spcAft>
              <a:buFont typeface="Arial" panose="020B0604020202020204" pitchFamily="34" charset="0"/>
              <a:buChar char="•"/>
            </a:pPr>
            <a:r>
              <a:rPr lang="en-US" sz="2500" b="1" dirty="0">
                <a:effectLst/>
                <a:latin typeface="Barlow" panose="00000500000000000000" pitchFamily="2" charset="0"/>
                <a:ea typeface="Times New Roman" panose="02020603050405020304" pitchFamily="18" charset="0"/>
                <a:cs typeface="Times New Roman" panose="02020603050405020304" pitchFamily="18" charset="0"/>
              </a:rPr>
              <a:t>Multi-factor authentication (MFA)</a:t>
            </a:r>
            <a:r>
              <a:rPr lang="en-US" sz="2500" dirty="0">
                <a:effectLst/>
                <a:latin typeface="Barlow" panose="00000500000000000000" pitchFamily="2" charset="0"/>
                <a:ea typeface="Times New Roman" panose="02020603050405020304" pitchFamily="18" charset="0"/>
                <a:cs typeface="Times New Roman" panose="02020603050405020304" pitchFamily="18" charset="0"/>
              </a:rPr>
              <a:t>: Two or more verification methods (e.g., password + fingerprint).</a:t>
            </a:r>
            <a:endParaRPr lang="en-US" sz="2500" dirty="0">
              <a:effectLst/>
              <a:latin typeface="Barlow" panose="00000500000000000000" pitchFamily="2" charset="0"/>
              <a:ea typeface="Calibri" panose="020F0502020204030204" pitchFamily="34" charset="0"/>
              <a:cs typeface="Times New Roman" panose="02020603050405020304" pitchFamily="18" charset="0"/>
            </a:endParaRPr>
          </a:p>
          <a:p>
            <a:pPr marL="342900" indent="-342900">
              <a:lnSpc>
                <a:spcPct val="150000"/>
              </a:lnSpc>
              <a:spcAft>
                <a:spcPts val="800"/>
              </a:spcAft>
              <a:buFont typeface="Arial" panose="020B0604020202020204" pitchFamily="34" charset="0"/>
              <a:buChar char="•"/>
            </a:pPr>
            <a:r>
              <a:rPr lang="en-US" sz="2500" b="1" dirty="0">
                <a:effectLst/>
                <a:latin typeface="Barlow" panose="00000500000000000000" pitchFamily="2" charset="0"/>
                <a:ea typeface="Times New Roman" panose="02020603050405020304" pitchFamily="18" charset="0"/>
                <a:cs typeface="Times New Roman" panose="02020603050405020304" pitchFamily="18" charset="0"/>
              </a:rPr>
              <a:t>Biometric authentication</a:t>
            </a:r>
            <a:r>
              <a:rPr lang="en-US" sz="2500" dirty="0">
                <a:effectLst/>
                <a:latin typeface="Barlow" panose="00000500000000000000" pitchFamily="2" charset="0"/>
                <a:ea typeface="Times New Roman" panose="02020603050405020304" pitchFamily="18" charset="0"/>
                <a:cs typeface="Times New Roman" panose="02020603050405020304" pitchFamily="18" charset="0"/>
              </a:rPr>
              <a:t>: Using fingerprints, facial recognition, or retina scans.</a:t>
            </a:r>
            <a:endParaRPr lang="en-US" sz="2500" dirty="0">
              <a:effectLst/>
              <a:latin typeface="Barlow" panose="00000500000000000000" pitchFamily="2"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0CE40312-98C8-44C7-B3E6-855B41182374}"/>
              </a:ext>
            </a:extLst>
          </p:cNvPr>
          <p:cNvSpPr txBox="1"/>
          <p:nvPr/>
        </p:nvSpPr>
        <p:spPr>
          <a:xfrm>
            <a:off x="1123719" y="1002716"/>
            <a:ext cx="9229090" cy="861774"/>
          </a:xfrm>
          <a:prstGeom prst="rect">
            <a:avLst/>
          </a:prstGeom>
          <a:noFill/>
        </p:spPr>
        <p:txBody>
          <a:bodyPr wrap="square" rtlCol="0">
            <a:spAutoFit/>
          </a:bodyPr>
          <a:lstStyle/>
          <a:p>
            <a:r>
              <a:rPr lang="en-US" sz="5000" dirty="0">
                <a:solidFill>
                  <a:schemeClr val="accent6"/>
                </a:solidFill>
                <a:latin typeface="Barlow bold" panose="00000800000000000000" pitchFamily="2" charset="0"/>
              </a:rPr>
              <a:t>Types of Authentication</a:t>
            </a:r>
          </a:p>
        </p:txBody>
      </p:sp>
      <p:pic>
        <p:nvPicPr>
          <p:cNvPr id="20" name="Picture 19">
            <a:extLst>
              <a:ext uri="{FF2B5EF4-FFF2-40B4-BE49-F238E27FC236}">
                <a16:creationId xmlns:a16="http://schemas.microsoft.com/office/drawing/2014/main" id="{8B7D0E3E-3334-437E-AD9D-F3363C10C0E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1880684" y="5623409"/>
            <a:ext cx="6153455" cy="3568832"/>
          </a:xfrm>
          <a:prstGeom prst="rect">
            <a:avLst/>
          </a:prstGeom>
        </p:spPr>
      </p:pic>
      <p:pic>
        <p:nvPicPr>
          <p:cNvPr id="21" name="Picture 20">
            <a:extLst>
              <a:ext uri="{FF2B5EF4-FFF2-40B4-BE49-F238E27FC236}">
                <a16:creationId xmlns:a16="http://schemas.microsoft.com/office/drawing/2014/main" id="{E4B88944-6983-48B9-8CC0-E9A29E3E5031}"/>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pic>
        <p:nvPicPr>
          <p:cNvPr id="26" name="Picture 25">
            <a:extLst>
              <a:ext uri="{FF2B5EF4-FFF2-40B4-BE49-F238E27FC236}">
                <a16:creationId xmlns:a16="http://schemas.microsoft.com/office/drawing/2014/main" id="{71A12499-1AEA-4172-BB6D-580DDDABB194}"/>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12376505" y="1609246"/>
            <a:ext cx="3836470" cy="3836470"/>
          </a:xfrm>
          <a:prstGeom prst="rect">
            <a:avLst/>
          </a:prstGeom>
        </p:spPr>
      </p:pic>
    </p:spTree>
    <p:extLst>
      <p:ext uri="{BB962C8B-B14F-4D97-AF65-F5344CB8AC3E}">
        <p14:creationId xmlns:p14="http://schemas.microsoft.com/office/powerpoint/2010/main" val="17309233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A39E23E-8447-4459-8B89-68B05E3662F8}"/>
              </a:ext>
            </a:extLst>
          </p:cNvPr>
          <p:cNvSpPr txBox="1"/>
          <p:nvPr/>
        </p:nvSpPr>
        <p:spPr>
          <a:xfrm>
            <a:off x="1096524" y="2138148"/>
            <a:ext cx="9715796" cy="1948610"/>
          </a:xfrm>
          <a:prstGeom prst="rect">
            <a:avLst/>
          </a:prstGeom>
          <a:noFill/>
        </p:spPr>
        <p:txBody>
          <a:bodyPr wrap="square" rtlCol="0">
            <a:spAutoFit/>
          </a:bodyPr>
          <a:lstStyle/>
          <a:p>
            <a:pPr>
              <a:lnSpc>
                <a:spcPct val="150000"/>
              </a:lnSpc>
              <a:spcAft>
                <a:spcPts val="800"/>
              </a:spcAft>
            </a:pPr>
            <a:r>
              <a:rPr lang="en-US" sz="2500" b="1" dirty="0">
                <a:effectLst/>
                <a:latin typeface="Barlow" panose="00000500000000000000" pitchFamily="2" charset="0"/>
                <a:ea typeface="Times New Roman" panose="02020603050405020304" pitchFamily="18" charset="0"/>
                <a:cs typeface="Times New Roman" panose="02020603050405020304" pitchFamily="18" charset="0"/>
              </a:rPr>
              <a:t>Step 1</a:t>
            </a:r>
            <a:r>
              <a:rPr lang="en-US" sz="2500" dirty="0">
                <a:effectLst/>
                <a:latin typeface="Barlow" panose="00000500000000000000" pitchFamily="2" charset="0"/>
                <a:ea typeface="Times New Roman" panose="02020603050405020304" pitchFamily="18" charset="0"/>
                <a:cs typeface="Times New Roman" panose="02020603050405020304" pitchFamily="18" charset="0"/>
              </a:rPr>
              <a:t>: The user provides credentials (e.g., username/password).</a:t>
            </a:r>
            <a:endParaRPr lang="en-US" sz="2500" dirty="0">
              <a:effectLst/>
              <a:latin typeface="Barlow" panose="00000500000000000000" pitchFamily="2" charset="0"/>
              <a:ea typeface="Calibri" panose="020F0502020204030204" pitchFamily="34" charset="0"/>
              <a:cs typeface="Times New Roman" panose="02020603050405020304" pitchFamily="18" charset="0"/>
            </a:endParaRPr>
          </a:p>
          <a:p>
            <a:pPr>
              <a:lnSpc>
                <a:spcPct val="150000"/>
              </a:lnSpc>
              <a:spcAft>
                <a:spcPts val="800"/>
              </a:spcAft>
            </a:pPr>
            <a:r>
              <a:rPr lang="en-US" sz="2500" b="1" dirty="0">
                <a:effectLst/>
                <a:latin typeface="Barlow" panose="00000500000000000000" pitchFamily="2" charset="0"/>
                <a:ea typeface="Times New Roman" panose="02020603050405020304" pitchFamily="18" charset="0"/>
                <a:cs typeface="Times New Roman" panose="02020603050405020304" pitchFamily="18" charset="0"/>
              </a:rPr>
              <a:t>Step 2</a:t>
            </a:r>
            <a:r>
              <a:rPr lang="en-US" sz="2500" dirty="0">
                <a:effectLst/>
                <a:latin typeface="Barlow" panose="00000500000000000000" pitchFamily="2" charset="0"/>
                <a:ea typeface="Times New Roman" panose="02020603050405020304" pitchFamily="18" charset="0"/>
                <a:cs typeface="Times New Roman" panose="02020603050405020304" pitchFamily="18" charset="0"/>
              </a:rPr>
              <a:t>: The system checks the credentials against a database.</a:t>
            </a:r>
            <a:endParaRPr lang="en-US" sz="2500" dirty="0">
              <a:effectLst/>
              <a:latin typeface="Barlow" panose="00000500000000000000" pitchFamily="2" charset="0"/>
              <a:ea typeface="Calibri" panose="020F0502020204030204" pitchFamily="34" charset="0"/>
              <a:cs typeface="Times New Roman" panose="02020603050405020304" pitchFamily="18" charset="0"/>
            </a:endParaRPr>
          </a:p>
          <a:p>
            <a:pPr>
              <a:lnSpc>
                <a:spcPct val="150000"/>
              </a:lnSpc>
              <a:spcAft>
                <a:spcPts val="800"/>
              </a:spcAft>
            </a:pPr>
            <a:r>
              <a:rPr lang="en-US" sz="2500" b="1" dirty="0">
                <a:effectLst/>
                <a:latin typeface="Barlow" panose="00000500000000000000" pitchFamily="2" charset="0"/>
                <a:ea typeface="Times New Roman" panose="02020603050405020304" pitchFamily="18" charset="0"/>
                <a:cs typeface="Times New Roman" panose="02020603050405020304" pitchFamily="18" charset="0"/>
              </a:rPr>
              <a:t>Step 3</a:t>
            </a:r>
            <a:r>
              <a:rPr lang="en-US" sz="2500" dirty="0">
                <a:effectLst/>
                <a:latin typeface="Barlow" panose="00000500000000000000" pitchFamily="2" charset="0"/>
                <a:ea typeface="Times New Roman" panose="02020603050405020304" pitchFamily="18" charset="0"/>
                <a:cs typeface="Times New Roman" panose="02020603050405020304" pitchFamily="18" charset="0"/>
              </a:rPr>
              <a:t>: If correct, the user is authenticated and granted access.</a:t>
            </a:r>
            <a:endParaRPr lang="en-US" sz="2500" dirty="0">
              <a:effectLst/>
              <a:latin typeface="Barlow" panose="00000500000000000000" pitchFamily="2"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0CE40312-98C8-44C7-B3E6-855B41182374}"/>
              </a:ext>
            </a:extLst>
          </p:cNvPr>
          <p:cNvSpPr txBox="1"/>
          <p:nvPr/>
        </p:nvSpPr>
        <p:spPr>
          <a:xfrm>
            <a:off x="1054910" y="1178359"/>
            <a:ext cx="9229090" cy="861774"/>
          </a:xfrm>
          <a:prstGeom prst="rect">
            <a:avLst/>
          </a:prstGeom>
          <a:noFill/>
        </p:spPr>
        <p:txBody>
          <a:bodyPr wrap="square" rtlCol="0">
            <a:spAutoFit/>
          </a:bodyPr>
          <a:lstStyle/>
          <a:p>
            <a:r>
              <a:rPr lang="en-US" sz="5000" dirty="0">
                <a:solidFill>
                  <a:schemeClr val="accent6"/>
                </a:solidFill>
                <a:latin typeface="Barlow bold" panose="00000800000000000000" pitchFamily="2" charset="0"/>
              </a:rPr>
              <a:t>Authentication Process</a:t>
            </a:r>
          </a:p>
        </p:txBody>
      </p:sp>
      <p:pic>
        <p:nvPicPr>
          <p:cNvPr id="20" name="Picture 19">
            <a:extLst>
              <a:ext uri="{FF2B5EF4-FFF2-40B4-BE49-F238E27FC236}">
                <a16:creationId xmlns:a16="http://schemas.microsoft.com/office/drawing/2014/main" id="{8B7D0E3E-3334-437E-AD9D-F3363C10C0E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1880684" y="5623409"/>
            <a:ext cx="6153455" cy="3568832"/>
          </a:xfrm>
          <a:prstGeom prst="rect">
            <a:avLst/>
          </a:prstGeom>
        </p:spPr>
      </p:pic>
      <p:pic>
        <p:nvPicPr>
          <p:cNvPr id="21" name="Picture 20">
            <a:extLst>
              <a:ext uri="{FF2B5EF4-FFF2-40B4-BE49-F238E27FC236}">
                <a16:creationId xmlns:a16="http://schemas.microsoft.com/office/drawing/2014/main" id="{E4B88944-6983-48B9-8CC0-E9A29E3E5031}"/>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pic>
        <p:nvPicPr>
          <p:cNvPr id="26" name="Picture 25">
            <a:extLst>
              <a:ext uri="{FF2B5EF4-FFF2-40B4-BE49-F238E27FC236}">
                <a16:creationId xmlns:a16="http://schemas.microsoft.com/office/drawing/2014/main" id="{71A12499-1AEA-4172-BB6D-580DDDABB194}"/>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12376505" y="1609246"/>
            <a:ext cx="3836470" cy="3836470"/>
          </a:xfrm>
          <a:prstGeom prst="rect">
            <a:avLst/>
          </a:prstGeom>
        </p:spPr>
      </p:pic>
      <p:sp>
        <p:nvSpPr>
          <p:cNvPr id="8" name="TextBox 7">
            <a:extLst>
              <a:ext uri="{FF2B5EF4-FFF2-40B4-BE49-F238E27FC236}">
                <a16:creationId xmlns:a16="http://schemas.microsoft.com/office/drawing/2014/main" id="{274F0F0B-485E-4C8C-89C5-B2C2936DA5E4}"/>
              </a:ext>
            </a:extLst>
          </p:cNvPr>
          <p:cNvSpPr txBox="1"/>
          <p:nvPr/>
        </p:nvSpPr>
        <p:spPr>
          <a:xfrm>
            <a:off x="1046626" y="5108073"/>
            <a:ext cx="10283342" cy="822533"/>
          </a:xfrm>
          <a:prstGeom prst="rect">
            <a:avLst/>
          </a:prstGeom>
          <a:noFill/>
        </p:spPr>
        <p:txBody>
          <a:bodyPr wrap="square" rtlCol="0">
            <a:spAutoFit/>
          </a:bodyPr>
          <a:lstStyle/>
          <a:p>
            <a:pPr marL="342900" indent="-342900">
              <a:lnSpc>
                <a:spcPct val="107000"/>
              </a:lnSpc>
              <a:spcAft>
                <a:spcPts val="800"/>
              </a:spcAft>
              <a:buFont typeface="Arial" panose="020B0604020202020204" pitchFamily="34" charset="0"/>
              <a:buChar char="•"/>
            </a:pPr>
            <a:r>
              <a:rPr lang="en-US" sz="2000" b="1" dirty="0">
                <a:effectLst/>
                <a:latin typeface="Barlow" panose="00000500000000000000" pitchFamily="2" charset="0"/>
                <a:ea typeface="Times New Roman" panose="02020603050405020304" pitchFamily="18" charset="0"/>
                <a:cs typeface="Times New Roman" panose="02020603050405020304" pitchFamily="18" charset="0"/>
              </a:rPr>
              <a:t>Session Tokens</a:t>
            </a:r>
            <a:r>
              <a:rPr lang="en-US" sz="2000" dirty="0">
                <a:effectLst/>
                <a:latin typeface="Barlow" panose="00000500000000000000" pitchFamily="2" charset="0"/>
                <a:ea typeface="Times New Roman" panose="02020603050405020304" pitchFamily="18" charset="0"/>
                <a:cs typeface="Times New Roman" panose="02020603050405020304" pitchFamily="18" charset="0"/>
              </a:rPr>
              <a:t>: Generated after successful authentication to keep users logged in.</a:t>
            </a:r>
            <a:endParaRPr lang="en-US" sz="2000" dirty="0">
              <a:effectLst/>
              <a:latin typeface="Barlow" panose="00000500000000000000" pitchFamily="2"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2000" b="1" dirty="0">
                <a:effectLst/>
                <a:latin typeface="Barlow" panose="00000500000000000000" pitchFamily="2" charset="0"/>
                <a:ea typeface="Times New Roman" panose="02020603050405020304" pitchFamily="18" charset="0"/>
                <a:cs typeface="Times New Roman" panose="02020603050405020304" pitchFamily="18" charset="0"/>
              </a:rPr>
              <a:t>JWT (JSON Web Tokens)</a:t>
            </a:r>
            <a:r>
              <a:rPr lang="en-US" sz="2000" dirty="0">
                <a:effectLst/>
                <a:latin typeface="Barlow" panose="00000500000000000000" pitchFamily="2" charset="0"/>
                <a:ea typeface="Times New Roman" panose="02020603050405020304" pitchFamily="18" charset="0"/>
                <a:cs typeface="Times New Roman" panose="02020603050405020304" pitchFamily="18" charset="0"/>
              </a:rPr>
              <a:t>: A commonly used method to maintain authentication.</a:t>
            </a:r>
            <a:endParaRPr lang="en-US" sz="2000" dirty="0">
              <a:effectLst/>
              <a:latin typeface="Barlow" panose="00000500000000000000" pitchFamily="2"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33FC6EFE-E2FD-4413-AEAE-323938163A1F}"/>
              </a:ext>
            </a:extLst>
          </p:cNvPr>
          <p:cNvSpPr txBox="1"/>
          <p:nvPr/>
        </p:nvSpPr>
        <p:spPr>
          <a:xfrm>
            <a:off x="1046626" y="4501543"/>
            <a:ext cx="9229090" cy="477054"/>
          </a:xfrm>
          <a:prstGeom prst="rect">
            <a:avLst/>
          </a:prstGeom>
          <a:noFill/>
        </p:spPr>
        <p:txBody>
          <a:bodyPr wrap="square" rtlCol="0">
            <a:spAutoFit/>
          </a:bodyPr>
          <a:lstStyle/>
          <a:p>
            <a:r>
              <a:rPr lang="en-US" sz="2500" dirty="0">
                <a:solidFill>
                  <a:schemeClr val="accent6"/>
                </a:solidFill>
                <a:latin typeface="Barlow SemiBold" panose="00000700000000000000" pitchFamily="2" charset="0"/>
              </a:rPr>
              <a:t>Key Concepts:</a:t>
            </a:r>
          </a:p>
        </p:txBody>
      </p:sp>
    </p:spTree>
    <p:extLst>
      <p:ext uri="{BB962C8B-B14F-4D97-AF65-F5344CB8AC3E}">
        <p14:creationId xmlns:p14="http://schemas.microsoft.com/office/powerpoint/2010/main" val="28164486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A39E23E-8447-4459-8B89-68B05E3662F8}"/>
              </a:ext>
            </a:extLst>
          </p:cNvPr>
          <p:cNvSpPr txBox="1"/>
          <p:nvPr/>
        </p:nvSpPr>
        <p:spPr>
          <a:xfrm>
            <a:off x="1196044" y="2140094"/>
            <a:ext cx="9512596" cy="2606034"/>
          </a:xfrm>
          <a:prstGeom prst="rect">
            <a:avLst/>
          </a:prstGeom>
          <a:noFill/>
        </p:spPr>
        <p:txBody>
          <a:bodyPr wrap="square" rtlCol="0">
            <a:spAutoFit/>
          </a:bodyPr>
          <a:lstStyle/>
          <a:p>
            <a:pPr>
              <a:lnSpc>
                <a:spcPct val="150000"/>
              </a:lnSpc>
            </a:pPr>
            <a:r>
              <a:rPr lang="en-US" sz="2800" dirty="0"/>
              <a:t>The practice of securing information by transforming it into an unreadable format for unauthorized users. It uses algorithms and keys to encrypt and decrypt data, ensuring confidentiality and integrity during transmission and storage.</a:t>
            </a:r>
            <a:endParaRPr lang="en-US" sz="2500" dirty="0">
              <a:latin typeface="Barlow" panose="00000500000000000000" pitchFamily="2" charset="0"/>
            </a:endParaRPr>
          </a:p>
        </p:txBody>
      </p:sp>
      <p:sp>
        <p:nvSpPr>
          <p:cNvPr id="7" name="TextBox 6">
            <a:extLst>
              <a:ext uri="{FF2B5EF4-FFF2-40B4-BE49-F238E27FC236}">
                <a16:creationId xmlns:a16="http://schemas.microsoft.com/office/drawing/2014/main" id="{0CE40312-98C8-44C7-B3E6-855B41182374}"/>
              </a:ext>
            </a:extLst>
          </p:cNvPr>
          <p:cNvSpPr txBox="1"/>
          <p:nvPr/>
        </p:nvSpPr>
        <p:spPr>
          <a:xfrm>
            <a:off x="1154430" y="1250099"/>
            <a:ext cx="9229090" cy="861774"/>
          </a:xfrm>
          <a:prstGeom prst="rect">
            <a:avLst/>
          </a:prstGeom>
          <a:noFill/>
        </p:spPr>
        <p:txBody>
          <a:bodyPr wrap="square" rtlCol="0">
            <a:spAutoFit/>
          </a:bodyPr>
          <a:lstStyle/>
          <a:p>
            <a:r>
              <a:rPr lang="en-US" sz="5000" dirty="0">
                <a:solidFill>
                  <a:schemeClr val="accent6"/>
                </a:solidFill>
                <a:latin typeface="Barlow bold" panose="00000800000000000000" pitchFamily="2" charset="0"/>
              </a:rPr>
              <a:t>Cryptography</a:t>
            </a:r>
          </a:p>
        </p:txBody>
      </p:sp>
      <p:pic>
        <p:nvPicPr>
          <p:cNvPr id="20" name="Picture 19">
            <a:extLst>
              <a:ext uri="{FF2B5EF4-FFF2-40B4-BE49-F238E27FC236}">
                <a16:creationId xmlns:a16="http://schemas.microsoft.com/office/drawing/2014/main" id="{8B7D0E3E-3334-437E-AD9D-F3363C10C0E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1880683" y="5591943"/>
            <a:ext cx="6153455" cy="3568832"/>
          </a:xfrm>
          <a:prstGeom prst="rect">
            <a:avLst/>
          </a:prstGeom>
        </p:spPr>
      </p:pic>
      <p:pic>
        <p:nvPicPr>
          <p:cNvPr id="21" name="Picture 20">
            <a:extLst>
              <a:ext uri="{FF2B5EF4-FFF2-40B4-BE49-F238E27FC236}">
                <a16:creationId xmlns:a16="http://schemas.microsoft.com/office/drawing/2014/main" id="{E4B88944-6983-48B9-8CC0-E9A29E3E5031}"/>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pic>
        <p:nvPicPr>
          <p:cNvPr id="26" name="Picture 25">
            <a:extLst>
              <a:ext uri="{FF2B5EF4-FFF2-40B4-BE49-F238E27FC236}">
                <a16:creationId xmlns:a16="http://schemas.microsoft.com/office/drawing/2014/main" id="{71A12499-1AEA-4172-BB6D-580DDDABB194}"/>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12376505" y="1609246"/>
            <a:ext cx="3836470" cy="3836470"/>
          </a:xfrm>
          <a:prstGeom prst="rect">
            <a:avLst/>
          </a:prstGeom>
        </p:spPr>
      </p:pic>
    </p:spTree>
    <p:extLst>
      <p:ext uri="{BB962C8B-B14F-4D97-AF65-F5344CB8AC3E}">
        <p14:creationId xmlns:p14="http://schemas.microsoft.com/office/powerpoint/2010/main" val="36480482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A39E23E-8447-4459-8B89-68B05E3662F8}"/>
              </a:ext>
            </a:extLst>
          </p:cNvPr>
          <p:cNvSpPr txBox="1"/>
          <p:nvPr/>
        </p:nvSpPr>
        <p:spPr>
          <a:xfrm>
            <a:off x="1175724" y="2646805"/>
            <a:ext cx="9715796" cy="1846018"/>
          </a:xfrm>
          <a:prstGeom prst="rect">
            <a:avLst/>
          </a:prstGeom>
          <a:noFill/>
        </p:spPr>
        <p:txBody>
          <a:bodyPr wrap="square" rtlCol="0">
            <a:spAutoFit/>
          </a:bodyPr>
          <a:lstStyle/>
          <a:p>
            <a:pPr marL="342900" indent="-342900">
              <a:lnSpc>
                <a:spcPct val="150000"/>
              </a:lnSpc>
              <a:spcAft>
                <a:spcPts val="800"/>
              </a:spcAft>
              <a:buFont typeface="Arial" panose="020B0604020202020204" pitchFamily="34" charset="0"/>
              <a:buChar char="•"/>
            </a:pPr>
            <a:r>
              <a:rPr lang="en-US" sz="2500" dirty="0">
                <a:latin typeface="Barlow" panose="00000500000000000000" pitchFamily="2" charset="0"/>
              </a:rPr>
              <a:t>Authorization is the process of determining what an authenticated user is allowed to do.</a:t>
            </a:r>
          </a:p>
          <a:p>
            <a:pPr marL="342900" indent="-342900">
              <a:lnSpc>
                <a:spcPct val="150000"/>
              </a:lnSpc>
              <a:spcAft>
                <a:spcPts val="800"/>
              </a:spcAft>
              <a:buFont typeface="Arial" panose="020B0604020202020204" pitchFamily="34" charset="0"/>
              <a:buChar char="•"/>
            </a:pPr>
            <a:r>
              <a:rPr lang="en-US" sz="2500" i="1" dirty="0">
                <a:latin typeface="Barlow" panose="00000500000000000000" pitchFamily="2" charset="0"/>
              </a:rPr>
              <a:t>It’s like showing your ticket to enter a specific area of an event.</a:t>
            </a:r>
            <a:endParaRPr lang="en-US" sz="2500" i="1" dirty="0">
              <a:effectLst/>
              <a:latin typeface="Barlow" panose="00000500000000000000" pitchFamily="2"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0CE40312-98C8-44C7-B3E6-855B41182374}"/>
              </a:ext>
            </a:extLst>
          </p:cNvPr>
          <p:cNvSpPr txBox="1"/>
          <p:nvPr/>
        </p:nvSpPr>
        <p:spPr>
          <a:xfrm>
            <a:off x="1134110" y="1717070"/>
            <a:ext cx="9229090" cy="861774"/>
          </a:xfrm>
          <a:prstGeom prst="rect">
            <a:avLst/>
          </a:prstGeom>
          <a:noFill/>
        </p:spPr>
        <p:txBody>
          <a:bodyPr wrap="square" rtlCol="0">
            <a:spAutoFit/>
          </a:bodyPr>
          <a:lstStyle/>
          <a:p>
            <a:r>
              <a:rPr lang="en-US" sz="5000" dirty="0">
                <a:solidFill>
                  <a:schemeClr val="accent6"/>
                </a:solidFill>
                <a:latin typeface="Barlow bold" panose="00000800000000000000" pitchFamily="2" charset="0"/>
              </a:rPr>
              <a:t>What is Authorization?</a:t>
            </a:r>
          </a:p>
        </p:txBody>
      </p:sp>
      <p:pic>
        <p:nvPicPr>
          <p:cNvPr id="20" name="Picture 19">
            <a:extLst>
              <a:ext uri="{FF2B5EF4-FFF2-40B4-BE49-F238E27FC236}">
                <a16:creationId xmlns:a16="http://schemas.microsoft.com/office/drawing/2014/main" id="{8B7D0E3E-3334-437E-AD9D-F3363C10C0E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1880684" y="5623409"/>
            <a:ext cx="6153455" cy="3568832"/>
          </a:xfrm>
          <a:prstGeom prst="rect">
            <a:avLst/>
          </a:prstGeom>
        </p:spPr>
      </p:pic>
      <p:pic>
        <p:nvPicPr>
          <p:cNvPr id="21" name="Picture 20">
            <a:extLst>
              <a:ext uri="{FF2B5EF4-FFF2-40B4-BE49-F238E27FC236}">
                <a16:creationId xmlns:a16="http://schemas.microsoft.com/office/drawing/2014/main" id="{E4B88944-6983-48B9-8CC0-E9A29E3E5031}"/>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pic>
        <p:nvPicPr>
          <p:cNvPr id="26" name="Picture 25">
            <a:extLst>
              <a:ext uri="{FF2B5EF4-FFF2-40B4-BE49-F238E27FC236}">
                <a16:creationId xmlns:a16="http://schemas.microsoft.com/office/drawing/2014/main" id="{71A12499-1AEA-4172-BB6D-580DDDABB194}"/>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12376505" y="1609246"/>
            <a:ext cx="3836470" cy="3836470"/>
          </a:xfrm>
          <a:prstGeom prst="rect">
            <a:avLst/>
          </a:prstGeom>
        </p:spPr>
      </p:pic>
    </p:spTree>
    <p:extLst>
      <p:ext uri="{BB962C8B-B14F-4D97-AF65-F5344CB8AC3E}">
        <p14:creationId xmlns:p14="http://schemas.microsoft.com/office/powerpoint/2010/main" val="10450231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899F49-8154-4FDC-9073-B889524A6810}"/>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4215645" y="1701485"/>
            <a:ext cx="3466148" cy="3477740"/>
          </a:xfrm>
          <a:prstGeom prst="rect">
            <a:avLst/>
          </a:prstGeom>
        </p:spPr>
      </p:pic>
      <p:sp>
        <p:nvSpPr>
          <p:cNvPr id="10" name="TextBox 9">
            <a:extLst>
              <a:ext uri="{FF2B5EF4-FFF2-40B4-BE49-F238E27FC236}">
                <a16:creationId xmlns:a16="http://schemas.microsoft.com/office/drawing/2014/main" id="{1A39E23E-8447-4459-8B89-68B05E3662F8}"/>
              </a:ext>
            </a:extLst>
          </p:cNvPr>
          <p:cNvSpPr txBox="1"/>
          <p:nvPr/>
        </p:nvSpPr>
        <p:spPr>
          <a:xfrm>
            <a:off x="1154430" y="2517539"/>
            <a:ext cx="10393680" cy="1959704"/>
          </a:xfrm>
          <a:prstGeom prst="rect">
            <a:avLst/>
          </a:prstGeom>
          <a:noFill/>
        </p:spPr>
        <p:txBody>
          <a:bodyPr wrap="square" rtlCol="0">
            <a:spAutoFit/>
          </a:bodyPr>
          <a:lstStyle/>
          <a:p>
            <a:pPr>
              <a:lnSpc>
                <a:spcPct val="150000"/>
              </a:lnSpc>
            </a:pPr>
            <a:r>
              <a:rPr lang="en-US" sz="2800" dirty="0"/>
              <a:t>A token is a digital credential that represents identity or authorization, used to access resources or systems. It can be an access token, security token, or session token.</a:t>
            </a:r>
            <a:endParaRPr lang="en-US" sz="2500" dirty="0">
              <a:latin typeface="Barlow" panose="00000500000000000000" pitchFamily="2" charset="0"/>
            </a:endParaRPr>
          </a:p>
        </p:txBody>
      </p:sp>
      <p:sp>
        <p:nvSpPr>
          <p:cNvPr id="7" name="TextBox 6">
            <a:extLst>
              <a:ext uri="{FF2B5EF4-FFF2-40B4-BE49-F238E27FC236}">
                <a16:creationId xmlns:a16="http://schemas.microsoft.com/office/drawing/2014/main" id="{0CE40312-98C8-44C7-B3E6-855B41182374}"/>
              </a:ext>
            </a:extLst>
          </p:cNvPr>
          <p:cNvSpPr txBox="1"/>
          <p:nvPr/>
        </p:nvSpPr>
        <p:spPr>
          <a:xfrm>
            <a:off x="1154430" y="1701485"/>
            <a:ext cx="9229090" cy="861774"/>
          </a:xfrm>
          <a:prstGeom prst="rect">
            <a:avLst/>
          </a:prstGeom>
          <a:noFill/>
        </p:spPr>
        <p:txBody>
          <a:bodyPr wrap="square" rtlCol="0">
            <a:spAutoFit/>
          </a:bodyPr>
          <a:lstStyle/>
          <a:p>
            <a:r>
              <a:rPr lang="en-US" sz="5000" dirty="0">
                <a:solidFill>
                  <a:schemeClr val="accent6"/>
                </a:solidFill>
                <a:latin typeface="Barlow bold" panose="00000800000000000000" pitchFamily="2" charset="0"/>
              </a:rPr>
              <a:t>Token</a:t>
            </a:r>
          </a:p>
        </p:txBody>
      </p:sp>
      <p:pic>
        <p:nvPicPr>
          <p:cNvPr id="17" name="Picture 16">
            <a:extLst>
              <a:ext uri="{FF2B5EF4-FFF2-40B4-BE49-F238E27FC236}">
                <a16:creationId xmlns:a16="http://schemas.microsoft.com/office/drawing/2014/main" id="{5BEB7803-6FFE-4CC0-AE27-ECFF56D65228}"/>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1880683" y="5591943"/>
            <a:ext cx="6153455" cy="3568832"/>
          </a:xfrm>
          <a:prstGeom prst="rect">
            <a:avLst/>
          </a:prstGeom>
        </p:spPr>
      </p:pic>
      <p:pic>
        <p:nvPicPr>
          <p:cNvPr id="18" name="Picture 17">
            <a:extLst>
              <a:ext uri="{FF2B5EF4-FFF2-40B4-BE49-F238E27FC236}">
                <a16:creationId xmlns:a16="http://schemas.microsoft.com/office/drawing/2014/main" id="{4A9884FF-2143-4238-A803-5B4A2E4B24B5}"/>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7207273" y="-2135229"/>
            <a:ext cx="6153455" cy="3568832"/>
          </a:xfrm>
          <a:prstGeom prst="rect">
            <a:avLst/>
          </a:prstGeom>
        </p:spPr>
      </p:pic>
      <p:pic>
        <p:nvPicPr>
          <p:cNvPr id="19" name="Picture 18">
            <a:extLst>
              <a:ext uri="{FF2B5EF4-FFF2-40B4-BE49-F238E27FC236}">
                <a16:creationId xmlns:a16="http://schemas.microsoft.com/office/drawing/2014/main" id="{E67FF5AC-4682-49B4-A759-395BC72E21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11896637" y="1394283"/>
            <a:ext cx="4360823" cy="4360823"/>
          </a:xfrm>
          <a:prstGeom prst="rect">
            <a:avLst/>
          </a:prstGeom>
        </p:spPr>
      </p:pic>
      <p:pic>
        <p:nvPicPr>
          <p:cNvPr id="20" name="Picture 19">
            <a:extLst>
              <a:ext uri="{FF2B5EF4-FFF2-40B4-BE49-F238E27FC236}">
                <a16:creationId xmlns:a16="http://schemas.microsoft.com/office/drawing/2014/main" id="{EB5F0542-8C47-415C-8C38-389725EE712D}"/>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6163615" y="1876884"/>
            <a:ext cx="6153455" cy="3568832"/>
          </a:xfrm>
          <a:prstGeom prst="rect">
            <a:avLst/>
          </a:prstGeom>
        </p:spPr>
      </p:pic>
    </p:spTree>
    <p:extLst>
      <p:ext uri="{BB962C8B-B14F-4D97-AF65-F5344CB8AC3E}">
        <p14:creationId xmlns:p14="http://schemas.microsoft.com/office/powerpoint/2010/main" val="1087925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202</TotalTime>
  <Words>672</Words>
  <Application>Microsoft Office PowerPoint</Application>
  <PresentationFormat>Widescreen</PresentationFormat>
  <Paragraphs>127</Paragraphs>
  <Slides>15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Barlow</vt:lpstr>
      <vt:lpstr>Barlow bold</vt:lpstr>
      <vt:lpstr>Barlow SemiBold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 Phillip Dacallos</dc:creator>
  <cp:lastModifiedBy>Jan Phillip Dacallos</cp:lastModifiedBy>
  <cp:revision>118</cp:revision>
  <dcterms:created xsi:type="dcterms:W3CDTF">2024-09-13T03:25:05Z</dcterms:created>
  <dcterms:modified xsi:type="dcterms:W3CDTF">2024-11-12T21:26:08Z</dcterms:modified>
</cp:coreProperties>
</file>