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75" r:id="rId3"/>
    <p:sldId id="274" r:id="rId4"/>
    <p:sldId id="278" r:id="rId5"/>
    <p:sldId id="281" r:id="rId6"/>
    <p:sldId id="283"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14" autoAdjust="0"/>
  </p:normalViewPr>
  <p:slideViewPr>
    <p:cSldViewPr snapToGrid="0">
      <p:cViewPr varScale="1">
        <p:scale>
          <a:sx n="74" d="100"/>
          <a:sy n="74" d="100"/>
        </p:scale>
        <p:origin x="912" y="1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F9EE3-993B-4981-B2D8-7F5EB8BCECA4}"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01AA-63EF-4478-899C-749AC10E92A1}" type="slidenum">
              <a:rPr lang="en-US" smtClean="0"/>
              <a:t>‹#›</a:t>
            </a:fld>
            <a:endParaRPr lang="en-US"/>
          </a:p>
        </p:txBody>
      </p:sp>
    </p:spTree>
    <p:extLst>
      <p:ext uri="{BB962C8B-B14F-4D97-AF65-F5344CB8AC3E}">
        <p14:creationId xmlns:p14="http://schemas.microsoft.com/office/powerpoint/2010/main" val="36052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Generation</a:t>
            </a:r>
          </a:p>
          <a:p>
            <a:r>
              <a:rPr lang="en-US" dirty="0"/>
              <a:t>Random Number Generation</a:t>
            </a:r>
          </a:p>
          <a:p>
            <a:r>
              <a:rPr lang="en-US" dirty="0"/>
              <a:t>Asymmetric Key Cryptography (for public key)</a:t>
            </a:r>
          </a:p>
          <a:p>
            <a:pPr marL="171450" indent="-171450">
              <a:buFontTx/>
              <a:buChar char="-"/>
            </a:pPr>
            <a:r>
              <a:rPr lang="en-US" dirty="0"/>
              <a:t>Public key for encryption</a:t>
            </a:r>
          </a:p>
          <a:p>
            <a:pPr marL="171450" indent="-171450">
              <a:buFontTx/>
              <a:buChar char="-"/>
            </a:pPr>
            <a:r>
              <a:rPr lang="en-US" dirty="0"/>
              <a:t>Private key for decryption</a:t>
            </a:r>
          </a:p>
          <a:p>
            <a:pPr marL="171450" indent="-171450">
              <a:buFontTx/>
              <a:buChar char="-"/>
            </a:pPr>
            <a:endParaRPr lang="en-US" dirty="0"/>
          </a:p>
          <a:p>
            <a:pPr marL="0" indent="0">
              <a:buFontTx/>
              <a:buNone/>
            </a:pPr>
            <a:r>
              <a:rPr lang="en-US" dirty="0"/>
              <a:t>Encrypt – convert plain text to unreadable format</a:t>
            </a:r>
          </a:p>
          <a:p>
            <a:pPr marL="0" indent="0">
              <a:buFontTx/>
              <a:buNone/>
            </a:pPr>
            <a:r>
              <a:rPr lang="en-US" dirty="0"/>
              <a:t>Decrypt – convert encrypted text into readable format</a:t>
            </a:r>
          </a:p>
        </p:txBody>
      </p:sp>
      <p:sp>
        <p:nvSpPr>
          <p:cNvPr id="4" name="Slide Number Placeholder 3"/>
          <p:cNvSpPr>
            <a:spLocks noGrp="1"/>
          </p:cNvSpPr>
          <p:nvPr>
            <p:ph type="sldNum" sz="quarter" idx="5"/>
          </p:nvPr>
        </p:nvSpPr>
        <p:spPr/>
        <p:txBody>
          <a:bodyPr/>
          <a:lstStyle/>
          <a:p>
            <a:fld id="{EF1901AA-63EF-4478-899C-749AC10E92A1}" type="slidenum">
              <a:rPr lang="en-US" smtClean="0"/>
              <a:t>2</a:t>
            </a:fld>
            <a:endParaRPr lang="en-US"/>
          </a:p>
        </p:txBody>
      </p:sp>
    </p:spTree>
    <p:extLst>
      <p:ext uri="{BB962C8B-B14F-4D97-AF65-F5344CB8AC3E}">
        <p14:creationId xmlns:p14="http://schemas.microsoft.com/office/powerpoint/2010/main" val="47835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3</a:t>
            </a:fld>
            <a:endParaRPr lang="en-US"/>
          </a:p>
        </p:txBody>
      </p:sp>
    </p:spTree>
    <p:extLst>
      <p:ext uri="{BB962C8B-B14F-4D97-AF65-F5344CB8AC3E}">
        <p14:creationId xmlns:p14="http://schemas.microsoft.com/office/powerpoint/2010/main" val="160626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5</a:t>
            </a:fld>
            <a:endParaRPr lang="en-US"/>
          </a:p>
        </p:txBody>
      </p:sp>
    </p:spTree>
    <p:extLst>
      <p:ext uri="{BB962C8B-B14F-4D97-AF65-F5344CB8AC3E}">
        <p14:creationId xmlns:p14="http://schemas.microsoft.com/office/powerpoint/2010/main" val="249992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6</a:t>
            </a:fld>
            <a:endParaRPr lang="en-US"/>
          </a:p>
        </p:txBody>
      </p:sp>
    </p:spTree>
    <p:extLst>
      <p:ext uri="{BB962C8B-B14F-4D97-AF65-F5344CB8AC3E}">
        <p14:creationId xmlns:p14="http://schemas.microsoft.com/office/powerpoint/2010/main" val="15254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90861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53846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21284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6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FDFB0-24C1-4770-AEA5-8F71B172520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97840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FDFB0-24C1-4770-AEA5-8F71B172520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2631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FDFB0-24C1-4770-AEA5-8F71B1725201}"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02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FDFB0-24C1-4770-AEA5-8F71B1725201}"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67434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FDFB0-24C1-4770-AEA5-8F71B1725201}"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4341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327819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0497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FDFB0-24C1-4770-AEA5-8F71B1725201}"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E5E3-6FB1-4FCD-AFB2-6C25362622B3}" type="slidenum">
              <a:rPr lang="en-US" smtClean="0"/>
              <a:t>‹#›</a:t>
            </a:fld>
            <a:endParaRPr lang="en-US"/>
          </a:p>
        </p:txBody>
      </p:sp>
    </p:spTree>
    <p:extLst>
      <p:ext uri="{BB962C8B-B14F-4D97-AF65-F5344CB8AC3E}">
        <p14:creationId xmlns:p14="http://schemas.microsoft.com/office/powerpoint/2010/main" val="202961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CAF5E-438D-41C8-925A-49FE10C8E64E}"/>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4435887" y="2085982"/>
            <a:ext cx="3320225" cy="1925638"/>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3274141" y="4112030"/>
            <a:ext cx="5643716" cy="369332"/>
          </a:xfrm>
          <a:prstGeom prst="rect">
            <a:avLst/>
          </a:prstGeom>
          <a:noFill/>
        </p:spPr>
        <p:txBody>
          <a:bodyPr wrap="square" rtlCol="0">
            <a:spAutoFit/>
          </a:bodyPr>
          <a:lstStyle/>
          <a:p>
            <a:pPr algn="ctr"/>
            <a:r>
              <a:rPr lang="en-US" spc="600" dirty="0">
                <a:latin typeface="Barlow SemiBold" panose="00000700000000000000" pitchFamily="2" charset="0"/>
              </a:rPr>
              <a:t>JAN PHILLIP M. DACALLOS</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11400597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96044" y="1892711"/>
            <a:ext cx="9512596" cy="3252365"/>
          </a:xfrm>
          <a:prstGeom prst="rect">
            <a:avLst/>
          </a:prstGeom>
          <a:noFill/>
        </p:spPr>
        <p:txBody>
          <a:bodyPr wrap="square" rtlCol="0">
            <a:spAutoFit/>
          </a:bodyPr>
          <a:lstStyle/>
          <a:p>
            <a:pPr>
              <a:lnSpc>
                <a:spcPct val="150000"/>
              </a:lnSpc>
            </a:pPr>
            <a:r>
              <a:rPr lang="en-US" sz="2800" dirty="0"/>
              <a:t>Encryption is the process of converting data into a coded format, called ciphertext, to prevent unauthorized access. Only those with the decryption key can revert the data back to its original form. It's used to secure sensitive information like passwords, messages, or transactions.</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002716"/>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Encryption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3648048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99F49-8154-4FDC-9073-B889524A681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4215645" y="1701485"/>
            <a:ext cx="3466148" cy="3477740"/>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2231488"/>
            <a:ext cx="10393680" cy="2606034"/>
          </a:xfrm>
          <a:prstGeom prst="rect">
            <a:avLst/>
          </a:prstGeom>
          <a:noFill/>
        </p:spPr>
        <p:txBody>
          <a:bodyPr wrap="square" rtlCol="0">
            <a:spAutoFit/>
          </a:bodyPr>
          <a:lstStyle/>
          <a:p>
            <a:pPr>
              <a:lnSpc>
                <a:spcPct val="150000"/>
              </a:lnSpc>
            </a:pPr>
            <a:r>
              <a:rPr lang="en-US" sz="2800" dirty="0" err="1"/>
              <a:t>Bcrypt</a:t>
            </a:r>
            <a:r>
              <a:rPr lang="en-US" sz="2800" dirty="0"/>
              <a:t> is a password-hashing algorithm that securely stores passwords by converting them into a hash with added salt and multiple computational rounds. It’s designed to resist brute-force attacks and is commonly used in web applications for password protection.</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415434"/>
            <a:ext cx="9229090" cy="861774"/>
          </a:xfrm>
          <a:prstGeom prst="rect">
            <a:avLst/>
          </a:prstGeom>
          <a:noFill/>
        </p:spPr>
        <p:txBody>
          <a:bodyPr wrap="square" rtlCol="0">
            <a:spAutoFit/>
          </a:bodyPr>
          <a:lstStyle/>
          <a:p>
            <a:r>
              <a:rPr lang="en-US" sz="5000" dirty="0" err="1">
                <a:solidFill>
                  <a:schemeClr val="accent6"/>
                </a:solidFill>
                <a:latin typeface="Barlow bold" panose="00000800000000000000" pitchFamily="2" charset="0"/>
              </a:rPr>
              <a:t>Bcrypt</a:t>
            </a:r>
            <a:endParaRPr lang="en-US" sz="5000" dirty="0">
              <a:solidFill>
                <a:schemeClr val="accent6"/>
              </a:solidFill>
              <a:latin typeface="Barlow bold" panose="00000800000000000000" pitchFamily="2" charset="0"/>
            </a:endParaRPr>
          </a:p>
        </p:txBody>
      </p:sp>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spTree>
    <p:extLst>
      <p:ext uri="{BB962C8B-B14F-4D97-AF65-F5344CB8AC3E}">
        <p14:creationId xmlns:p14="http://schemas.microsoft.com/office/powerpoint/2010/main" val="108792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E40312-98C8-44C7-B3E6-855B41182374}"/>
              </a:ext>
            </a:extLst>
          </p:cNvPr>
          <p:cNvSpPr txBox="1"/>
          <p:nvPr/>
        </p:nvSpPr>
        <p:spPr>
          <a:xfrm>
            <a:off x="976745" y="2404096"/>
            <a:ext cx="10238509" cy="2246769"/>
          </a:xfrm>
          <a:prstGeom prst="rect">
            <a:avLst/>
          </a:prstGeom>
          <a:noFill/>
        </p:spPr>
        <p:txBody>
          <a:bodyPr wrap="square" rtlCol="0">
            <a:spAutoFit/>
          </a:bodyPr>
          <a:lstStyle/>
          <a:p>
            <a:pPr algn="ctr"/>
            <a:r>
              <a:rPr lang="en-US" sz="7000" dirty="0">
                <a:solidFill>
                  <a:schemeClr val="accent6"/>
                </a:solidFill>
                <a:latin typeface="Barlow bold" panose="00000800000000000000" pitchFamily="2" charset="0"/>
              </a:rPr>
              <a:t>INSTALLATION /</a:t>
            </a:r>
          </a:p>
          <a:p>
            <a:pPr algn="ctr"/>
            <a:r>
              <a:rPr lang="en-US" sz="7000" dirty="0">
                <a:solidFill>
                  <a:schemeClr val="accent6"/>
                </a:solidFill>
                <a:latin typeface="Barlow bold" panose="00000800000000000000" pitchFamily="2" charset="0"/>
              </a:rPr>
              <a:t>INTEGRATION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70479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pic>
        <p:nvPicPr>
          <p:cNvPr id="4" name="Picture 3">
            <a:extLst>
              <a:ext uri="{FF2B5EF4-FFF2-40B4-BE49-F238E27FC236}">
                <a16:creationId xmlns:a16="http://schemas.microsoft.com/office/drawing/2014/main" id="{6A844DF9-8341-4ABA-A6E3-21BE778FB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7663" y="1437366"/>
            <a:ext cx="5936673" cy="4081463"/>
          </a:xfrm>
          <a:prstGeom prst="rect">
            <a:avLst/>
          </a:prstGeom>
        </p:spPr>
      </p:pic>
    </p:spTree>
    <p:extLst>
      <p:ext uri="{BB962C8B-B14F-4D97-AF65-F5344CB8AC3E}">
        <p14:creationId xmlns:p14="http://schemas.microsoft.com/office/powerpoint/2010/main" val="4221329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pic>
        <p:nvPicPr>
          <p:cNvPr id="3" name="Picture 2">
            <a:extLst>
              <a:ext uri="{FF2B5EF4-FFF2-40B4-BE49-F238E27FC236}">
                <a16:creationId xmlns:a16="http://schemas.microsoft.com/office/drawing/2014/main" id="{A74756B2-AD18-4CBC-B016-812F7D604582}"/>
              </a:ext>
            </a:extLst>
          </p:cNvPr>
          <p:cNvPicPr>
            <a:picLocks noChangeAspect="1"/>
          </p:cNvPicPr>
          <p:nvPr/>
        </p:nvPicPr>
        <p:blipFill rotWithShape="1">
          <a:blip r:embed="rId5">
            <a:extLst>
              <a:ext uri="{28A0092B-C50C-407E-A947-70E740481C1C}">
                <a14:useLocalDpi xmlns:a14="http://schemas.microsoft.com/office/drawing/2010/main" val="0"/>
              </a:ext>
            </a:extLst>
          </a:blip>
          <a:srcRect t="10784" b="9711"/>
          <a:stretch/>
        </p:blipFill>
        <p:spPr>
          <a:xfrm>
            <a:off x="581025" y="627376"/>
            <a:ext cx="11029950" cy="2499015"/>
          </a:xfrm>
          <a:prstGeom prst="rect">
            <a:avLst/>
          </a:prstGeom>
        </p:spPr>
      </p:pic>
      <p:pic>
        <p:nvPicPr>
          <p:cNvPr id="6" name="Picture 5">
            <a:extLst>
              <a:ext uri="{FF2B5EF4-FFF2-40B4-BE49-F238E27FC236}">
                <a16:creationId xmlns:a16="http://schemas.microsoft.com/office/drawing/2014/main" id="{AEF31A9D-5FDA-4853-9A59-ECA0AC96E478}"/>
              </a:ext>
            </a:extLst>
          </p:cNvPr>
          <p:cNvPicPr>
            <a:picLocks noChangeAspect="1"/>
          </p:cNvPicPr>
          <p:nvPr/>
        </p:nvPicPr>
        <p:blipFill rotWithShape="1">
          <a:blip r:embed="rId6">
            <a:extLst>
              <a:ext uri="{28A0092B-C50C-407E-A947-70E740481C1C}">
                <a14:useLocalDpi xmlns:a14="http://schemas.microsoft.com/office/drawing/2010/main" val="0"/>
              </a:ext>
            </a:extLst>
          </a:blip>
          <a:srcRect t="13298" b="13758"/>
          <a:stretch/>
        </p:blipFill>
        <p:spPr>
          <a:xfrm>
            <a:off x="581025" y="3697890"/>
            <a:ext cx="11029950" cy="2644488"/>
          </a:xfrm>
          <a:prstGeom prst="rect">
            <a:avLst/>
          </a:prstGeom>
        </p:spPr>
      </p:pic>
    </p:spTree>
    <p:extLst>
      <p:ext uri="{BB962C8B-B14F-4D97-AF65-F5344CB8AC3E}">
        <p14:creationId xmlns:p14="http://schemas.microsoft.com/office/powerpoint/2010/main" val="494298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E40312-98C8-44C7-B3E6-855B41182374}"/>
              </a:ext>
            </a:extLst>
          </p:cNvPr>
          <p:cNvSpPr txBox="1"/>
          <p:nvPr/>
        </p:nvSpPr>
        <p:spPr>
          <a:xfrm>
            <a:off x="685800" y="1433603"/>
            <a:ext cx="10238509" cy="3170099"/>
          </a:xfrm>
          <a:prstGeom prst="rect">
            <a:avLst/>
          </a:prstGeom>
          <a:noFill/>
        </p:spPr>
        <p:txBody>
          <a:bodyPr wrap="square" rtlCol="0">
            <a:spAutoFit/>
          </a:bodyPr>
          <a:lstStyle/>
          <a:p>
            <a:pPr algn="ctr"/>
            <a:r>
              <a:rPr lang="en-US" sz="20000" dirty="0">
                <a:solidFill>
                  <a:schemeClr val="accent6"/>
                </a:solidFill>
                <a:latin typeface="Barlow bold" panose="00000800000000000000" pitchFamily="2" charset="0"/>
              </a:rPr>
              <a:t>&lt;/&gt;</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31814085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232</Words>
  <Application>Microsoft Office PowerPoint</Application>
  <PresentationFormat>Widescreen</PresentationFormat>
  <Paragraphs>29</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Barlow</vt:lpstr>
      <vt:lpstr>Barlow bold</vt:lpstr>
      <vt:lpstr>Barlow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Phillip Dacallos</dc:creator>
  <cp:lastModifiedBy>Jan Phillip Dacallos</cp:lastModifiedBy>
  <cp:revision>98</cp:revision>
  <dcterms:created xsi:type="dcterms:W3CDTF">2024-09-13T03:25:05Z</dcterms:created>
  <dcterms:modified xsi:type="dcterms:W3CDTF">2024-09-23T16:36:15Z</dcterms:modified>
</cp:coreProperties>
</file>