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73" r:id="rId3"/>
    <p:sldId id="279" r:id="rId4"/>
    <p:sldId id="258" r:id="rId5"/>
    <p:sldId id="264" r:id="rId6"/>
    <p:sldId id="263" r:id="rId7"/>
    <p:sldId id="265" r:id="rId8"/>
    <p:sldId id="259" r:id="rId9"/>
    <p:sldId id="260" r:id="rId10"/>
    <p:sldId id="266" r:id="rId11"/>
    <p:sldId id="261" r:id="rId12"/>
    <p:sldId id="267" r:id="rId13"/>
    <p:sldId id="270" r:id="rId14"/>
    <p:sldId id="277" r:id="rId15"/>
    <p:sldId id="276" r:id="rId16"/>
    <p:sldId id="280" r:id="rId17"/>
    <p:sldId id="275" r:id="rId18"/>
    <p:sldId id="274" r:id="rId19"/>
    <p:sldId id="28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14" autoAdjust="0"/>
  </p:normalViewPr>
  <p:slideViewPr>
    <p:cSldViewPr snapToGrid="0">
      <p:cViewPr varScale="1">
        <p:scale>
          <a:sx n="74" d="100"/>
          <a:sy n="74" d="100"/>
        </p:scale>
        <p:origin x="1886"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F9EE3-993B-4981-B2D8-7F5EB8BCECA4}"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01AA-63EF-4478-899C-749AC10E92A1}" type="slidenum">
              <a:rPr lang="en-US" smtClean="0"/>
              <a:t>‹#›</a:t>
            </a:fld>
            <a:endParaRPr lang="en-US"/>
          </a:p>
        </p:txBody>
      </p:sp>
    </p:spTree>
    <p:extLst>
      <p:ext uri="{BB962C8B-B14F-4D97-AF65-F5344CB8AC3E}">
        <p14:creationId xmlns:p14="http://schemas.microsoft.com/office/powerpoint/2010/main" val="36052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3</a:t>
            </a:fld>
            <a:endParaRPr lang="en-US"/>
          </a:p>
        </p:txBody>
      </p:sp>
    </p:spTree>
    <p:extLst>
      <p:ext uri="{BB962C8B-B14F-4D97-AF65-F5344CB8AC3E}">
        <p14:creationId xmlns:p14="http://schemas.microsoft.com/office/powerpoint/2010/main" val="302544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19</a:t>
            </a:fld>
            <a:endParaRPr lang="en-US"/>
          </a:p>
        </p:txBody>
      </p:sp>
    </p:spTree>
    <p:extLst>
      <p:ext uri="{BB962C8B-B14F-4D97-AF65-F5344CB8AC3E}">
        <p14:creationId xmlns:p14="http://schemas.microsoft.com/office/powerpoint/2010/main" val="249992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4</a:t>
            </a:fld>
            <a:endParaRPr lang="en-US"/>
          </a:p>
        </p:txBody>
      </p:sp>
    </p:spTree>
    <p:extLst>
      <p:ext uri="{BB962C8B-B14F-4D97-AF65-F5344CB8AC3E}">
        <p14:creationId xmlns:p14="http://schemas.microsoft.com/office/powerpoint/2010/main" val="302544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5</a:t>
            </a:fld>
            <a:endParaRPr lang="en-US"/>
          </a:p>
        </p:txBody>
      </p:sp>
    </p:spTree>
    <p:extLst>
      <p:ext uri="{BB962C8B-B14F-4D97-AF65-F5344CB8AC3E}">
        <p14:creationId xmlns:p14="http://schemas.microsoft.com/office/powerpoint/2010/main" val="165674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6</a:t>
            </a:fld>
            <a:endParaRPr lang="en-US"/>
          </a:p>
        </p:txBody>
      </p:sp>
    </p:spTree>
    <p:extLst>
      <p:ext uri="{BB962C8B-B14F-4D97-AF65-F5344CB8AC3E}">
        <p14:creationId xmlns:p14="http://schemas.microsoft.com/office/powerpoint/2010/main" val="154289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7</a:t>
            </a:fld>
            <a:endParaRPr lang="en-US"/>
          </a:p>
        </p:txBody>
      </p:sp>
    </p:spTree>
    <p:extLst>
      <p:ext uri="{BB962C8B-B14F-4D97-AF65-F5344CB8AC3E}">
        <p14:creationId xmlns:p14="http://schemas.microsoft.com/office/powerpoint/2010/main" val="319860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15</a:t>
            </a:fld>
            <a:endParaRPr lang="en-US"/>
          </a:p>
        </p:txBody>
      </p:sp>
    </p:spTree>
    <p:extLst>
      <p:ext uri="{BB962C8B-B14F-4D97-AF65-F5344CB8AC3E}">
        <p14:creationId xmlns:p14="http://schemas.microsoft.com/office/powerpoint/2010/main" val="242655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Authentication</a:t>
            </a:r>
          </a:p>
          <a:p>
            <a:pPr marL="171450" indent="-171450">
              <a:buFontTx/>
              <a:buChar char="-"/>
            </a:pPr>
            <a:r>
              <a:rPr lang="en-US" dirty="0"/>
              <a:t>Verifying user identity</a:t>
            </a:r>
          </a:p>
          <a:p>
            <a:pPr marL="171450" indent="-171450">
              <a:buFontTx/>
              <a:buChar char="-"/>
            </a:pPr>
            <a:endParaRPr lang="en-US" dirty="0"/>
          </a:p>
          <a:p>
            <a:pPr marL="0" indent="0">
              <a:buFontTx/>
              <a:buNone/>
            </a:pPr>
            <a:r>
              <a:rPr lang="en-US" dirty="0"/>
              <a:t>Authorization</a:t>
            </a:r>
          </a:p>
          <a:p>
            <a:pPr marL="171450" indent="-171450">
              <a:buFontTx/>
              <a:buChar char="-"/>
            </a:pPr>
            <a:r>
              <a:rPr lang="en-US" dirty="0"/>
              <a:t>Determining user access/permission</a:t>
            </a:r>
          </a:p>
          <a:p>
            <a:pPr marL="0" indent="0">
              <a:buFontTx/>
              <a:buNone/>
            </a:pPr>
            <a:endParaRPr lang="en-US" dirty="0"/>
          </a:p>
        </p:txBody>
      </p:sp>
      <p:sp>
        <p:nvSpPr>
          <p:cNvPr id="4" name="Slide Number Placeholder 3"/>
          <p:cNvSpPr>
            <a:spLocks noGrp="1"/>
          </p:cNvSpPr>
          <p:nvPr>
            <p:ph type="sldNum" sz="quarter" idx="5"/>
          </p:nvPr>
        </p:nvSpPr>
        <p:spPr/>
        <p:txBody>
          <a:bodyPr/>
          <a:lstStyle/>
          <a:p>
            <a:fld id="{EF1901AA-63EF-4478-899C-749AC10E92A1}" type="slidenum">
              <a:rPr lang="en-US" smtClean="0"/>
              <a:t>16</a:t>
            </a:fld>
            <a:endParaRPr lang="en-US"/>
          </a:p>
        </p:txBody>
      </p:sp>
    </p:spTree>
    <p:extLst>
      <p:ext uri="{BB962C8B-B14F-4D97-AF65-F5344CB8AC3E}">
        <p14:creationId xmlns:p14="http://schemas.microsoft.com/office/powerpoint/2010/main" val="4257651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Generation</a:t>
            </a:r>
          </a:p>
          <a:p>
            <a:r>
              <a:rPr lang="en-US" dirty="0"/>
              <a:t>Random Number Generation</a:t>
            </a:r>
          </a:p>
          <a:p>
            <a:r>
              <a:rPr lang="en-US" dirty="0"/>
              <a:t>Asymmetric Key Cryptography (for public key)</a:t>
            </a:r>
          </a:p>
          <a:p>
            <a:pPr marL="171450" indent="-171450">
              <a:buFontTx/>
              <a:buChar char="-"/>
            </a:pPr>
            <a:r>
              <a:rPr lang="en-US" dirty="0"/>
              <a:t>Public key for encryption</a:t>
            </a:r>
          </a:p>
          <a:p>
            <a:pPr marL="171450" indent="-171450">
              <a:buFontTx/>
              <a:buChar char="-"/>
            </a:pPr>
            <a:r>
              <a:rPr lang="en-US" dirty="0"/>
              <a:t>Private key for decryption</a:t>
            </a:r>
          </a:p>
          <a:p>
            <a:pPr marL="171450" indent="-171450">
              <a:buFontTx/>
              <a:buChar char="-"/>
            </a:pPr>
            <a:endParaRPr lang="en-US" dirty="0"/>
          </a:p>
          <a:p>
            <a:pPr marL="0" indent="0">
              <a:buFontTx/>
              <a:buNone/>
            </a:pPr>
            <a:r>
              <a:rPr lang="en-US" dirty="0"/>
              <a:t>Encrypt – convert plain text to unreadable format</a:t>
            </a:r>
          </a:p>
          <a:p>
            <a:pPr marL="0" indent="0">
              <a:buFontTx/>
              <a:buNone/>
            </a:pPr>
            <a:r>
              <a:rPr lang="en-US" dirty="0"/>
              <a:t>Decrypt – convert encrypted text into readable format</a:t>
            </a:r>
          </a:p>
        </p:txBody>
      </p:sp>
      <p:sp>
        <p:nvSpPr>
          <p:cNvPr id="4" name="Slide Number Placeholder 3"/>
          <p:cNvSpPr>
            <a:spLocks noGrp="1"/>
          </p:cNvSpPr>
          <p:nvPr>
            <p:ph type="sldNum" sz="quarter" idx="5"/>
          </p:nvPr>
        </p:nvSpPr>
        <p:spPr/>
        <p:txBody>
          <a:bodyPr/>
          <a:lstStyle/>
          <a:p>
            <a:fld id="{EF1901AA-63EF-4478-899C-749AC10E92A1}" type="slidenum">
              <a:rPr lang="en-US" smtClean="0"/>
              <a:t>17</a:t>
            </a:fld>
            <a:endParaRPr lang="en-US"/>
          </a:p>
        </p:txBody>
      </p:sp>
    </p:spTree>
    <p:extLst>
      <p:ext uri="{BB962C8B-B14F-4D97-AF65-F5344CB8AC3E}">
        <p14:creationId xmlns:p14="http://schemas.microsoft.com/office/powerpoint/2010/main" val="47835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18</a:t>
            </a:fld>
            <a:endParaRPr lang="en-US"/>
          </a:p>
        </p:txBody>
      </p:sp>
    </p:spTree>
    <p:extLst>
      <p:ext uri="{BB962C8B-B14F-4D97-AF65-F5344CB8AC3E}">
        <p14:creationId xmlns:p14="http://schemas.microsoft.com/office/powerpoint/2010/main" val="160626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90861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53846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21284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6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FDFB0-24C1-4770-AEA5-8F71B1725201}"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97840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FDFB0-24C1-4770-AEA5-8F71B1725201}"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2631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FDFB0-24C1-4770-AEA5-8F71B1725201}"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02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FDFB0-24C1-4770-AEA5-8F71B1725201}"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67434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FDFB0-24C1-4770-AEA5-8F71B1725201}"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4341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327819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0497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FDFB0-24C1-4770-AEA5-8F71B1725201}" type="datetimeFigureOut">
              <a:rPr lang="en-US" smtClean="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E5E3-6FB1-4FCD-AFB2-6C25362622B3}" type="slidenum">
              <a:rPr lang="en-US" smtClean="0"/>
              <a:t>‹#›</a:t>
            </a:fld>
            <a:endParaRPr lang="en-US"/>
          </a:p>
        </p:txBody>
      </p:sp>
    </p:spTree>
    <p:extLst>
      <p:ext uri="{BB962C8B-B14F-4D97-AF65-F5344CB8AC3E}">
        <p14:creationId xmlns:p14="http://schemas.microsoft.com/office/powerpoint/2010/main" val="202961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CAF5E-438D-41C8-925A-49FE10C8E64E}"/>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4435887" y="2085982"/>
            <a:ext cx="3320225" cy="1925638"/>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3274141" y="4112030"/>
            <a:ext cx="5643716" cy="369332"/>
          </a:xfrm>
          <a:prstGeom prst="rect">
            <a:avLst/>
          </a:prstGeom>
          <a:noFill/>
        </p:spPr>
        <p:txBody>
          <a:bodyPr wrap="square" rtlCol="0">
            <a:spAutoFit/>
          </a:bodyPr>
          <a:lstStyle/>
          <a:p>
            <a:pPr algn="ctr"/>
            <a:r>
              <a:rPr lang="en-US" spc="600" dirty="0">
                <a:latin typeface="Barlow SemiBold" panose="00000700000000000000" pitchFamily="2" charset="0"/>
              </a:rPr>
              <a:t>JAN PHILLIP M. DACALLOS</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11400597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91E497-65AB-4CAC-AE8A-8068ABBA56B5}"/>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3915587" y="1394283"/>
            <a:ext cx="4360823" cy="4360823"/>
          </a:xfrm>
          <a:prstGeom prst="rect">
            <a:avLst/>
          </a:prstGeom>
        </p:spPr>
      </p:pic>
      <p:pic>
        <p:nvPicPr>
          <p:cNvPr id="24" name="Picture 23">
            <a:extLst>
              <a:ext uri="{FF2B5EF4-FFF2-40B4-BE49-F238E27FC236}">
                <a16:creationId xmlns:a16="http://schemas.microsoft.com/office/drawing/2014/main" id="{2D530800-25B4-4E1B-9B4D-A2AAE22957C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5" name="Picture 24">
            <a:extLst>
              <a:ext uri="{FF2B5EF4-FFF2-40B4-BE49-F238E27FC236}">
                <a16:creationId xmlns:a16="http://schemas.microsoft.com/office/drawing/2014/main" id="{398CF75C-E32A-48DC-91BC-89742321990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233E3583-DE4B-4541-ABD6-E2D6636322B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088830" y="1802310"/>
            <a:ext cx="6533833" cy="3542581"/>
          </a:xfrm>
          <a:prstGeom prst="rect">
            <a:avLst/>
          </a:prstGeom>
        </p:spPr>
      </p:pic>
      <p:pic>
        <p:nvPicPr>
          <p:cNvPr id="27" name="Picture 26">
            <a:extLst>
              <a:ext uri="{FF2B5EF4-FFF2-40B4-BE49-F238E27FC236}">
                <a16:creationId xmlns:a16="http://schemas.microsoft.com/office/drawing/2014/main" id="{F56C4F25-CA29-43E4-84A4-47D446484252}"/>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3968961" y="1609246"/>
            <a:ext cx="3836470" cy="3836470"/>
          </a:xfrm>
          <a:prstGeom prst="rect">
            <a:avLst/>
          </a:prstGeom>
        </p:spPr>
      </p:pic>
      <p:pic>
        <p:nvPicPr>
          <p:cNvPr id="3" name="Picture 2">
            <a:extLst>
              <a:ext uri="{FF2B5EF4-FFF2-40B4-BE49-F238E27FC236}">
                <a16:creationId xmlns:a16="http://schemas.microsoft.com/office/drawing/2014/main" id="{A1E979F5-444F-491E-9C1A-940026601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959" y="613760"/>
            <a:ext cx="7951441" cy="5630480"/>
          </a:xfrm>
          <a:prstGeom prst="roundRect">
            <a:avLst>
              <a:gd name="adj" fmla="val 4216"/>
            </a:avLst>
          </a:prstGeom>
        </p:spPr>
      </p:pic>
    </p:spTree>
    <p:extLst>
      <p:ext uri="{BB962C8B-B14F-4D97-AF65-F5344CB8AC3E}">
        <p14:creationId xmlns:p14="http://schemas.microsoft.com/office/powerpoint/2010/main" val="2054967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5EEC55-7F37-40CA-95FB-09C3D5BB208D}"/>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4177763" y="1609246"/>
            <a:ext cx="3836470" cy="3836470"/>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1959704"/>
          </a:xfrm>
          <a:prstGeom prst="rect">
            <a:avLst/>
          </a:prstGeom>
          <a:noFill/>
        </p:spPr>
        <p:txBody>
          <a:bodyPr wrap="square" rtlCol="0">
            <a:spAutoFit/>
          </a:bodyPr>
          <a:lstStyle/>
          <a:p>
            <a:pPr>
              <a:lnSpc>
                <a:spcPct val="150000"/>
              </a:lnSpc>
            </a:pPr>
            <a:r>
              <a:rPr lang="en-US" sz="2800" dirty="0"/>
              <a:t>Postman is a tool used for testing APIs. It allows developers to send HTTP requests, inspect responses, and automate API testing, making it easier to debug and collaborate on API development.</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Postman</a:t>
            </a:r>
          </a:p>
        </p:txBody>
      </p:sp>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spTree>
    <p:extLst>
      <p:ext uri="{BB962C8B-B14F-4D97-AF65-F5344CB8AC3E}">
        <p14:creationId xmlns:p14="http://schemas.microsoft.com/office/powerpoint/2010/main" val="3197734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5EEC55-7F37-40CA-95FB-09C3D5BB208D}"/>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4177763" y="1609246"/>
            <a:ext cx="3836470" cy="3836470"/>
          </a:xfrm>
          <a:prstGeom prst="rect">
            <a:avLst/>
          </a:prstGeom>
        </p:spPr>
      </p:pic>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3" name="Picture 2">
            <a:extLst>
              <a:ext uri="{FF2B5EF4-FFF2-40B4-BE49-F238E27FC236}">
                <a16:creationId xmlns:a16="http://schemas.microsoft.com/office/drawing/2014/main" id="{618ACFCD-B1F0-4AC3-80A7-8D3C45FD4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2749"/>
            <a:ext cx="12192000" cy="6612502"/>
          </a:xfrm>
          <a:prstGeom prst="rect">
            <a:avLst/>
          </a:prstGeom>
        </p:spPr>
      </p:pic>
      <p:pic>
        <p:nvPicPr>
          <p:cNvPr id="8" name="Picture 7">
            <a:extLst>
              <a:ext uri="{FF2B5EF4-FFF2-40B4-BE49-F238E27FC236}">
                <a16:creationId xmlns:a16="http://schemas.microsoft.com/office/drawing/2014/main" id="{C9FC4F29-2D34-48C4-A65D-3A9E27FCC2E0}"/>
              </a:ext>
            </a:extLst>
          </p:cNvPr>
          <p:cNvPicPr>
            <a:picLocks noChangeAspect="1"/>
          </p:cNvPicPr>
          <p:nvPr/>
        </p:nvPicPr>
        <p:blipFill>
          <a:blip r:embed="rId6">
            <a:alphaModFix amt="5000"/>
            <a:extLst>
              <a:ext uri="{28A0092B-C50C-407E-A947-70E740481C1C}">
                <a14:useLocalDpi xmlns:a14="http://schemas.microsoft.com/office/drawing/2010/main" val="0"/>
              </a:ext>
            </a:extLst>
          </a:blip>
          <a:stretch>
            <a:fillRect/>
          </a:stretch>
        </p:blipFill>
        <p:spPr>
          <a:xfrm>
            <a:off x="-3882404" y="1701485"/>
            <a:ext cx="3466148" cy="3477740"/>
          </a:xfrm>
          <a:prstGeom prst="rect">
            <a:avLst/>
          </a:prstGeom>
        </p:spPr>
      </p:pic>
    </p:spTree>
    <p:extLst>
      <p:ext uri="{BB962C8B-B14F-4D97-AF65-F5344CB8AC3E}">
        <p14:creationId xmlns:p14="http://schemas.microsoft.com/office/powerpoint/2010/main" val="143008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E40312-98C8-44C7-B3E6-855B41182374}"/>
              </a:ext>
            </a:extLst>
          </p:cNvPr>
          <p:cNvSpPr txBox="1"/>
          <p:nvPr/>
        </p:nvSpPr>
        <p:spPr>
          <a:xfrm>
            <a:off x="685800" y="1433603"/>
            <a:ext cx="10238509" cy="3170099"/>
          </a:xfrm>
          <a:prstGeom prst="rect">
            <a:avLst/>
          </a:prstGeom>
          <a:noFill/>
        </p:spPr>
        <p:txBody>
          <a:bodyPr wrap="square" rtlCol="0">
            <a:spAutoFit/>
          </a:bodyPr>
          <a:lstStyle/>
          <a:p>
            <a:pPr algn="ctr"/>
            <a:r>
              <a:rPr lang="en-US" sz="20000" dirty="0">
                <a:solidFill>
                  <a:schemeClr val="accent6"/>
                </a:solidFill>
                <a:latin typeface="Barlow bold" panose="00000800000000000000" pitchFamily="2" charset="0"/>
              </a:rPr>
              <a:t>&lt; &gt;</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25374287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2592505"/>
            <a:ext cx="9715796" cy="1941557"/>
          </a:xfrm>
          <a:prstGeom prst="rect">
            <a:avLst/>
          </a:prstGeom>
          <a:noFill/>
        </p:spPr>
        <p:txBody>
          <a:bodyPr wrap="square" rtlCol="0">
            <a:spAutoFit/>
          </a:bodyPr>
          <a:lstStyle/>
          <a:p>
            <a:pPr>
              <a:lnSpc>
                <a:spcPct val="150000"/>
              </a:lnSpc>
            </a:pPr>
            <a:r>
              <a:rPr lang="en-US" sz="2800" dirty="0">
                <a:latin typeface="Barlow" panose="00000500000000000000" pitchFamily="2" charset="0"/>
              </a:rPr>
              <a:t>Information Security involves protecting data from unauthorized access and threats to ensure it remains confidential, accurate, and available.</a:t>
            </a: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70667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Information Security</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1327600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2592505"/>
            <a:ext cx="9715796" cy="1941557"/>
          </a:xfrm>
          <a:prstGeom prst="rect">
            <a:avLst/>
          </a:prstGeom>
          <a:noFill/>
        </p:spPr>
        <p:txBody>
          <a:bodyPr wrap="square" rtlCol="0">
            <a:spAutoFit/>
          </a:bodyPr>
          <a:lstStyle/>
          <a:p>
            <a:pPr>
              <a:lnSpc>
                <a:spcPct val="150000"/>
              </a:lnSpc>
            </a:pPr>
            <a:r>
              <a:rPr lang="en-US" sz="2800" dirty="0"/>
              <a:t>Security Architecture is the design and implementation of security measures to protect information and systems, aligning policies and technologies with business goals.</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70667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Security Architecture</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2743988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2840050"/>
            <a:ext cx="4920276" cy="17434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Barlow" panose="00000500000000000000" pitchFamily="2" charset="0"/>
              </a:rPr>
              <a:t>Authentication</a:t>
            </a:r>
          </a:p>
          <a:p>
            <a:pPr marL="342900" indent="-342900">
              <a:lnSpc>
                <a:spcPct val="150000"/>
              </a:lnSpc>
              <a:buFont typeface="Arial" panose="020B0604020202020204" pitchFamily="34" charset="0"/>
              <a:buChar char="•"/>
            </a:pPr>
            <a:r>
              <a:rPr lang="en-US" sz="2500" dirty="0">
                <a:latin typeface="Barlow" panose="00000500000000000000" pitchFamily="2" charset="0"/>
              </a:rPr>
              <a:t>Authorization</a:t>
            </a:r>
          </a:p>
          <a:p>
            <a:pPr marL="342900" indent="-342900">
              <a:lnSpc>
                <a:spcPct val="150000"/>
              </a:lnSpc>
              <a:buFont typeface="Arial" panose="020B0604020202020204" pitchFamily="34" charset="0"/>
              <a:buChar char="•"/>
            </a:pPr>
            <a:r>
              <a:rPr lang="en-US" sz="2500" dirty="0">
                <a:latin typeface="Barlow" panose="00000500000000000000" pitchFamily="2" charset="0"/>
              </a:rPr>
              <a:t>Encryption</a:t>
            </a: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433603"/>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Security Architecture Examples</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
        <p:nvSpPr>
          <p:cNvPr id="8" name="TextBox 7">
            <a:extLst>
              <a:ext uri="{FF2B5EF4-FFF2-40B4-BE49-F238E27FC236}">
                <a16:creationId xmlns:a16="http://schemas.microsoft.com/office/drawing/2014/main" id="{53F618AB-5A25-4D5F-98C7-912559DD0E83}"/>
              </a:ext>
            </a:extLst>
          </p:cNvPr>
          <p:cNvSpPr txBox="1"/>
          <p:nvPr/>
        </p:nvSpPr>
        <p:spPr>
          <a:xfrm>
            <a:off x="5748655" y="2815629"/>
            <a:ext cx="4920276" cy="17434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Barlow" panose="00000500000000000000" pitchFamily="2" charset="0"/>
              </a:rPr>
              <a:t>Input Validation</a:t>
            </a:r>
          </a:p>
          <a:p>
            <a:pPr marL="342900" indent="-342900">
              <a:lnSpc>
                <a:spcPct val="150000"/>
              </a:lnSpc>
              <a:buFont typeface="Arial" panose="020B0604020202020204" pitchFamily="34" charset="0"/>
              <a:buChar char="•"/>
            </a:pPr>
            <a:r>
              <a:rPr lang="en-US" sz="2500" dirty="0">
                <a:latin typeface="Barlow" panose="00000500000000000000" pitchFamily="2" charset="0"/>
              </a:rPr>
              <a:t>Request Limiting</a:t>
            </a:r>
          </a:p>
          <a:p>
            <a:pPr marL="342900" indent="-342900">
              <a:lnSpc>
                <a:spcPct val="150000"/>
              </a:lnSpc>
              <a:buFont typeface="Arial" panose="020B0604020202020204" pitchFamily="34" charset="0"/>
              <a:buChar char="•"/>
            </a:pPr>
            <a:r>
              <a:rPr lang="en-US" sz="2500" dirty="0">
                <a:latin typeface="Barlow" panose="00000500000000000000" pitchFamily="2" charset="0"/>
              </a:rPr>
              <a:t>Logging and Monitoring</a:t>
            </a:r>
          </a:p>
        </p:txBody>
      </p:sp>
    </p:spTree>
    <p:extLst>
      <p:ext uri="{BB962C8B-B14F-4D97-AF65-F5344CB8AC3E}">
        <p14:creationId xmlns:p14="http://schemas.microsoft.com/office/powerpoint/2010/main" val="2270981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96044" y="2140094"/>
            <a:ext cx="9512596" cy="2606034"/>
          </a:xfrm>
          <a:prstGeom prst="rect">
            <a:avLst/>
          </a:prstGeom>
          <a:noFill/>
        </p:spPr>
        <p:txBody>
          <a:bodyPr wrap="square" rtlCol="0">
            <a:spAutoFit/>
          </a:bodyPr>
          <a:lstStyle/>
          <a:p>
            <a:pPr>
              <a:lnSpc>
                <a:spcPct val="150000"/>
              </a:lnSpc>
            </a:pPr>
            <a:r>
              <a:rPr lang="en-US" sz="2800" dirty="0"/>
              <a:t>The practice of securing information by transforming it into an unreadable format for unauthorized users. It uses algorithms and keys to encrypt and decrypt data, ensuring confidentiality and integrity during transmission and storage.</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25009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Cryptography</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3648048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99F49-8154-4FDC-9073-B889524A681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4215645" y="1701485"/>
            <a:ext cx="3466148" cy="3477740"/>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1959704"/>
          </a:xfrm>
          <a:prstGeom prst="rect">
            <a:avLst/>
          </a:prstGeom>
          <a:noFill/>
        </p:spPr>
        <p:txBody>
          <a:bodyPr wrap="square" rtlCol="0">
            <a:spAutoFit/>
          </a:bodyPr>
          <a:lstStyle/>
          <a:p>
            <a:pPr>
              <a:lnSpc>
                <a:spcPct val="150000"/>
              </a:lnSpc>
            </a:pPr>
            <a:r>
              <a:rPr lang="en-US" sz="2800" dirty="0"/>
              <a:t>A token is a digital credential that represents identity or authorization, used to access resources or systems. It can be an access token, security token, or session token.</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Token</a:t>
            </a:r>
          </a:p>
        </p:txBody>
      </p:sp>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spTree>
    <p:extLst>
      <p:ext uri="{BB962C8B-B14F-4D97-AF65-F5344CB8AC3E}">
        <p14:creationId xmlns:p14="http://schemas.microsoft.com/office/powerpoint/2010/main" val="108792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3" name="Picture 2">
            <a:extLst>
              <a:ext uri="{FF2B5EF4-FFF2-40B4-BE49-F238E27FC236}">
                <a16:creationId xmlns:a16="http://schemas.microsoft.com/office/drawing/2014/main" id="{56899F49-8154-4FDC-9073-B889524A6810}"/>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4215645" y="1701485"/>
            <a:ext cx="3466148" cy="3477740"/>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1579941"/>
            <a:ext cx="10393680" cy="442172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b="1" dirty="0">
                <a:latin typeface="Barlow" panose="00000500000000000000" pitchFamily="2" charset="0"/>
              </a:rPr>
              <a:t>Access Token</a:t>
            </a:r>
          </a:p>
          <a:p>
            <a:pPr marL="914400" lvl="1" indent="-457200">
              <a:lnSpc>
                <a:spcPct val="200000"/>
              </a:lnSpc>
              <a:buFont typeface="Arial" panose="020B0604020202020204" pitchFamily="34" charset="0"/>
              <a:buChar char="•"/>
            </a:pPr>
            <a:r>
              <a:rPr lang="en-US" sz="2000" dirty="0">
                <a:latin typeface="Barlow" panose="00000500000000000000" pitchFamily="2" charset="0"/>
              </a:rPr>
              <a:t>Grants access to specific resources or APIs.</a:t>
            </a:r>
          </a:p>
          <a:p>
            <a:pPr marL="457200" indent="-457200">
              <a:lnSpc>
                <a:spcPct val="200000"/>
              </a:lnSpc>
              <a:buFont typeface="Arial" panose="020B0604020202020204" pitchFamily="34" charset="0"/>
              <a:buChar char="•"/>
            </a:pPr>
            <a:r>
              <a:rPr lang="en-US" sz="2800" b="1" dirty="0">
                <a:latin typeface="Barlow" panose="00000500000000000000" pitchFamily="2" charset="0"/>
              </a:rPr>
              <a:t>Security Token</a:t>
            </a:r>
          </a:p>
          <a:p>
            <a:pPr marL="914400" lvl="1" indent="-457200">
              <a:lnSpc>
                <a:spcPct val="200000"/>
              </a:lnSpc>
              <a:buFont typeface="Arial" panose="020B0604020202020204" pitchFamily="34" charset="0"/>
              <a:buChar char="•"/>
            </a:pPr>
            <a:r>
              <a:rPr lang="en-US" sz="2000" dirty="0">
                <a:latin typeface="Barlow" panose="00000500000000000000" pitchFamily="2" charset="0"/>
              </a:rPr>
              <a:t>Used for both authentication and authorization.</a:t>
            </a:r>
          </a:p>
          <a:p>
            <a:pPr marL="457200" indent="-457200">
              <a:lnSpc>
                <a:spcPct val="200000"/>
              </a:lnSpc>
              <a:buFont typeface="Arial" panose="020B0604020202020204" pitchFamily="34" charset="0"/>
              <a:buChar char="•"/>
            </a:pPr>
            <a:r>
              <a:rPr lang="en-US" sz="2800" b="1" dirty="0">
                <a:latin typeface="Barlow" panose="00000500000000000000" pitchFamily="2" charset="0"/>
              </a:rPr>
              <a:t>Session Token</a:t>
            </a:r>
          </a:p>
          <a:p>
            <a:pPr marL="914400" lvl="1" indent="-457200">
              <a:lnSpc>
                <a:spcPct val="200000"/>
              </a:lnSpc>
              <a:buFont typeface="Arial" panose="020B0604020202020204" pitchFamily="34" charset="0"/>
              <a:buChar char="•"/>
            </a:pPr>
            <a:r>
              <a:rPr lang="en-US" sz="2000" dirty="0">
                <a:latin typeface="Barlow" panose="00000500000000000000" pitchFamily="2" charset="0"/>
              </a:rPr>
              <a:t>Maintains a user's session after authentication.</a:t>
            </a: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718056"/>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Types of Token</a:t>
            </a:r>
          </a:p>
        </p:txBody>
      </p:sp>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spTree>
    <p:extLst>
      <p:ext uri="{BB962C8B-B14F-4D97-AF65-F5344CB8AC3E}">
        <p14:creationId xmlns:p14="http://schemas.microsoft.com/office/powerpoint/2010/main" val="4221329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E58AE2-3DD0-4724-AB19-1E10C98FF1D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65542" y="1408179"/>
            <a:ext cx="7281658" cy="4223159"/>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1016000" y="1767006"/>
            <a:ext cx="10159999" cy="3323987"/>
          </a:xfrm>
          <a:prstGeom prst="rect">
            <a:avLst/>
          </a:prstGeom>
          <a:noFill/>
        </p:spPr>
        <p:txBody>
          <a:bodyPr wrap="square" rtlCol="0">
            <a:spAutoFit/>
          </a:bodyPr>
          <a:lstStyle/>
          <a:p>
            <a:pPr algn="ctr"/>
            <a:r>
              <a:rPr lang="en-US" sz="7000" spc="600" dirty="0">
                <a:solidFill>
                  <a:schemeClr val="accent6"/>
                </a:solidFill>
                <a:latin typeface="Barlow bold" panose="00000800000000000000" pitchFamily="2" charset="0"/>
              </a:rPr>
              <a:t>INFORMATION ASSURANCE AND SECURITY 2</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106946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E40312-98C8-44C7-B3E6-855B41182374}"/>
              </a:ext>
            </a:extLst>
          </p:cNvPr>
          <p:cNvSpPr txBox="1"/>
          <p:nvPr/>
        </p:nvSpPr>
        <p:spPr>
          <a:xfrm>
            <a:off x="685800" y="1433603"/>
            <a:ext cx="10238509" cy="3170099"/>
          </a:xfrm>
          <a:prstGeom prst="rect">
            <a:avLst/>
          </a:prstGeom>
          <a:noFill/>
        </p:spPr>
        <p:txBody>
          <a:bodyPr wrap="square" rtlCol="0">
            <a:spAutoFit/>
          </a:bodyPr>
          <a:lstStyle/>
          <a:p>
            <a:pPr algn="ctr"/>
            <a:r>
              <a:rPr lang="en-US" sz="20000" dirty="0">
                <a:solidFill>
                  <a:schemeClr val="accent6"/>
                </a:solidFill>
                <a:latin typeface="Barlow bold" panose="00000800000000000000" pitchFamily="2" charset="0"/>
              </a:rPr>
              <a:t>&lt;/&gt;</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70479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A99A35-542B-46C9-85F4-5DC3B0738CA2}"/>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pic>
        <p:nvPicPr>
          <p:cNvPr id="3" name="Picture 2">
            <a:extLst>
              <a:ext uri="{FF2B5EF4-FFF2-40B4-BE49-F238E27FC236}">
                <a16:creationId xmlns:a16="http://schemas.microsoft.com/office/drawing/2014/main" id="{70313C15-7DBF-40EE-AB6F-418BF731EEA3}"/>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4" name="Picture 3">
            <a:extLst>
              <a:ext uri="{FF2B5EF4-FFF2-40B4-BE49-F238E27FC236}">
                <a16:creationId xmlns:a16="http://schemas.microsoft.com/office/drawing/2014/main" id="{486EF441-84C2-47E6-A10C-CA668A092C3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sp>
        <p:nvSpPr>
          <p:cNvPr id="2" name="TextBox 1">
            <a:extLst>
              <a:ext uri="{FF2B5EF4-FFF2-40B4-BE49-F238E27FC236}">
                <a16:creationId xmlns:a16="http://schemas.microsoft.com/office/drawing/2014/main" id="{4BEAC424-712A-4A2A-9924-C153EED0BBD7}"/>
              </a:ext>
            </a:extLst>
          </p:cNvPr>
          <p:cNvSpPr txBox="1"/>
          <p:nvPr/>
        </p:nvSpPr>
        <p:spPr>
          <a:xfrm>
            <a:off x="3492204" y="1308246"/>
            <a:ext cx="575056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Grading System</a:t>
            </a:r>
          </a:p>
        </p:txBody>
      </p:sp>
      <p:sp>
        <p:nvSpPr>
          <p:cNvPr id="12" name="TextBox 11">
            <a:extLst>
              <a:ext uri="{FF2B5EF4-FFF2-40B4-BE49-F238E27FC236}">
                <a16:creationId xmlns:a16="http://schemas.microsoft.com/office/drawing/2014/main" id="{9C8AC880-CBFE-495A-A820-A4B06E1F77E5}"/>
              </a:ext>
            </a:extLst>
          </p:cNvPr>
          <p:cNvSpPr txBox="1"/>
          <p:nvPr/>
        </p:nvSpPr>
        <p:spPr>
          <a:xfrm>
            <a:off x="3492204" y="2170020"/>
            <a:ext cx="3365796" cy="2897588"/>
          </a:xfrm>
          <a:prstGeom prst="rect">
            <a:avLst/>
          </a:prstGeom>
          <a:noFill/>
        </p:spPr>
        <p:txBody>
          <a:bodyPr wrap="square" rtlCol="0">
            <a:spAutoFit/>
          </a:bodyPr>
          <a:lstStyle/>
          <a:p>
            <a:pPr>
              <a:lnSpc>
                <a:spcPct val="150000"/>
              </a:lnSpc>
            </a:pPr>
            <a:r>
              <a:rPr lang="en-US" sz="2500" dirty="0">
                <a:latin typeface="Barlow" panose="00000500000000000000" pitchFamily="2" charset="0"/>
              </a:rPr>
              <a:t>Attendance</a:t>
            </a:r>
          </a:p>
          <a:p>
            <a:pPr>
              <a:lnSpc>
                <a:spcPct val="150000"/>
              </a:lnSpc>
            </a:pPr>
            <a:r>
              <a:rPr lang="en-US" sz="2500" dirty="0">
                <a:latin typeface="Barlow" panose="00000500000000000000" pitchFamily="2" charset="0"/>
              </a:rPr>
              <a:t>Quiz</a:t>
            </a:r>
          </a:p>
          <a:p>
            <a:pPr>
              <a:lnSpc>
                <a:spcPct val="150000"/>
              </a:lnSpc>
            </a:pPr>
            <a:r>
              <a:rPr lang="en-US" sz="2500" dirty="0">
                <a:latin typeface="Barlow" panose="00000500000000000000" pitchFamily="2" charset="0"/>
              </a:rPr>
              <a:t>Performance Output</a:t>
            </a:r>
          </a:p>
          <a:p>
            <a:pPr>
              <a:lnSpc>
                <a:spcPct val="150000"/>
              </a:lnSpc>
            </a:pPr>
            <a:r>
              <a:rPr lang="en-US" sz="2500" dirty="0">
                <a:latin typeface="Barlow" panose="00000500000000000000" pitchFamily="2" charset="0"/>
              </a:rPr>
              <a:t>Midterm/Finals</a:t>
            </a:r>
          </a:p>
          <a:p>
            <a:pPr>
              <a:lnSpc>
                <a:spcPct val="150000"/>
              </a:lnSpc>
            </a:pPr>
            <a:r>
              <a:rPr lang="en-US" sz="2500" dirty="0">
                <a:latin typeface="Barlow" panose="00000500000000000000" pitchFamily="2" charset="0"/>
              </a:rPr>
              <a:t>Project</a:t>
            </a:r>
          </a:p>
        </p:txBody>
      </p:sp>
      <p:sp>
        <p:nvSpPr>
          <p:cNvPr id="13" name="TextBox 12">
            <a:extLst>
              <a:ext uri="{FF2B5EF4-FFF2-40B4-BE49-F238E27FC236}">
                <a16:creationId xmlns:a16="http://schemas.microsoft.com/office/drawing/2014/main" id="{06A3E962-60A3-4456-85E4-5F27B20C5F2A}"/>
              </a:ext>
            </a:extLst>
          </p:cNvPr>
          <p:cNvSpPr txBox="1"/>
          <p:nvPr/>
        </p:nvSpPr>
        <p:spPr>
          <a:xfrm>
            <a:off x="7316727" y="2170020"/>
            <a:ext cx="1552953" cy="3474669"/>
          </a:xfrm>
          <a:prstGeom prst="rect">
            <a:avLst/>
          </a:prstGeom>
          <a:noFill/>
        </p:spPr>
        <p:txBody>
          <a:bodyPr wrap="square" rtlCol="0">
            <a:spAutoFit/>
          </a:bodyPr>
          <a:lstStyle/>
          <a:p>
            <a:pPr>
              <a:lnSpc>
                <a:spcPct val="150000"/>
              </a:lnSpc>
            </a:pPr>
            <a:r>
              <a:rPr lang="en-US" sz="2500" dirty="0">
                <a:latin typeface="Barlow" panose="00000500000000000000" pitchFamily="2" charset="0"/>
              </a:rPr>
              <a:t>15%</a:t>
            </a:r>
          </a:p>
          <a:p>
            <a:pPr>
              <a:lnSpc>
                <a:spcPct val="150000"/>
              </a:lnSpc>
            </a:pPr>
            <a:r>
              <a:rPr lang="en-US" sz="2500" dirty="0">
                <a:latin typeface="Barlow" panose="00000500000000000000" pitchFamily="2" charset="0"/>
              </a:rPr>
              <a:t>10%</a:t>
            </a:r>
          </a:p>
          <a:p>
            <a:pPr>
              <a:lnSpc>
                <a:spcPct val="150000"/>
              </a:lnSpc>
            </a:pPr>
            <a:r>
              <a:rPr lang="en-US" sz="2500" dirty="0">
                <a:latin typeface="Barlow" panose="00000500000000000000" pitchFamily="2" charset="0"/>
              </a:rPr>
              <a:t>20%</a:t>
            </a:r>
          </a:p>
          <a:p>
            <a:pPr>
              <a:lnSpc>
                <a:spcPct val="150000"/>
              </a:lnSpc>
            </a:pPr>
            <a:r>
              <a:rPr lang="en-US" sz="2500" dirty="0">
                <a:latin typeface="Barlow" panose="00000500000000000000" pitchFamily="2" charset="0"/>
              </a:rPr>
              <a:t>30%</a:t>
            </a:r>
          </a:p>
          <a:p>
            <a:pPr>
              <a:lnSpc>
                <a:spcPct val="150000"/>
              </a:lnSpc>
            </a:pPr>
            <a:r>
              <a:rPr lang="en-US" sz="2500" dirty="0">
                <a:latin typeface="Barlow" panose="00000500000000000000" pitchFamily="2" charset="0"/>
              </a:rPr>
              <a:t>25%</a:t>
            </a:r>
          </a:p>
          <a:p>
            <a:pPr>
              <a:lnSpc>
                <a:spcPct val="150000"/>
              </a:lnSpc>
            </a:pPr>
            <a:r>
              <a:rPr lang="en-US" sz="2500" b="1" dirty="0">
                <a:solidFill>
                  <a:schemeClr val="accent6"/>
                </a:solidFill>
                <a:latin typeface="Barlow" panose="00000500000000000000" pitchFamily="2" charset="0"/>
              </a:rPr>
              <a:t>100%</a:t>
            </a:r>
          </a:p>
        </p:txBody>
      </p:sp>
      <p:cxnSp>
        <p:nvCxnSpPr>
          <p:cNvPr id="6" name="Straight Connector 5">
            <a:extLst>
              <a:ext uri="{FF2B5EF4-FFF2-40B4-BE49-F238E27FC236}">
                <a16:creationId xmlns:a16="http://schemas.microsoft.com/office/drawing/2014/main" id="{19889019-E7EF-4700-BB74-EFB69D581135}"/>
              </a:ext>
            </a:extLst>
          </p:cNvPr>
          <p:cNvCxnSpPr/>
          <p:nvPr/>
        </p:nvCxnSpPr>
        <p:spPr>
          <a:xfrm>
            <a:off x="3492204" y="5118408"/>
            <a:ext cx="55603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85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95F86FF-3AE9-4084-9792-99D30347223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3769360" y="963272"/>
            <a:ext cx="4904128" cy="4904128"/>
          </a:xfrm>
          <a:prstGeom prst="rect">
            <a:avLst/>
          </a:prstGeom>
        </p:spPr>
      </p:pic>
      <p:pic>
        <p:nvPicPr>
          <p:cNvPr id="3" name="Picture 2">
            <a:extLst>
              <a:ext uri="{FF2B5EF4-FFF2-40B4-BE49-F238E27FC236}">
                <a16:creationId xmlns:a16="http://schemas.microsoft.com/office/drawing/2014/main" id="{70313C15-7DBF-40EE-AB6F-418BF731EEA3}"/>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4" name="Picture 3">
            <a:extLst>
              <a:ext uri="{FF2B5EF4-FFF2-40B4-BE49-F238E27FC236}">
                <a16:creationId xmlns:a16="http://schemas.microsoft.com/office/drawing/2014/main" id="{486EF441-84C2-47E6-A10C-CA668A092C3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450088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JavaScript</a:t>
            </a:r>
          </a:p>
        </p:txBody>
      </p:sp>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2606034"/>
          </a:xfrm>
          <a:prstGeom prst="rect">
            <a:avLst/>
          </a:prstGeom>
          <a:noFill/>
        </p:spPr>
        <p:txBody>
          <a:bodyPr wrap="square" rtlCol="0">
            <a:spAutoFit/>
          </a:bodyPr>
          <a:lstStyle/>
          <a:p>
            <a:pPr>
              <a:lnSpc>
                <a:spcPct val="150000"/>
              </a:lnSpc>
            </a:pPr>
            <a:r>
              <a:rPr lang="en-US" sz="2800" dirty="0"/>
              <a:t>JavaScript is a programming language used to create dynamic and interactive content on websites. It runs in the browser and on servers, enabling features like animations, form validation, and real-time updates.</a:t>
            </a:r>
            <a:endParaRPr lang="en-US" sz="2500" dirty="0">
              <a:latin typeface="Barlow" panose="00000500000000000000" pitchFamily="2" charset="0"/>
            </a:endParaRPr>
          </a:p>
        </p:txBody>
      </p:sp>
      <p:pic>
        <p:nvPicPr>
          <p:cNvPr id="11" name="Picture 10">
            <a:extLst>
              <a:ext uri="{FF2B5EF4-FFF2-40B4-BE49-F238E27FC236}">
                <a16:creationId xmlns:a16="http://schemas.microsoft.com/office/drawing/2014/main" id="{A5DF2A71-E63F-4DA9-9F40-C6FB68751C4D}"/>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4782091" y="990600"/>
            <a:ext cx="4324350" cy="4876800"/>
          </a:xfrm>
          <a:prstGeom prst="rect">
            <a:avLst/>
          </a:prstGeom>
        </p:spPr>
      </p:pic>
    </p:spTree>
    <p:extLst>
      <p:ext uri="{BB962C8B-B14F-4D97-AF65-F5344CB8AC3E}">
        <p14:creationId xmlns:p14="http://schemas.microsoft.com/office/powerpoint/2010/main" val="15215851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95F86FF-3AE9-4084-9792-99D30347223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3769360" y="963272"/>
            <a:ext cx="4904128" cy="4904128"/>
          </a:xfrm>
          <a:prstGeom prst="rect">
            <a:avLst/>
          </a:prstGeom>
        </p:spPr>
      </p:pic>
      <p:pic>
        <p:nvPicPr>
          <p:cNvPr id="3" name="Picture 2">
            <a:extLst>
              <a:ext uri="{FF2B5EF4-FFF2-40B4-BE49-F238E27FC236}">
                <a16:creationId xmlns:a16="http://schemas.microsoft.com/office/drawing/2014/main" id="{70313C15-7DBF-40EE-AB6F-418BF731EEA3}"/>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4" name="Picture 3">
            <a:extLst>
              <a:ext uri="{FF2B5EF4-FFF2-40B4-BE49-F238E27FC236}">
                <a16:creationId xmlns:a16="http://schemas.microsoft.com/office/drawing/2014/main" id="{486EF441-84C2-47E6-A10C-CA668A092C3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1" name="Picture 10">
            <a:extLst>
              <a:ext uri="{FF2B5EF4-FFF2-40B4-BE49-F238E27FC236}">
                <a16:creationId xmlns:a16="http://schemas.microsoft.com/office/drawing/2014/main" id="{A5DF2A71-E63F-4DA9-9F40-C6FB68751C4D}"/>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4782091" y="990600"/>
            <a:ext cx="4324350" cy="4876800"/>
          </a:xfrm>
          <a:prstGeom prst="rect">
            <a:avLst/>
          </a:prstGeom>
        </p:spPr>
      </p:pic>
      <p:pic>
        <p:nvPicPr>
          <p:cNvPr id="5" name="Picture 4">
            <a:extLst>
              <a:ext uri="{FF2B5EF4-FFF2-40B4-BE49-F238E27FC236}">
                <a16:creationId xmlns:a16="http://schemas.microsoft.com/office/drawing/2014/main" id="{955C6ED2-C53D-4AE9-AE53-2792AB50AE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0650" y="952500"/>
            <a:ext cx="9410700" cy="4953000"/>
          </a:xfrm>
          <a:prstGeom prst="roundRect">
            <a:avLst>
              <a:gd name="adj" fmla="val 3334"/>
            </a:avLst>
          </a:prstGeom>
        </p:spPr>
      </p:pic>
    </p:spTree>
    <p:extLst>
      <p:ext uri="{BB962C8B-B14F-4D97-AF65-F5344CB8AC3E}">
        <p14:creationId xmlns:p14="http://schemas.microsoft.com/office/powerpoint/2010/main" val="3002993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13C15-7DBF-40EE-AB6F-418BF731EEA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4" name="Picture 3">
            <a:extLst>
              <a:ext uri="{FF2B5EF4-FFF2-40B4-BE49-F238E27FC236}">
                <a16:creationId xmlns:a16="http://schemas.microsoft.com/office/drawing/2014/main" id="{486EF441-84C2-47E6-A10C-CA668A092C3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450088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Node JS</a:t>
            </a:r>
          </a:p>
        </p:txBody>
      </p:sp>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1941557"/>
          </a:xfrm>
          <a:prstGeom prst="rect">
            <a:avLst/>
          </a:prstGeom>
          <a:noFill/>
        </p:spPr>
        <p:txBody>
          <a:bodyPr wrap="square" rtlCol="0">
            <a:spAutoFit/>
          </a:bodyPr>
          <a:lstStyle/>
          <a:p>
            <a:pPr>
              <a:lnSpc>
                <a:spcPct val="150000"/>
              </a:lnSpc>
            </a:pPr>
            <a:r>
              <a:rPr lang="en-US" sz="2800" dirty="0">
                <a:latin typeface="Barlow" panose="00000500000000000000" pitchFamily="2" charset="0"/>
              </a:rPr>
              <a:t>Node.js is a server-side runtime that runs JavaScript, ideal for building fast, scalable apps. It’s event-driven, non-blocking, and great for handling multiple requests efficiently.</a:t>
            </a:r>
            <a:endParaRPr lang="en-US" sz="2500" dirty="0">
              <a:latin typeface="Barlow" panose="00000500000000000000" pitchFamily="2" charset="0"/>
            </a:endParaRPr>
          </a:p>
        </p:txBody>
      </p:sp>
      <p:pic>
        <p:nvPicPr>
          <p:cNvPr id="11" name="Picture 10">
            <a:extLst>
              <a:ext uri="{FF2B5EF4-FFF2-40B4-BE49-F238E27FC236}">
                <a16:creationId xmlns:a16="http://schemas.microsoft.com/office/drawing/2014/main" id="{A5DF2A71-E63F-4DA9-9F40-C6FB68751C4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4189095" y="990600"/>
            <a:ext cx="4324350" cy="4876800"/>
          </a:xfrm>
          <a:prstGeom prst="rect">
            <a:avLst/>
          </a:prstGeom>
        </p:spPr>
      </p:pic>
      <p:pic>
        <p:nvPicPr>
          <p:cNvPr id="12" name="Picture 11">
            <a:extLst>
              <a:ext uri="{FF2B5EF4-FFF2-40B4-BE49-F238E27FC236}">
                <a16:creationId xmlns:a16="http://schemas.microsoft.com/office/drawing/2014/main" id="{FDFF4632-DF6C-4481-BEDF-8DEEF886FF04}"/>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533833" y="1802310"/>
            <a:ext cx="6533833" cy="3542581"/>
          </a:xfrm>
          <a:prstGeom prst="rect">
            <a:avLst/>
          </a:prstGeom>
        </p:spPr>
      </p:pic>
      <p:pic>
        <p:nvPicPr>
          <p:cNvPr id="8" name="Picture 7">
            <a:extLst>
              <a:ext uri="{FF2B5EF4-FFF2-40B4-BE49-F238E27FC236}">
                <a16:creationId xmlns:a16="http://schemas.microsoft.com/office/drawing/2014/main" id="{CB83EED9-7799-4BC5-B393-03E562AAEED1}"/>
              </a:ext>
            </a:extLst>
          </p:cNvPr>
          <p:cNvPicPr>
            <a:picLocks noChangeAspect="1"/>
          </p:cNvPicPr>
          <p:nvPr/>
        </p:nvPicPr>
        <p:blipFill>
          <a:blip r:embed="rId6">
            <a:alphaModFix amt="5000"/>
            <a:extLst>
              <a:ext uri="{28A0092B-C50C-407E-A947-70E740481C1C}">
                <a14:useLocalDpi xmlns:a14="http://schemas.microsoft.com/office/drawing/2010/main" val="0"/>
              </a:ext>
            </a:extLst>
          </a:blip>
          <a:stretch>
            <a:fillRect/>
          </a:stretch>
        </p:blipFill>
        <p:spPr>
          <a:xfrm>
            <a:off x="12432784" y="963272"/>
            <a:ext cx="4904128" cy="4904128"/>
          </a:xfrm>
          <a:prstGeom prst="rect">
            <a:avLst/>
          </a:prstGeom>
        </p:spPr>
      </p:pic>
    </p:spTree>
    <p:extLst>
      <p:ext uri="{BB962C8B-B14F-4D97-AF65-F5344CB8AC3E}">
        <p14:creationId xmlns:p14="http://schemas.microsoft.com/office/powerpoint/2010/main" val="20532696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13C15-7DBF-40EE-AB6F-418BF731EEA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4" name="Picture 3">
            <a:extLst>
              <a:ext uri="{FF2B5EF4-FFF2-40B4-BE49-F238E27FC236}">
                <a16:creationId xmlns:a16="http://schemas.microsoft.com/office/drawing/2014/main" id="{486EF441-84C2-47E6-A10C-CA668A092C3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1" name="Picture 10">
            <a:extLst>
              <a:ext uri="{FF2B5EF4-FFF2-40B4-BE49-F238E27FC236}">
                <a16:creationId xmlns:a16="http://schemas.microsoft.com/office/drawing/2014/main" id="{A5DF2A71-E63F-4DA9-9F40-C6FB68751C4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4189095" y="990600"/>
            <a:ext cx="4324350" cy="4876800"/>
          </a:xfrm>
          <a:prstGeom prst="rect">
            <a:avLst/>
          </a:prstGeom>
        </p:spPr>
      </p:pic>
      <p:pic>
        <p:nvPicPr>
          <p:cNvPr id="12" name="Picture 11">
            <a:extLst>
              <a:ext uri="{FF2B5EF4-FFF2-40B4-BE49-F238E27FC236}">
                <a16:creationId xmlns:a16="http://schemas.microsoft.com/office/drawing/2014/main" id="{FDFF4632-DF6C-4481-BEDF-8DEEF886FF04}"/>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533833" y="1802310"/>
            <a:ext cx="6533833" cy="3542581"/>
          </a:xfrm>
          <a:prstGeom prst="rect">
            <a:avLst/>
          </a:prstGeom>
        </p:spPr>
      </p:pic>
      <p:pic>
        <p:nvPicPr>
          <p:cNvPr id="8" name="Picture 7">
            <a:extLst>
              <a:ext uri="{FF2B5EF4-FFF2-40B4-BE49-F238E27FC236}">
                <a16:creationId xmlns:a16="http://schemas.microsoft.com/office/drawing/2014/main" id="{CB83EED9-7799-4BC5-B393-03E562AAEED1}"/>
              </a:ext>
            </a:extLst>
          </p:cNvPr>
          <p:cNvPicPr>
            <a:picLocks noChangeAspect="1"/>
          </p:cNvPicPr>
          <p:nvPr/>
        </p:nvPicPr>
        <p:blipFill>
          <a:blip r:embed="rId6">
            <a:alphaModFix amt="5000"/>
            <a:extLst>
              <a:ext uri="{28A0092B-C50C-407E-A947-70E740481C1C}">
                <a14:useLocalDpi xmlns:a14="http://schemas.microsoft.com/office/drawing/2010/main" val="0"/>
              </a:ext>
            </a:extLst>
          </a:blip>
          <a:stretch>
            <a:fillRect/>
          </a:stretch>
        </p:blipFill>
        <p:spPr>
          <a:xfrm>
            <a:off x="12432784" y="963272"/>
            <a:ext cx="4904128" cy="4904128"/>
          </a:xfrm>
          <a:prstGeom prst="rect">
            <a:avLst/>
          </a:prstGeom>
        </p:spPr>
      </p:pic>
      <p:pic>
        <p:nvPicPr>
          <p:cNvPr id="5" name="Picture 4">
            <a:extLst>
              <a:ext uri="{FF2B5EF4-FFF2-40B4-BE49-F238E27FC236}">
                <a16:creationId xmlns:a16="http://schemas.microsoft.com/office/drawing/2014/main" id="{925EF977-F896-4A99-A2DE-480FFCB2DA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987" y="669674"/>
            <a:ext cx="9059216" cy="5491324"/>
          </a:xfrm>
          <a:prstGeom prst="roundRect">
            <a:avLst>
              <a:gd name="adj" fmla="val 3346"/>
            </a:avLst>
          </a:prstGeom>
        </p:spPr>
      </p:pic>
    </p:spTree>
    <p:extLst>
      <p:ext uri="{BB962C8B-B14F-4D97-AF65-F5344CB8AC3E}">
        <p14:creationId xmlns:p14="http://schemas.microsoft.com/office/powerpoint/2010/main" val="1608779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257C95-04B6-4D7B-915A-9529BA1667C6}"/>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829083" y="1802310"/>
            <a:ext cx="6533833" cy="3542581"/>
          </a:xfrm>
          <a:prstGeom prst="rect">
            <a:avLst/>
          </a:prstGeom>
        </p:spPr>
      </p:pic>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Node Package Manager (NPM)</a:t>
            </a:r>
          </a:p>
        </p:txBody>
      </p:sp>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1959704"/>
          </a:xfrm>
          <a:prstGeom prst="rect">
            <a:avLst/>
          </a:prstGeom>
          <a:noFill/>
        </p:spPr>
        <p:txBody>
          <a:bodyPr wrap="square" rtlCol="0">
            <a:spAutoFit/>
          </a:bodyPr>
          <a:lstStyle/>
          <a:p>
            <a:pPr>
              <a:lnSpc>
                <a:spcPct val="150000"/>
              </a:lnSpc>
            </a:pPr>
            <a:r>
              <a:rPr lang="en-US" sz="2800" dirty="0"/>
              <a:t>NPM is a tool that helps manage and install JavaScript libraries and packages for Node.js projects. It simplifies dependency management and allows developers to share and reuse code.</a:t>
            </a:r>
            <a:endParaRPr lang="en-US" sz="2500" dirty="0">
              <a:latin typeface="Barlow" panose="00000500000000000000" pitchFamily="2" charset="0"/>
            </a:endParaRPr>
          </a:p>
        </p:txBody>
      </p:sp>
      <p:pic>
        <p:nvPicPr>
          <p:cNvPr id="22" name="Picture 21">
            <a:extLst>
              <a:ext uri="{FF2B5EF4-FFF2-40B4-BE49-F238E27FC236}">
                <a16:creationId xmlns:a16="http://schemas.microsoft.com/office/drawing/2014/main" id="{BB687F11-96E8-4758-A69E-D580282E8C2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3" name="Picture 22">
            <a:extLst>
              <a:ext uri="{FF2B5EF4-FFF2-40B4-BE49-F238E27FC236}">
                <a16:creationId xmlns:a16="http://schemas.microsoft.com/office/drawing/2014/main" id="{3F8079C9-A0FF-48C8-85C3-162F3B3B47D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5" name="Picture 24">
            <a:extLst>
              <a:ext uri="{FF2B5EF4-FFF2-40B4-BE49-F238E27FC236}">
                <a16:creationId xmlns:a16="http://schemas.microsoft.com/office/drawing/2014/main" id="{CC901562-7CB6-4B44-9B45-AA6E8344D75A}"/>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95098" y="990600"/>
            <a:ext cx="4324350" cy="4876800"/>
          </a:xfrm>
          <a:prstGeom prst="rect">
            <a:avLst/>
          </a:prstGeom>
        </p:spPr>
      </p:pic>
      <p:pic>
        <p:nvPicPr>
          <p:cNvPr id="26" name="Picture 25">
            <a:extLst>
              <a:ext uri="{FF2B5EF4-FFF2-40B4-BE49-F238E27FC236}">
                <a16:creationId xmlns:a16="http://schemas.microsoft.com/office/drawing/2014/main" id="{B6FD6DDC-852D-4CAB-B944-41C29763F931}"/>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4226997" y="1394283"/>
            <a:ext cx="4360823" cy="4360823"/>
          </a:xfrm>
          <a:prstGeom prst="rect">
            <a:avLst/>
          </a:prstGeom>
        </p:spPr>
      </p:pic>
    </p:spTree>
    <p:extLst>
      <p:ext uri="{BB962C8B-B14F-4D97-AF65-F5344CB8AC3E}">
        <p14:creationId xmlns:p14="http://schemas.microsoft.com/office/powerpoint/2010/main" val="37725882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91E497-65AB-4CAC-AE8A-8068ABBA56B5}"/>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3915587" y="1394283"/>
            <a:ext cx="4360823" cy="4360823"/>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2606034"/>
          </a:xfrm>
          <a:prstGeom prst="rect">
            <a:avLst/>
          </a:prstGeom>
          <a:noFill/>
        </p:spPr>
        <p:txBody>
          <a:bodyPr wrap="square" rtlCol="0">
            <a:spAutoFit/>
          </a:bodyPr>
          <a:lstStyle/>
          <a:p>
            <a:pPr>
              <a:lnSpc>
                <a:spcPct val="150000"/>
              </a:lnSpc>
            </a:pPr>
            <a:r>
              <a:rPr lang="en-US" sz="2800" dirty="0"/>
              <a:t>Express.js is a lightweight web framework for Node.js that simplifies building web applications and APIs. It provides tools for handling routes, middleware, and HTTP requests, making development faster and more organized.</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Express.js</a:t>
            </a:r>
          </a:p>
        </p:txBody>
      </p:sp>
      <p:pic>
        <p:nvPicPr>
          <p:cNvPr id="24" name="Picture 23">
            <a:extLst>
              <a:ext uri="{FF2B5EF4-FFF2-40B4-BE49-F238E27FC236}">
                <a16:creationId xmlns:a16="http://schemas.microsoft.com/office/drawing/2014/main" id="{2D530800-25B4-4E1B-9B4D-A2AAE22957C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5" name="Picture 24">
            <a:extLst>
              <a:ext uri="{FF2B5EF4-FFF2-40B4-BE49-F238E27FC236}">
                <a16:creationId xmlns:a16="http://schemas.microsoft.com/office/drawing/2014/main" id="{398CF75C-E32A-48DC-91BC-89742321990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233E3583-DE4B-4541-ABD6-E2D6636322B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088830" y="1802310"/>
            <a:ext cx="6533833" cy="3542581"/>
          </a:xfrm>
          <a:prstGeom prst="rect">
            <a:avLst/>
          </a:prstGeom>
        </p:spPr>
      </p:pic>
      <p:pic>
        <p:nvPicPr>
          <p:cNvPr id="27" name="Picture 26">
            <a:extLst>
              <a:ext uri="{FF2B5EF4-FFF2-40B4-BE49-F238E27FC236}">
                <a16:creationId xmlns:a16="http://schemas.microsoft.com/office/drawing/2014/main" id="{F56C4F25-CA29-43E4-84A4-47D446484252}"/>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3968961" y="1609246"/>
            <a:ext cx="3836470" cy="3836470"/>
          </a:xfrm>
          <a:prstGeom prst="rect">
            <a:avLst/>
          </a:prstGeom>
        </p:spPr>
      </p:pic>
    </p:spTree>
    <p:extLst>
      <p:ext uri="{BB962C8B-B14F-4D97-AF65-F5344CB8AC3E}">
        <p14:creationId xmlns:p14="http://schemas.microsoft.com/office/powerpoint/2010/main" val="4163016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518</Words>
  <Application>Microsoft Office PowerPoint</Application>
  <PresentationFormat>Widescreen</PresentationFormat>
  <Paragraphs>84</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Barlow</vt:lpstr>
      <vt:lpstr>Barlow bold</vt:lpstr>
      <vt:lpstr>Barlow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Phillip Dacallos</dc:creator>
  <cp:lastModifiedBy>Jan Phillip Dacallos</cp:lastModifiedBy>
  <cp:revision>94</cp:revision>
  <dcterms:created xsi:type="dcterms:W3CDTF">2024-09-13T03:25:05Z</dcterms:created>
  <dcterms:modified xsi:type="dcterms:W3CDTF">2024-09-16T08:13:33Z</dcterms:modified>
</cp:coreProperties>
</file>