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73" r:id="rId3"/>
    <p:sldId id="258" r:id="rId4"/>
    <p:sldId id="280" r:id="rId5"/>
    <p:sldId id="264" r:id="rId6"/>
    <p:sldId id="263" r:id="rId7"/>
    <p:sldId id="265" r:id="rId8"/>
    <p:sldId id="259" r:id="rId9"/>
    <p:sldId id="260" r:id="rId10"/>
    <p:sldId id="266" r:id="rId11"/>
    <p:sldId id="261" r:id="rId12"/>
    <p:sldId id="267" r:id="rId13"/>
    <p:sldId id="279" r:id="rId14"/>
    <p:sldId id="271" r:id="rId15"/>
    <p:sldId id="281" r:id="rId16"/>
    <p:sldId id="282" r:id="rId17"/>
    <p:sldId id="272" r:id="rId18"/>
    <p:sldId id="284" r:id="rId19"/>
    <p:sldId id="283" r:id="rId20"/>
    <p:sldId id="285" r:id="rId21"/>
    <p:sldId id="28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76" d="100"/>
          <a:sy n="76" d="100"/>
        </p:scale>
        <p:origin x="113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F9EE3-993B-4981-B2D8-7F5EB8BCECA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901AA-63EF-4478-899C-749AC10E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4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49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  <a:p>
            <a:pPr marL="171450" indent="-171450">
              <a:buFontTx/>
              <a:buChar char="-"/>
            </a:pPr>
            <a:r>
              <a:rPr lang="en-US" dirty="0"/>
              <a:t>Separation of concerns</a:t>
            </a:r>
          </a:p>
          <a:p>
            <a:pPr marL="171450" indent="-171450">
              <a:buFontTx/>
              <a:buChar char="-"/>
            </a:pPr>
            <a:r>
              <a:rPr lang="en-US" dirty="0"/>
              <a:t>Easier to test, maintain, and read the 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12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9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44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0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01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Creational: Singleton</a:t>
            </a:r>
          </a:p>
          <a:p>
            <a:pPr marL="171450" indent="-171450">
              <a:buFontTx/>
              <a:buChar char="-"/>
            </a:pPr>
            <a:r>
              <a:rPr lang="en-US" dirty="0"/>
              <a:t>Logging service wherein create one instance and access it </a:t>
            </a:r>
            <a:r>
              <a:rPr lang="en-US" dirty="0" err="1"/>
              <a:t>globaly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Structural: Adapter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You create a parent function that is being adopted by another instance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Behavioral: Observer</a:t>
            </a:r>
          </a:p>
          <a:p>
            <a:pPr marL="171450" indent="-171450">
              <a:buFontTx/>
              <a:buChar char="-"/>
            </a:pPr>
            <a:r>
              <a:rPr lang="en-US" dirty="0"/>
              <a:t>Notification System</a:t>
            </a:r>
          </a:p>
          <a:p>
            <a:pPr marL="171450" indent="-171450">
              <a:buFontTx/>
              <a:buChar char="-"/>
            </a:pPr>
            <a:r>
              <a:rPr lang="en-US" dirty="0"/>
              <a:t>Parts of application (observer) receive update with event in system (subject)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47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54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61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  <a:p>
            <a:pPr marL="171450" indent="-171450">
              <a:buFontTx/>
              <a:buChar char="-"/>
            </a:pPr>
            <a:r>
              <a:rPr lang="en-US" dirty="0"/>
              <a:t>Separation of concerns</a:t>
            </a:r>
          </a:p>
          <a:p>
            <a:pPr marL="171450" indent="-171450">
              <a:buFontTx/>
              <a:buChar char="-"/>
            </a:pPr>
            <a:r>
              <a:rPr lang="en-US" dirty="0"/>
              <a:t>Easier to test, maintain, and read the 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9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1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6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4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0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4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9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0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FDFB0-24C1-4770-AEA5-8F71B1725201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1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5CAF5E-438D-41C8-925A-49FE10C8E6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87" y="2085982"/>
            <a:ext cx="3320225" cy="19256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109994-521F-4D8F-A3A4-A485869554B4}"/>
              </a:ext>
            </a:extLst>
          </p:cNvPr>
          <p:cNvSpPr txBox="1"/>
          <p:nvPr/>
        </p:nvSpPr>
        <p:spPr>
          <a:xfrm>
            <a:off x="3274141" y="4112030"/>
            <a:ext cx="564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latin typeface="Barlow SemiBold" panose="00000700000000000000" pitchFamily="2" charset="0"/>
              </a:rPr>
              <a:t>JAN PHILLIP M. DACALLOS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F2673-3E7E-4C1C-ADA6-39B4091295C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7843" y="963272"/>
            <a:ext cx="4904128" cy="490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59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91E497-65AB-4CAC-AE8A-8068ABBA56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587" y="1394283"/>
            <a:ext cx="4360823" cy="43608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D530800-25B4-4E1B-9B4D-A2AAE22957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8CF75C-E32A-48DC-91BC-89742321990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33E3583-DE4B-4541-ABD6-E2D6636322B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830" y="1802310"/>
            <a:ext cx="6533833" cy="35425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56C4F25-CA29-43E4-84A4-47D44648425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8961" y="1609246"/>
            <a:ext cx="3836470" cy="38364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E979F5-444F-491E-9C1A-9400266019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959" y="613760"/>
            <a:ext cx="7951441" cy="5630480"/>
          </a:xfrm>
          <a:prstGeom prst="roundRect">
            <a:avLst>
              <a:gd name="adj" fmla="val 4216"/>
            </a:avLst>
          </a:prstGeom>
        </p:spPr>
      </p:pic>
    </p:spTree>
    <p:extLst>
      <p:ext uri="{BB962C8B-B14F-4D97-AF65-F5344CB8AC3E}">
        <p14:creationId xmlns:p14="http://schemas.microsoft.com/office/powerpoint/2010/main" val="2054967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75EEC55-7F37-40CA-95FB-09C3D5BB20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763" y="1609246"/>
            <a:ext cx="3836470" cy="38364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1154430" y="2517539"/>
            <a:ext cx="10393680" cy="195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Postman is a tool used for testing APIs. It allows developers to send HTTP requests, inspect responses, and automate API testing, making it easier to debug and collaborate on API development.</a:t>
            </a:r>
            <a:endParaRPr lang="en-US" sz="2500" dirty="0">
              <a:latin typeface="Barlow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154430" y="1701485"/>
            <a:ext cx="9229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Barlow bold" panose="00000800000000000000" pitchFamily="2" charset="0"/>
              </a:rPr>
              <a:t>Postman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EB7803-6FFE-4CC0-AE27-ECFF56D6522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9884FF-2143-4238-A803-5B4A2E4B24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7FF5AC-4682-49B4-A759-395BC72E212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637" y="1394283"/>
            <a:ext cx="4360823" cy="43608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5F0542-8C47-415C-8C38-389725EE712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63615" y="1876884"/>
            <a:ext cx="6153455" cy="35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34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75EEC55-7F37-40CA-95FB-09C3D5BB20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763" y="1609246"/>
            <a:ext cx="3836470" cy="38364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EB7803-6FFE-4CC0-AE27-ECFF56D6522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9884FF-2143-4238-A803-5B4A2E4B24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7FF5AC-4682-49B4-A759-395BC72E212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637" y="1394283"/>
            <a:ext cx="4360823" cy="43608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5F0542-8C47-415C-8C38-389725EE712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63615" y="1876884"/>
            <a:ext cx="6153455" cy="35688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8ACFCD-B1F0-4AC3-80A7-8D3C45FD4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749"/>
            <a:ext cx="12192000" cy="661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8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685800" y="1433603"/>
            <a:ext cx="102385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>
                <a:solidFill>
                  <a:schemeClr val="accent6"/>
                </a:solidFill>
                <a:latin typeface="Barlow bold" panose="00000800000000000000" pitchFamily="2" charset="0"/>
              </a:rPr>
              <a:t>&lt; &gt;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4" y="5623409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86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1154430" y="2628262"/>
            <a:ext cx="9512596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 software design pattern is a reusable solution to common design problems, offering a proven approach to improve code structure and maintainability.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154430" y="1686979"/>
            <a:ext cx="9229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Barlow bold" panose="00000800000000000000" pitchFamily="2" charset="0"/>
              </a:rPr>
              <a:t>Software Design Pattern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51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1154430" y="2718434"/>
            <a:ext cx="9512596" cy="2811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Barlow" panose="00000500000000000000" pitchFamily="2" charset="0"/>
              </a:rPr>
              <a:t>Creational Patterns</a:t>
            </a:r>
            <a:r>
              <a:rPr lang="en-US" sz="2000" dirty="0">
                <a:solidFill>
                  <a:schemeClr val="accent6"/>
                </a:solidFill>
                <a:latin typeface="Barlow" panose="00000500000000000000" pitchFamily="2" charset="0"/>
              </a:rPr>
              <a:t>: </a:t>
            </a:r>
            <a:r>
              <a:rPr lang="en-US" sz="2000" dirty="0">
                <a:latin typeface="Barlow" panose="00000500000000000000" pitchFamily="2" charset="0"/>
              </a:rPr>
              <a:t>Deal with object creation mechanisms, aiming to create objects in a way that is flexible and efficient.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Structural Patterns</a:t>
            </a:r>
            <a:r>
              <a:rPr lang="en-US" sz="2000" dirty="0">
                <a:solidFill>
                  <a:schemeClr val="accent6"/>
                </a:solidFill>
              </a:rPr>
              <a:t>: </a:t>
            </a:r>
            <a:r>
              <a:rPr lang="en-US" sz="2000" dirty="0"/>
              <a:t>Focus on how objects and classes are composed to form larger structures, ensuring that they work together effectively.</a:t>
            </a:r>
            <a:endParaRPr lang="en-US" sz="2000" dirty="0">
              <a:latin typeface="Barlow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Behavioral Patterns</a:t>
            </a:r>
            <a:r>
              <a:rPr lang="en-US" sz="2000" dirty="0">
                <a:solidFill>
                  <a:schemeClr val="accent6"/>
                </a:solidFill>
              </a:rPr>
              <a:t>: </a:t>
            </a:r>
            <a:r>
              <a:rPr lang="en-US" sz="2000" dirty="0"/>
              <a:t>Concern the interaction and responsibility between objects, defining how they communicate and collaborate.</a:t>
            </a:r>
            <a:endParaRPr lang="en-US" sz="2000" dirty="0">
              <a:latin typeface="Barlow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154430" y="1024928"/>
            <a:ext cx="9229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Barlow bold" panose="00000800000000000000" pitchFamily="2" charset="0"/>
              </a:rPr>
              <a:t>Three Main Types of </a:t>
            </a:r>
          </a:p>
          <a:p>
            <a:r>
              <a:rPr lang="en-US" sz="5000" dirty="0">
                <a:solidFill>
                  <a:schemeClr val="accent6"/>
                </a:solidFill>
                <a:latin typeface="Barlow bold" panose="00000800000000000000" pitchFamily="2" charset="0"/>
              </a:rPr>
              <a:t>Design Patterns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20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1154430" y="2873589"/>
            <a:ext cx="9512596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An architectural pattern is a high-level design framework that outlines the structure and organization of a software system.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154430" y="1932306"/>
            <a:ext cx="9229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Barlow bold" panose="00000800000000000000" pitchFamily="2" charset="0"/>
              </a:rPr>
              <a:t>Architectural Pattern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89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1141582" y="2424854"/>
            <a:ext cx="9908836" cy="326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Barlow" panose="00000500000000000000" pitchFamily="2" charset="0"/>
              </a:rPr>
              <a:t>MVC (Model-View-Controller)</a:t>
            </a:r>
            <a:r>
              <a:rPr lang="en-US" sz="2200" dirty="0">
                <a:latin typeface="Barlow" panose="00000500000000000000" pitchFamily="2" charset="0"/>
              </a:rPr>
              <a:t>: Organizes code into Model, View, and Controller components.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MVVM (Model-View-</a:t>
            </a:r>
            <a:r>
              <a:rPr lang="en-US" sz="2400" b="1" dirty="0" err="1"/>
              <a:t>ViewModel</a:t>
            </a:r>
            <a:r>
              <a:rPr lang="en-US" sz="2400" b="1" dirty="0"/>
              <a:t>)</a:t>
            </a:r>
            <a:r>
              <a:rPr lang="en-US" sz="2400" dirty="0"/>
              <a:t>: Separates the representation of information from the user interaction.</a:t>
            </a:r>
            <a:endParaRPr lang="en-US" sz="2200" dirty="0">
              <a:latin typeface="Barlow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Microservices</a:t>
            </a:r>
            <a:r>
              <a:rPr lang="en-US" sz="2400" dirty="0"/>
              <a:t>: Structures an application as a collection of loosely coupled services.</a:t>
            </a:r>
            <a:endParaRPr lang="en-US" sz="2200" dirty="0">
              <a:latin typeface="Barlow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141582" y="793638"/>
            <a:ext cx="9229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Barlow bold" panose="00000800000000000000" pitchFamily="2" charset="0"/>
              </a:rPr>
              <a:t>Examples of Architectural Pattern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685800" y="1882983"/>
            <a:ext cx="102385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6"/>
                </a:solidFill>
                <a:latin typeface="Barlow bold" panose="00000800000000000000" pitchFamily="2" charset="0"/>
              </a:rPr>
              <a:t>Design Pattern</a:t>
            </a:r>
          </a:p>
          <a:p>
            <a:pPr algn="ctr"/>
            <a:r>
              <a:rPr lang="en-US" sz="6000" dirty="0">
                <a:solidFill>
                  <a:schemeClr val="accent6"/>
                </a:solidFill>
                <a:latin typeface="Barlow bold" panose="00000800000000000000" pitchFamily="2" charset="0"/>
              </a:rPr>
              <a:t>vs</a:t>
            </a:r>
          </a:p>
          <a:p>
            <a:pPr algn="ctr"/>
            <a:r>
              <a:rPr lang="en-US" sz="6000" dirty="0">
                <a:solidFill>
                  <a:schemeClr val="accent6"/>
                </a:solidFill>
                <a:latin typeface="Barlow bold" panose="00000800000000000000" pitchFamily="2" charset="0"/>
              </a:rPr>
              <a:t>Architectural Pattern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4" y="5623409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51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985465" y="2614425"/>
            <a:ext cx="5292672" cy="169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Design patterns broadly cover solutions for common design problems.</a:t>
            </a:r>
            <a:endParaRPr lang="en-US" sz="2200" dirty="0">
              <a:latin typeface="Barlow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985465" y="1906539"/>
            <a:ext cx="4355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/>
                </a:solidFill>
                <a:latin typeface="Barlow bold" panose="00000800000000000000" pitchFamily="2" charset="0"/>
              </a:rPr>
              <a:t>Design Pattern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2AB1C1-EA91-4842-998E-9D50DDA2E522}"/>
              </a:ext>
            </a:extLst>
          </p:cNvPr>
          <p:cNvSpPr txBox="1"/>
          <p:nvPr/>
        </p:nvSpPr>
        <p:spPr>
          <a:xfrm>
            <a:off x="6278137" y="2614425"/>
            <a:ext cx="5292672" cy="169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Architectural patterns specifically address the high-level structure and organization of software systems.</a:t>
            </a:r>
            <a:endParaRPr lang="en-US" sz="2200" dirty="0">
              <a:latin typeface="Barlow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BA428-B7F9-43BB-990F-B145E6D1F12D}"/>
              </a:ext>
            </a:extLst>
          </p:cNvPr>
          <p:cNvSpPr txBox="1"/>
          <p:nvPr/>
        </p:nvSpPr>
        <p:spPr>
          <a:xfrm>
            <a:off x="6278137" y="1906539"/>
            <a:ext cx="5292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/>
                </a:solidFill>
                <a:latin typeface="Barlow bold" panose="00000800000000000000" pitchFamily="2" charset="0"/>
              </a:rPr>
              <a:t>Architectural Pattern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A2B75-1771-4293-9290-45C3E040BF35}"/>
              </a:ext>
            </a:extLst>
          </p:cNvPr>
          <p:cNvSpPr/>
          <p:nvPr/>
        </p:nvSpPr>
        <p:spPr>
          <a:xfrm>
            <a:off x="12283371" y="0"/>
            <a:ext cx="6547239" cy="68580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30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E58AE2-3DD0-4724-AB19-1E10C98FF1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42" y="1408179"/>
            <a:ext cx="7281658" cy="42231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109994-521F-4D8F-A3A4-A485869554B4}"/>
              </a:ext>
            </a:extLst>
          </p:cNvPr>
          <p:cNvSpPr txBox="1"/>
          <p:nvPr/>
        </p:nvSpPr>
        <p:spPr>
          <a:xfrm>
            <a:off x="1016000" y="1767006"/>
            <a:ext cx="101599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spc="600" dirty="0">
                <a:solidFill>
                  <a:schemeClr val="accent6"/>
                </a:solidFill>
                <a:latin typeface="Barlow bold" panose="00000800000000000000" pitchFamily="2" charset="0"/>
              </a:rPr>
              <a:t>INTEGRATIVE PROGRAMMING TECHNOLOGIES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F2673-3E7E-4C1C-ADA6-39B4091295C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7843" y="963272"/>
            <a:ext cx="4904128" cy="490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6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210659" y="2311570"/>
            <a:ext cx="633510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Barlow bold" panose="00000800000000000000" pitchFamily="2" charset="0"/>
              </a:rPr>
              <a:t>WHAT </a:t>
            </a:r>
            <a:r>
              <a:rPr lang="en-US" sz="5000" dirty="0">
                <a:solidFill>
                  <a:schemeClr val="accent6"/>
                </a:solidFill>
                <a:latin typeface="Barlow bold" panose="00000800000000000000" pitchFamily="2" charset="0"/>
              </a:rPr>
              <a:t>DESIGN PATTERN </a:t>
            </a:r>
            <a:r>
              <a:rPr lang="en-US" sz="5000" dirty="0">
                <a:latin typeface="Barlow bold" panose="00000800000000000000" pitchFamily="2" charset="0"/>
              </a:rPr>
              <a:t>SHOULD WE USE?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4" y="5623409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006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5158EA-A4F2-43D0-ADFD-62F5C4732581}"/>
              </a:ext>
            </a:extLst>
          </p:cNvPr>
          <p:cNvSpPr/>
          <p:nvPr/>
        </p:nvSpPr>
        <p:spPr>
          <a:xfrm>
            <a:off x="6374940" y="0"/>
            <a:ext cx="6547239" cy="7023798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70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39837" y="2109283"/>
            <a:ext cx="63351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accent6"/>
                </a:solidFill>
                <a:latin typeface="Barlow bold" panose="00000800000000000000" pitchFamily="2" charset="0"/>
              </a:rPr>
              <a:t>MVC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4" y="5623409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006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5158EA-A4F2-43D0-ADFD-62F5C4732581}"/>
              </a:ext>
            </a:extLst>
          </p:cNvPr>
          <p:cNvSpPr/>
          <p:nvPr/>
        </p:nvSpPr>
        <p:spPr>
          <a:xfrm>
            <a:off x="6374940" y="0"/>
            <a:ext cx="6547239" cy="7023798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870BCC-6D4D-4FB0-9FCC-F6383A0EDC3B}"/>
              </a:ext>
            </a:extLst>
          </p:cNvPr>
          <p:cNvSpPr txBox="1"/>
          <p:nvPr/>
        </p:nvSpPr>
        <p:spPr>
          <a:xfrm>
            <a:off x="52107" y="3563006"/>
            <a:ext cx="63351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Barlow" panose="00000500000000000000" pitchFamily="2" charset="0"/>
              </a:rPr>
              <a:t>MODEL-VIEW-CONTROLLER</a:t>
            </a:r>
          </a:p>
        </p:txBody>
      </p:sp>
    </p:spTree>
    <p:extLst>
      <p:ext uri="{BB962C8B-B14F-4D97-AF65-F5344CB8AC3E}">
        <p14:creationId xmlns:p14="http://schemas.microsoft.com/office/powerpoint/2010/main" val="423390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685800" y="1433603"/>
            <a:ext cx="102385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>
                <a:solidFill>
                  <a:schemeClr val="accent6"/>
                </a:solidFill>
                <a:latin typeface="Barlow bold" panose="00000800000000000000" pitchFamily="2" charset="0"/>
              </a:rPr>
              <a:t>&lt;/&gt;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4" y="5623409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9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A99A35-542B-46C9-85F4-5DC3B0738C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7843" y="963272"/>
            <a:ext cx="4904128" cy="49041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313C15-7DBF-40EE-AB6F-418BF731EEA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6EF441-84C2-47E6-A10C-CA668A092C3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EAC424-712A-4A2A-9924-C153EED0BBD7}"/>
              </a:ext>
            </a:extLst>
          </p:cNvPr>
          <p:cNvSpPr txBox="1"/>
          <p:nvPr/>
        </p:nvSpPr>
        <p:spPr>
          <a:xfrm>
            <a:off x="3492204" y="1308246"/>
            <a:ext cx="5750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Barlow bold" panose="00000800000000000000" pitchFamily="2" charset="0"/>
              </a:rPr>
              <a:t>Grading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AC880-CBFE-495A-A820-A4B06E1F77E5}"/>
              </a:ext>
            </a:extLst>
          </p:cNvPr>
          <p:cNvSpPr txBox="1"/>
          <p:nvPr/>
        </p:nvSpPr>
        <p:spPr>
          <a:xfrm>
            <a:off x="3492204" y="2170020"/>
            <a:ext cx="3365796" cy="289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Barlow" panose="00000500000000000000" pitchFamily="2" charset="0"/>
              </a:rPr>
              <a:t>Attendance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Barlow" panose="00000500000000000000" pitchFamily="2" charset="0"/>
              </a:rPr>
              <a:t>Quiz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Barlow" panose="00000500000000000000" pitchFamily="2" charset="0"/>
              </a:rPr>
              <a:t>Performance Output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Barlow" panose="00000500000000000000" pitchFamily="2" charset="0"/>
              </a:rPr>
              <a:t>Midterm/Finals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Barlow" panose="00000500000000000000" pitchFamily="2" charset="0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A3E962-60A3-4456-85E4-5F27B20C5F2A}"/>
              </a:ext>
            </a:extLst>
          </p:cNvPr>
          <p:cNvSpPr txBox="1"/>
          <p:nvPr/>
        </p:nvSpPr>
        <p:spPr>
          <a:xfrm>
            <a:off x="7316727" y="2170020"/>
            <a:ext cx="1552953" cy="347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Barlow" panose="00000500000000000000" pitchFamily="2" charset="0"/>
              </a:rPr>
              <a:t>15%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Barlow" panose="00000500000000000000" pitchFamily="2" charset="0"/>
              </a:rPr>
              <a:t>10%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Barlow" panose="00000500000000000000" pitchFamily="2" charset="0"/>
              </a:rPr>
              <a:t>20%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Barlow" panose="00000500000000000000" pitchFamily="2" charset="0"/>
              </a:rPr>
              <a:t>30%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Barlow" panose="00000500000000000000" pitchFamily="2" charset="0"/>
              </a:rPr>
              <a:t>25%</a:t>
            </a:r>
          </a:p>
          <a:p>
            <a:pPr>
              <a:lnSpc>
                <a:spcPct val="150000"/>
              </a:lnSpc>
            </a:pPr>
            <a:r>
              <a:rPr lang="en-US" sz="2500" b="1" dirty="0">
                <a:solidFill>
                  <a:schemeClr val="accent6"/>
                </a:solidFill>
                <a:latin typeface="Barlow" panose="00000500000000000000" pitchFamily="2" charset="0"/>
              </a:rPr>
              <a:t>100%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889019-E7EF-4700-BB74-EFB69D581135}"/>
              </a:ext>
            </a:extLst>
          </p:cNvPr>
          <p:cNvCxnSpPr/>
          <p:nvPr/>
        </p:nvCxnSpPr>
        <p:spPr>
          <a:xfrm>
            <a:off x="3492204" y="5118408"/>
            <a:ext cx="55603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585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95F86FF-3AE9-4084-9792-99D30347223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360" y="963272"/>
            <a:ext cx="4904128" cy="49041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313C15-7DBF-40EE-AB6F-418BF731EEA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6EF441-84C2-47E6-A10C-CA668A092C3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154430" y="1701485"/>
            <a:ext cx="45008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Barlow bold" panose="00000800000000000000" pitchFamily="2" charset="0"/>
              </a:rPr>
              <a:t>JavaScript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1154430" y="2517539"/>
            <a:ext cx="10393680" cy="2606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JavaScript is a programming language used to create dynamic and interactive content on websites. It runs in the browser and on servers, enabling features like animations, form validation, and real-time updates.</a:t>
            </a:r>
            <a:endParaRPr lang="en-US" sz="2500" dirty="0">
              <a:latin typeface="Barlow" panose="000005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DF2A71-E63F-4DA9-9F40-C6FB68751C4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82091" y="990600"/>
            <a:ext cx="43243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78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95F86FF-3AE9-4084-9792-99D30347223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360" y="963272"/>
            <a:ext cx="4904128" cy="49041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313C15-7DBF-40EE-AB6F-418BF731EEA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6EF441-84C2-47E6-A10C-CA668A092C3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DF2A71-E63F-4DA9-9F40-C6FB68751C4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82091" y="990600"/>
            <a:ext cx="4324350" cy="487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5C6ED2-C53D-4AE9-AE53-2792AB50AE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952500"/>
            <a:ext cx="9410700" cy="4953000"/>
          </a:xfrm>
          <a:prstGeom prst="roundRect">
            <a:avLst>
              <a:gd name="adj" fmla="val 3334"/>
            </a:avLst>
          </a:prstGeom>
        </p:spPr>
      </p:pic>
    </p:spTree>
    <p:extLst>
      <p:ext uri="{BB962C8B-B14F-4D97-AF65-F5344CB8AC3E}">
        <p14:creationId xmlns:p14="http://schemas.microsoft.com/office/powerpoint/2010/main" val="300299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313C15-7DBF-40EE-AB6F-418BF731EEA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6EF441-84C2-47E6-A10C-CA668A092C3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154430" y="1701485"/>
            <a:ext cx="45008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Barlow bold" panose="00000800000000000000" pitchFamily="2" charset="0"/>
              </a:rPr>
              <a:t>Node 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1154430" y="2517539"/>
            <a:ext cx="10393680" cy="1941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Barlow" panose="00000500000000000000" pitchFamily="2" charset="0"/>
              </a:rPr>
              <a:t>Node.js is a server-side runtime that runs JavaScript, ideal for building fast, scalable apps. It’s event-driven, non-blocking, and great for handling multiple requests efficiently.</a:t>
            </a:r>
            <a:endParaRPr lang="en-US" sz="2500" dirty="0">
              <a:latin typeface="Barlow" panose="000005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DF2A71-E63F-4DA9-9F40-C6FB68751C4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095" y="990600"/>
            <a:ext cx="4324350" cy="487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FF4632-DF6C-4481-BEDF-8DEEF886FF0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3833" y="1802310"/>
            <a:ext cx="6533833" cy="3542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83EED9-7799-4BC5-B393-03E562AAEED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784" y="963272"/>
            <a:ext cx="4904128" cy="490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69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313C15-7DBF-40EE-AB6F-418BF731EEA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6EF441-84C2-47E6-A10C-CA668A092C3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DF2A71-E63F-4DA9-9F40-C6FB68751C4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095" y="990600"/>
            <a:ext cx="4324350" cy="487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FF4632-DF6C-4481-BEDF-8DEEF886FF0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3833" y="1802310"/>
            <a:ext cx="6533833" cy="3542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83EED9-7799-4BC5-B393-03E562AAEED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784" y="963272"/>
            <a:ext cx="4904128" cy="4904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5EF977-F896-4A99-A2DE-480FFCB2DA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87" y="669674"/>
            <a:ext cx="9059216" cy="5491324"/>
          </a:xfrm>
          <a:prstGeom prst="roundRect">
            <a:avLst>
              <a:gd name="adj" fmla="val 3346"/>
            </a:avLst>
          </a:prstGeom>
        </p:spPr>
      </p:pic>
    </p:spTree>
    <p:extLst>
      <p:ext uri="{BB962C8B-B14F-4D97-AF65-F5344CB8AC3E}">
        <p14:creationId xmlns:p14="http://schemas.microsoft.com/office/powerpoint/2010/main" val="1608779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257C95-04B6-4D7B-915A-9529BA16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083" y="1802310"/>
            <a:ext cx="6533833" cy="3542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154430" y="1701485"/>
            <a:ext cx="9229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Barlow bold" panose="00000800000000000000" pitchFamily="2" charset="0"/>
              </a:rPr>
              <a:t>Node Package Manager (NPM)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1154430" y="2517539"/>
            <a:ext cx="10393680" cy="195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NPM is a tool that helps manage and install JavaScript libraries and packages for Node.js projects. It simplifies dependency management and allows developers to share and reuse code.</a:t>
            </a:r>
            <a:endParaRPr lang="en-US" sz="2500" dirty="0">
              <a:latin typeface="Barlow" panose="00000500000000000000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B687F11-96E8-4758-A69E-D580282E8C2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8079C9-A0FF-48C8-85C3-162F3B3B47D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901562-7CB6-4B44-9B45-AA6E8344D75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098" y="990600"/>
            <a:ext cx="4324350" cy="4876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6FD6DDC-852D-4CAB-B944-41C29763F93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6997" y="1394283"/>
            <a:ext cx="4360823" cy="436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88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91E497-65AB-4CAC-AE8A-8068ABBA56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587" y="1394283"/>
            <a:ext cx="4360823" cy="43608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1154430" y="2517539"/>
            <a:ext cx="10393680" cy="2606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Express.js is a lightweight web framework for Node.js that simplifies building web applications and APIs. It provides tools for handling routes, middleware, and HTTP requests, making development faster and more organized.</a:t>
            </a:r>
            <a:endParaRPr lang="en-US" sz="2500" dirty="0">
              <a:latin typeface="Barlow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154430" y="1701485"/>
            <a:ext cx="9229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Barlow bold" panose="00000800000000000000" pitchFamily="2" charset="0"/>
              </a:rPr>
              <a:t>Express.js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D530800-25B4-4E1B-9B4D-A2AAE22957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8CF75C-E32A-48DC-91BC-89742321990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33E3583-DE4B-4541-ABD6-E2D6636322B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830" y="1802310"/>
            <a:ext cx="6533833" cy="35425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56C4F25-CA29-43E4-84A4-47D44648425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8961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16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515</Words>
  <Application>Microsoft Office PowerPoint</Application>
  <PresentationFormat>Widescreen</PresentationFormat>
  <Paragraphs>74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Barlow</vt:lpstr>
      <vt:lpstr>Barlow bold</vt:lpstr>
      <vt:lpstr>Barlow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Phillip Dacallos</dc:creator>
  <cp:lastModifiedBy>Jan Phillip Dacallos</cp:lastModifiedBy>
  <cp:revision>102</cp:revision>
  <dcterms:created xsi:type="dcterms:W3CDTF">2024-09-13T03:25:05Z</dcterms:created>
  <dcterms:modified xsi:type="dcterms:W3CDTF">2024-09-18T08:15:25Z</dcterms:modified>
</cp:coreProperties>
</file>