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84" r:id="rId2"/>
    <p:sldId id="280" r:id="rId3"/>
    <p:sldId id="273" r:id="rId4"/>
    <p:sldId id="278" r:id="rId5"/>
    <p:sldId id="274" r:id="rId6"/>
    <p:sldId id="275" r:id="rId7"/>
    <p:sldId id="287" r:id="rId8"/>
    <p:sldId id="281" r:id="rId9"/>
    <p:sldId id="269" r:id="rId10"/>
    <p:sldId id="285" r:id="rId11"/>
    <p:sldId id="270" r:id="rId12"/>
    <p:sldId id="271" r:id="rId13"/>
    <p:sldId id="286" r:id="rId14"/>
    <p:sldId id="276" r:id="rId15"/>
    <p:sldId id="266" r:id="rId16"/>
    <p:sldId id="282" r:id="rId17"/>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28" autoAdjust="0"/>
    <p:restoredTop sz="97756" autoAdjust="0"/>
  </p:normalViewPr>
  <p:slideViewPr>
    <p:cSldViewPr snapToGrid="0" snapToObjects="1">
      <p:cViewPr varScale="1">
        <p:scale>
          <a:sx n="221" d="100"/>
          <a:sy n="221" d="100"/>
        </p:scale>
        <p:origin x="-268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E2DB25-5DF0-F04D-8E98-FCDA245141B2}" type="datetimeFigureOut">
              <a:rPr kumimoji="1" lang="ja-JP" altLang="en-US" smtClean="0"/>
              <a:t>18/10/25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11B928-3283-B343-B16A-D06DDD8632BB}" type="slidenum">
              <a:rPr kumimoji="1" lang="ja-JP" altLang="en-US" smtClean="0"/>
              <a:t>‹#›</a:t>
            </a:fld>
            <a:endParaRPr kumimoji="1" lang="ja-JP" altLang="en-US"/>
          </a:p>
        </p:txBody>
      </p:sp>
    </p:spTree>
    <p:extLst>
      <p:ext uri="{BB962C8B-B14F-4D97-AF65-F5344CB8AC3E}">
        <p14:creationId xmlns:p14="http://schemas.microsoft.com/office/powerpoint/2010/main" val="2611106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924B61-3778-854A-B150-28B119DBBFF8}" type="datetimeFigureOut">
              <a:rPr kumimoji="1" lang="ja-JP" altLang="en-US" smtClean="0"/>
              <a:t>18/10/25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5C00F5-51A9-8F41-AE11-BFB6F0BA012E}" type="slidenum">
              <a:rPr kumimoji="1" lang="ja-JP" altLang="en-US" smtClean="0"/>
              <a:t>‹#›</a:t>
            </a:fld>
            <a:endParaRPr kumimoji="1" lang="ja-JP" altLang="en-US"/>
          </a:p>
        </p:txBody>
      </p:sp>
    </p:spTree>
    <p:extLst>
      <p:ext uri="{BB962C8B-B14F-4D97-AF65-F5344CB8AC3E}">
        <p14:creationId xmlns:p14="http://schemas.microsoft.com/office/powerpoint/2010/main" val="32964121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16E97D9-B7BF-3F4B-BAC8-7BE1474EE6C6}" type="datetime1">
              <a:rPr kumimoji="1" lang="ja-JP" altLang="en-US" smtClean="0"/>
              <a:t>18/10/25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259023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9D0B6F8-B03F-C84D-AD38-D132E1F11F69}" type="datetime1">
              <a:rPr kumimoji="1" lang="ja-JP" altLang="en-US" smtClean="0"/>
              <a:t>18/10/25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373149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863FEAA-2179-CE47-8B6E-0989B5CD92EA}" type="datetime1">
              <a:rPr kumimoji="1" lang="ja-JP" altLang="en-US" smtClean="0"/>
              <a:t>18/10/25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20208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C0DEDFD-921A-D44E-9108-8DC6E0E87654}" type="datetime1">
              <a:rPr kumimoji="1" lang="ja-JP" altLang="en-US" smtClean="0"/>
              <a:t>18/10/25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4148114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A116E19-10BB-0E41-B626-13A15570326B}" type="datetime1">
              <a:rPr kumimoji="1" lang="ja-JP" altLang="en-US" smtClean="0"/>
              <a:t>18/10/25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239323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43CF651-D0CC-F44F-8789-363ACF44B089}" type="datetime1">
              <a:rPr kumimoji="1" lang="ja-JP" altLang="en-US" smtClean="0"/>
              <a:t>18/10/25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402738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E968C47-3D64-8640-875C-51066B42CCBB}" type="datetime1">
              <a:rPr kumimoji="1" lang="ja-JP" altLang="en-US" smtClean="0"/>
              <a:t>18/10/25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264048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7101035-2996-7643-8AC7-42E57ED7DE46}" type="datetime1">
              <a:rPr kumimoji="1" lang="ja-JP" altLang="en-US" smtClean="0"/>
              <a:t>18/10/25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163007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239F107-2D5D-8741-B14D-A026C6FFA7E6}" type="datetime1">
              <a:rPr kumimoji="1" lang="ja-JP" altLang="en-US" smtClean="0"/>
              <a:t>18/10/25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23896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8324284-DA94-564C-A059-653C40347F7E}" type="datetime1">
              <a:rPr kumimoji="1" lang="ja-JP" altLang="en-US" smtClean="0"/>
              <a:t>18/10/25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1437528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8C63B0C-6EE7-324E-929A-D38DB604C127}" type="datetime1">
              <a:rPr kumimoji="1" lang="ja-JP" altLang="en-US" smtClean="0"/>
              <a:t>18/10/25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885965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4150A-BDA7-6848-92D2-EE63BC82FF0B}" type="datetime1">
              <a:rPr kumimoji="1" lang="ja-JP" altLang="en-US" smtClean="0"/>
              <a:t>18/10/25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06A5B-2FCE-6743-9619-4717497211EF}" type="slidenum">
              <a:rPr kumimoji="1" lang="ja-JP" altLang="en-US" smtClean="0"/>
              <a:t>‹#›</a:t>
            </a:fld>
            <a:endParaRPr kumimoji="1" lang="ja-JP" altLang="en-US"/>
          </a:p>
        </p:txBody>
      </p:sp>
    </p:spTree>
    <p:extLst>
      <p:ext uri="{BB962C8B-B14F-4D97-AF65-F5344CB8AC3E}">
        <p14:creationId xmlns:p14="http://schemas.microsoft.com/office/powerpoint/2010/main" val="268691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はじめに</a:t>
            </a:r>
            <a:endParaRPr kumimoji="1" lang="ja-JP" altLang="en-US" b="1" dirty="0"/>
          </a:p>
        </p:txBody>
      </p:sp>
      <p:sp>
        <p:nvSpPr>
          <p:cNvPr id="3" name="コンテンツ プレースホルダー 2"/>
          <p:cNvSpPr>
            <a:spLocks noGrp="1"/>
          </p:cNvSpPr>
          <p:nvPr>
            <p:ph idx="1"/>
          </p:nvPr>
        </p:nvSpPr>
        <p:spPr/>
        <p:txBody>
          <a:bodyPr>
            <a:normAutofit/>
          </a:bodyPr>
          <a:lstStyle/>
          <a:p>
            <a:r>
              <a:rPr lang="ja-JP" altLang="en-US" sz="2000" dirty="0" smtClean="0"/>
              <a:t>どんな</a:t>
            </a:r>
            <a:r>
              <a:rPr kumimoji="1" lang="ja-JP" altLang="en-US" sz="2000" dirty="0" smtClean="0"/>
              <a:t>競技でも</a:t>
            </a:r>
            <a:r>
              <a:rPr kumimoji="1" lang="en-US" altLang="ja-JP" sz="2000" dirty="0" smtClean="0"/>
              <a:t>､</a:t>
            </a:r>
            <a:r>
              <a:rPr kumimoji="1" lang="ja-JP" altLang="en-US" sz="2000" dirty="0" smtClean="0"/>
              <a:t>その競技経験の浅い</a:t>
            </a:r>
            <a:r>
              <a:rPr lang="ja-JP" altLang="en-US" sz="2000" dirty="0" smtClean="0"/>
              <a:t>プレーヤーにとって</a:t>
            </a:r>
            <a:r>
              <a:rPr lang="en-US" altLang="ja-JP" sz="2000" dirty="0" smtClean="0"/>
              <a:t>､</a:t>
            </a:r>
            <a:r>
              <a:rPr lang="ja-JP" altLang="en-US" sz="2000" dirty="0" smtClean="0"/>
              <a:t>お堅い競技規則を理解するのは</a:t>
            </a:r>
            <a:r>
              <a:rPr lang="en-US" altLang="ja-JP" sz="2000" dirty="0" smtClean="0"/>
              <a:t>､</a:t>
            </a:r>
            <a:r>
              <a:rPr lang="ja-JP" altLang="en-US" sz="2000" dirty="0" smtClean="0"/>
              <a:t>骨が折れることかも知れません</a:t>
            </a:r>
            <a:r>
              <a:rPr lang="en-US" altLang="ja-JP" sz="2000" dirty="0" smtClean="0"/>
              <a:t>｡</a:t>
            </a:r>
          </a:p>
          <a:p>
            <a:r>
              <a:rPr lang="ja-JP" altLang="en-US" sz="2000" b="1" dirty="0" smtClean="0">
                <a:solidFill>
                  <a:srgbClr val="008000"/>
                </a:solidFill>
              </a:rPr>
              <a:t>ディスクゴルフ公式ルールブック</a:t>
            </a:r>
            <a:r>
              <a:rPr lang="en-US" altLang="ja-JP" sz="2000" b="1" dirty="0" smtClean="0">
                <a:solidFill>
                  <a:srgbClr val="008000"/>
                </a:solidFill>
              </a:rPr>
              <a:t>(2018)</a:t>
            </a:r>
            <a:r>
              <a:rPr lang="ja-JP" altLang="en-US" sz="2000" dirty="0" smtClean="0"/>
              <a:t>はどうでしょうか</a:t>
            </a:r>
            <a:r>
              <a:rPr lang="en-US" altLang="ja-JP" sz="2000" dirty="0" smtClean="0"/>
              <a:t>?</a:t>
            </a:r>
          </a:p>
          <a:p>
            <a:r>
              <a:rPr lang="ja-JP" altLang="en-US" sz="2000" dirty="0" smtClean="0"/>
              <a:t>量も少なく簡単</a:t>
            </a:r>
            <a:r>
              <a:rPr lang="en-US" altLang="ja-JP" sz="2000" dirty="0" smtClean="0"/>
              <a:t>､</a:t>
            </a:r>
            <a:r>
              <a:rPr lang="ja-JP" altLang="en-US" sz="2000" dirty="0" smtClean="0"/>
              <a:t>完結にまとまっていて</a:t>
            </a:r>
            <a:r>
              <a:rPr lang="en-US" altLang="ja-JP" sz="2000" dirty="0" smtClean="0"/>
              <a:t>､</a:t>
            </a:r>
            <a:r>
              <a:rPr lang="ja-JP" altLang="en-US" sz="2000" dirty="0" smtClean="0"/>
              <a:t>その理解も容易なはず</a:t>
            </a:r>
            <a:r>
              <a:rPr lang="en-US" altLang="ja-JP" sz="2000" i="1" dirty="0" smtClean="0">
                <a:solidFill>
                  <a:srgbClr val="FF0000"/>
                </a:solidFill>
              </a:rPr>
              <a:t>!</a:t>
            </a:r>
            <a:r>
              <a:rPr lang="ja-JP" altLang="en-US" sz="2000" dirty="0" smtClean="0"/>
              <a:t>と思えますが</a:t>
            </a:r>
            <a:r>
              <a:rPr lang="en-US" altLang="ja-JP" sz="2000" dirty="0" smtClean="0"/>
              <a:t>､</a:t>
            </a:r>
            <a:r>
              <a:rPr lang="ja-JP" altLang="en-US" sz="2000" dirty="0" smtClean="0"/>
              <a:t>一つ阻害要因があることに気づきました</a:t>
            </a:r>
            <a:r>
              <a:rPr lang="en-US" altLang="ja-JP" sz="2000" dirty="0" smtClean="0"/>
              <a:t>;</a:t>
            </a:r>
          </a:p>
          <a:p>
            <a:pPr marL="0" indent="0" algn="ctr">
              <a:spcBef>
                <a:spcPts val="1200"/>
              </a:spcBef>
              <a:spcAft>
                <a:spcPts val="1200"/>
              </a:spcAft>
              <a:buNone/>
            </a:pPr>
            <a:r>
              <a:rPr lang="ja-JP" altLang="en-US" sz="2000" dirty="0" smtClean="0"/>
              <a:t>それは</a:t>
            </a:r>
            <a:r>
              <a:rPr lang="en-US" altLang="ja-JP" sz="2000" dirty="0" smtClean="0"/>
              <a:t>､</a:t>
            </a:r>
            <a:r>
              <a:rPr lang="ja-JP" altLang="en-US" sz="2000" dirty="0" smtClean="0"/>
              <a:t>“</a:t>
            </a:r>
            <a:r>
              <a:rPr lang="ja-JP" altLang="en-US" sz="2000" b="1" i="1" dirty="0" smtClean="0">
                <a:solidFill>
                  <a:srgbClr val="008000"/>
                </a:solidFill>
              </a:rPr>
              <a:t>用語のゆれ</a:t>
            </a:r>
            <a:r>
              <a:rPr lang="ja-JP" altLang="en-US" sz="2000" dirty="0" smtClean="0"/>
              <a:t>”です</a:t>
            </a:r>
            <a:r>
              <a:rPr lang="en-US" altLang="ja-JP" sz="2000" dirty="0" smtClean="0"/>
              <a:t>｡</a:t>
            </a:r>
          </a:p>
          <a:p>
            <a:r>
              <a:rPr lang="en-US" altLang="ja-JP" sz="2000" b="1" dirty="0" smtClean="0"/>
              <a:t>PDGA</a:t>
            </a:r>
            <a:r>
              <a:rPr lang="ja-JP" altLang="en-US" sz="2000" dirty="0" smtClean="0"/>
              <a:t>のルールブックでは</a:t>
            </a:r>
            <a:r>
              <a:rPr lang="en-US" altLang="ja-JP" sz="2000" dirty="0" smtClean="0"/>
              <a:t>1</a:t>
            </a:r>
            <a:r>
              <a:rPr lang="ja-JP" altLang="en-US" sz="2000" dirty="0" smtClean="0"/>
              <a:t>つの用語なのに</a:t>
            </a:r>
            <a:r>
              <a:rPr lang="en-US" altLang="ja-JP" sz="2000" dirty="0" smtClean="0"/>
              <a:t>､</a:t>
            </a:r>
            <a:r>
              <a:rPr lang="en-US" altLang="ja-JP" sz="2000" b="1" dirty="0" smtClean="0"/>
              <a:t>JPDGA</a:t>
            </a:r>
            <a:r>
              <a:rPr lang="ja-JP" altLang="en-US" sz="2000" dirty="0" smtClean="0"/>
              <a:t>では異なる複数の用語となってルールを説明している</a:t>
            </a:r>
            <a:r>
              <a:rPr lang="en-US" altLang="ja-JP" sz="2000" dirty="0" smtClean="0"/>
              <a:t>;</a:t>
            </a:r>
          </a:p>
          <a:p>
            <a:pPr lvl="1"/>
            <a:r>
              <a:rPr lang="ja-JP" altLang="en-US" sz="1600" dirty="0" smtClean="0"/>
              <a:t>競技経験の長いプレーヤーは</a:t>
            </a:r>
            <a:r>
              <a:rPr lang="en-US" altLang="ja-JP" sz="1600" dirty="0" smtClean="0"/>
              <a:t>､</a:t>
            </a:r>
            <a:r>
              <a:rPr lang="ja-JP" altLang="en-US" sz="1600" dirty="0" smtClean="0"/>
              <a:t>それらが同じ事を意味していると理解できるのでしょう</a:t>
            </a:r>
            <a:endParaRPr lang="en-US" altLang="ja-JP" sz="1600" dirty="0" smtClean="0"/>
          </a:p>
          <a:p>
            <a:pPr lvl="1"/>
            <a:r>
              <a:rPr lang="ja-JP" altLang="en-US" sz="1600" dirty="0" smtClean="0"/>
              <a:t>競技初心者は</a:t>
            </a:r>
            <a:r>
              <a:rPr lang="en-US" altLang="ja-JP" sz="1600" dirty="0" smtClean="0"/>
              <a:t>､</a:t>
            </a:r>
            <a:r>
              <a:rPr lang="ja-JP" altLang="en-US" sz="1600" dirty="0" smtClean="0"/>
              <a:t>そんなフィルタは持っていません</a:t>
            </a:r>
            <a:endParaRPr lang="en-US" altLang="ja-JP" sz="1600" dirty="0" smtClean="0"/>
          </a:p>
          <a:p>
            <a:endParaRPr lang="en-US" altLang="ja-JP" sz="2000" dirty="0" smtClean="0"/>
          </a:p>
          <a:p>
            <a:r>
              <a:rPr lang="ja-JP" altLang="en-US" sz="2000" dirty="0" smtClean="0"/>
              <a:t>そんな“</a:t>
            </a:r>
            <a:r>
              <a:rPr lang="ja-JP" altLang="en-US" sz="2000" b="1" i="1" dirty="0" smtClean="0">
                <a:solidFill>
                  <a:srgbClr val="008000"/>
                </a:solidFill>
              </a:rPr>
              <a:t>用語のゆれ</a:t>
            </a:r>
            <a:r>
              <a:rPr lang="ja-JP" altLang="en-US" sz="2000" dirty="0" smtClean="0"/>
              <a:t>”を中心に</a:t>
            </a:r>
            <a:r>
              <a:rPr lang="en-US" altLang="ja-JP" sz="2000" dirty="0" smtClean="0"/>
              <a:t>､</a:t>
            </a:r>
            <a:r>
              <a:rPr lang="ja-JP" altLang="en-US" sz="2000" dirty="0" smtClean="0"/>
              <a:t>私見をまとめてみました</a:t>
            </a:r>
            <a:r>
              <a:rPr lang="en-US" altLang="ja-JP" sz="2000" dirty="0" smtClean="0"/>
              <a:t>｡</a:t>
            </a:r>
          </a:p>
          <a:p>
            <a:endParaRPr lang="en-US" altLang="ja-JP" sz="2000" dirty="0" smtClean="0"/>
          </a:p>
          <a:p>
            <a:pPr lvl="1"/>
            <a:endParaRPr lang="en-US" altLang="ja-JP" sz="1600" dirty="0" smtClean="0"/>
          </a:p>
          <a:p>
            <a:endParaRPr lang="en-US" altLang="ja-JP" sz="2000" dirty="0" smtClean="0"/>
          </a:p>
          <a:p>
            <a:endParaRPr kumimoji="1" lang="ja-JP" altLang="en-US" sz="2000" dirty="0"/>
          </a:p>
        </p:txBody>
      </p:sp>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1</a:t>
            </a:fld>
            <a:endParaRPr kumimoji="1" lang="ja-JP" altLang="en-US"/>
          </a:p>
        </p:txBody>
      </p:sp>
    </p:spTree>
    <p:extLst>
      <p:ext uri="{BB962C8B-B14F-4D97-AF65-F5344CB8AC3E}">
        <p14:creationId xmlns:p14="http://schemas.microsoft.com/office/powerpoint/2010/main" val="2163792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b="1" dirty="0" smtClean="0"/>
              <a:t>QA-CAS-1 </a:t>
            </a:r>
            <a:r>
              <a:rPr lang="ja-JP" altLang="en-US" b="1" dirty="0" smtClean="0">
                <a:solidFill>
                  <a:srgbClr val="FF0000"/>
                </a:solidFill>
              </a:rPr>
              <a:t>カジュアル</a:t>
            </a:r>
            <a:r>
              <a:rPr kumimoji="1" lang="ja-JP" altLang="en-US" b="1" dirty="0" smtClean="0"/>
              <a:t>エリア</a:t>
            </a:r>
            <a:r>
              <a:rPr kumimoji="1" lang="en-US" altLang="ja-JP" b="1" dirty="0" smtClean="0"/>
              <a:t> </a:t>
            </a:r>
            <a:endParaRPr kumimoji="1" lang="ja-JP" altLang="en-US"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59234694"/>
              </p:ext>
            </p:extLst>
          </p:nvPr>
        </p:nvGraphicFramePr>
        <p:xfrm>
          <a:off x="457200" y="1600200"/>
          <a:ext cx="8229600" cy="1742440"/>
        </p:xfrm>
        <a:graphic>
          <a:graphicData uri="http://schemas.openxmlformats.org/drawingml/2006/table">
            <a:tbl>
              <a:tblPr firstRow="1" bandRow="1">
                <a:tableStyleId>{5C22544A-7EE6-4342-B048-85BDC9FD1C3A}</a:tableStyleId>
              </a:tblPr>
              <a:tblGrid>
                <a:gridCol w="8229600"/>
              </a:tblGrid>
              <a:tr h="370840">
                <a:tc>
                  <a:txBody>
                    <a:bodyPr/>
                    <a:lstStyle/>
                    <a:p>
                      <a:pPr algn="ctr"/>
                      <a:r>
                        <a:rPr kumimoji="1" lang="en-US" altLang="ja-JP" dirty="0" smtClean="0"/>
                        <a:t>PDGA #QA-CAS-1</a:t>
                      </a:r>
                      <a:endParaRPr kumimoji="1" lang="ja-JP" altLang="en-US" dirty="0"/>
                    </a:p>
                  </a:txBody>
                  <a:tcPr/>
                </a:tc>
              </a:tr>
              <a:tr h="370840">
                <a:tc>
                  <a:txBody>
                    <a:bodyPr/>
                    <a:lstStyle/>
                    <a:p>
                      <a:pPr marL="288000" indent="-324000"/>
                      <a:r>
                        <a:rPr kumimoji="1" lang="en-US" altLang="ja-JP" sz="1400" b="0" i="0" u="none" strike="noStrike" kern="1200" baseline="0" dirty="0" smtClean="0">
                          <a:solidFill>
                            <a:schemeClr val="dk1"/>
                          </a:solidFill>
                          <a:latin typeface="+mn-lt"/>
                          <a:ea typeface="+mn-ea"/>
                          <a:cs typeface="+mn-cs"/>
                        </a:rPr>
                        <a:t>Q:	My disc landed in a creek that has been declared </a:t>
                      </a:r>
                      <a:r>
                        <a:rPr kumimoji="1" lang="en-US" altLang="ja-JP" sz="1400" b="1" i="1" u="sng" strike="noStrike" kern="1200" baseline="0" dirty="0" smtClean="0">
                          <a:solidFill>
                            <a:schemeClr val="dk1"/>
                          </a:solidFill>
                          <a:latin typeface="+mn-lt"/>
                          <a:ea typeface="+mn-ea"/>
                          <a:cs typeface="+mn-cs"/>
                        </a:rPr>
                        <a:t>casual</a:t>
                      </a:r>
                      <a:r>
                        <a:rPr kumimoji="1" lang="en-US" altLang="ja-JP" sz="1400" b="0" i="0" u="none" strike="noStrike" kern="1200" baseline="0" dirty="0" smtClean="0">
                          <a:solidFill>
                            <a:schemeClr val="dk1"/>
                          </a:solidFill>
                          <a:latin typeface="+mn-lt"/>
                          <a:ea typeface="+mn-ea"/>
                          <a:cs typeface="+mn-cs"/>
                        </a:rPr>
                        <a:t>. May I place a rock or a broken limb behind my mark, to stand on in order to keep my feet dry?</a:t>
                      </a:r>
                      <a:endParaRPr kumimoji="1" lang="en-US" altLang="ja-JP" sz="1400" b="0" i="0" u="none" strike="noStrike" kern="1200" baseline="0" dirty="0">
                        <a:solidFill>
                          <a:schemeClr val="dk1"/>
                        </a:solidFill>
                        <a:latin typeface="+mn-lt"/>
                        <a:ea typeface="+mn-ea"/>
                        <a:cs typeface="+mn-cs"/>
                      </a:endParaRPr>
                    </a:p>
                    <a:p>
                      <a:pPr marL="288000" indent="-324000"/>
                      <a:r>
                        <a:rPr kumimoji="1" lang="en-US" altLang="ja-JP" sz="1400" b="0" i="0" u="none" strike="noStrike" kern="1200" baseline="0" dirty="0" smtClean="0">
                          <a:solidFill>
                            <a:schemeClr val="dk1"/>
                          </a:solidFill>
                          <a:latin typeface="+mn-lt"/>
                          <a:ea typeface="+mn-ea"/>
                          <a:cs typeface="+mn-cs"/>
                        </a:rPr>
                        <a:t>A:	If </a:t>
                      </a:r>
                      <a:r>
                        <a:rPr kumimoji="1" lang="en-US" altLang="ja-JP" sz="1400" b="1" i="1" u="sng" strike="noStrike" kern="1200" baseline="0" dirty="0" smtClean="0">
                          <a:solidFill>
                            <a:schemeClr val="dk1"/>
                          </a:solidFill>
                          <a:latin typeface="+mn-lt"/>
                          <a:ea typeface="+mn-ea"/>
                          <a:cs typeface="+mn-cs"/>
                        </a:rPr>
                        <a:t>you choose not to take casual relief back along the line of play</a:t>
                      </a:r>
                      <a:r>
                        <a:rPr kumimoji="1" lang="en-US" altLang="ja-JP" sz="1400" b="0" i="0" u="none" strike="noStrike" kern="1200" baseline="0" dirty="0" smtClean="0">
                          <a:solidFill>
                            <a:schemeClr val="dk1"/>
                          </a:solidFill>
                          <a:latin typeface="+mn-lt"/>
                          <a:ea typeface="+mn-ea"/>
                          <a:cs typeface="+mn-cs"/>
                        </a:rPr>
                        <a:t>, then you must take your stance as you would anywhere else on the course. </a:t>
                      </a:r>
                      <a:r>
                        <a:rPr kumimoji="1" lang="en-US" altLang="ja-JP" sz="1400" b="1" i="1" u="sng" strike="noStrike" kern="1200" baseline="0" dirty="0" smtClean="0">
                          <a:solidFill>
                            <a:schemeClr val="dk1"/>
                          </a:solidFill>
                          <a:latin typeface="+mn-lt"/>
                          <a:ea typeface="+mn-ea"/>
                          <a:cs typeface="+mn-cs"/>
                        </a:rPr>
                        <a:t>The only time you are allowed to move obstacles is to move casual obstacles out of your lie</a:t>
                      </a:r>
                      <a:r>
                        <a:rPr kumimoji="1" lang="en-US" altLang="ja-JP" sz="1400" b="0" i="0" u="none" strike="noStrike" kern="1200" baseline="0" dirty="0" smtClean="0">
                          <a:solidFill>
                            <a:schemeClr val="dk1"/>
                          </a:solidFill>
                          <a:latin typeface="+mn-lt"/>
                          <a:ea typeface="+mn-ea"/>
                          <a:cs typeface="+mn-cs"/>
                        </a:rPr>
                        <a:t>. If you do not want to play the lie as is, or take </a:t>
                      </a:r>
                      <a:r>
                        <a:rPr kumimoji="1" lang="en-US" altLang="ja-JP" sz="1400" b="1" i="1" u="sng" strike="noStrike" kern="1200" baseline="0" dirty="0" smtClean="0">
                          <a:solidFill>
                            <a:schemeClr val="dk1"/>
                          </a:solidFill>
                          <a:latin typeface="+mn-lt"/>
                          <a:ea typeface="+mn-ea"/>
                          <a:cs typeface="+mn-cs"/>
                        </a:rPr>
                        <a:t>casual relief</a:t>
                      </a:r>
                      <a:r>
                        <a:rPr kumimoji="1" lang="en-US" altLang="ja-JP" sz="1400" b="0" i="0" u="none" strike="noStrike" kern="1200" baseline="0" dirty="0" smtClean="0">
                          <a:solidFill>
                            <a:schemeClr val="dk1"/>
                          </a:solidFill>
                          <a:latin typeface="+mn-lt"/>
                          <a:ea typeface="+mn-ea"/>
                          <a:cs typeface="+mn-cs"/>
                        </a:rPr>
                        <a:t>, you can take optional relief, or </a:t>
                      </a:r>
                      <a:r>
                        <a:rPr kumimoji="1" lang="en-US" altLang="ja-JP" sz="1400" b="1" i="1" u="sng" strike="noStrike" kern="1200" baseline="0" dirty="0" smtClean="0">
                          <a:solidFill>
                            <a:schemeClr val="dk1"/>
                          </a:solidFill>
                          <a:latin typeface="+mn-lt"/>
                          <a:ea typeface="+mn-ea"/>
                          <a:cs typeface="+mn-cs"/>
                        </a:rPr>
                        <a:t>abandon the throw</a:t>
                      </a:r>
                      <a:r>
                        <a:rPr kumimoji="1" lang="en-US" altLang="ja-JP" sz="1400" b="0" i="0" u="none" strike="noStrike" kern="1200" baseline="0" dirty="0" smtClean="0">
                          <a:solidFill>
                            <a:schemeClr val="dk1"/>
                          </a:solidFill>
                          <a:latin typeface="+mn-lt"/>
                          <a:ea typeface="+mn-ea"/>
                          <a:cs typeface="+mn-cs"/>
                        </a:rPr>
                        <a:t>, at the cost of a penalty throw.</a:t>
                      </a:r>
                    </a:p>
                  </a:txBody>
                  <a:tcPr/>
                </a:tc>
              </a:tr>
            </a:tbl>
          </a:graphicData>
        </a:graphic>
      </p:graphicFrame>
      <p:graphicFrame>
        <p:nvGraphicFramePr>
          <p:cNvPr id="6" name="コンテンツ プレースホルダー 4"/>
          <p:cNvGraphicFramePr>
            <a:graphicFrameLocks/>
          </p:cNvGraphicFramePr>
          <p:nvPr>
            <p:extLst>
              <p:ext uri="{D42A27DB-BD31-4B8C-83A1-F6EECF244321}">
                <p14:modId xmlns:p14="http://schemas.microsoft.com/office/powerpoint/2010/main" val="3503305546"/>
              </p:ext>
            </p:extLst>
          </p:nvPr>
        </p:nvGraphicFramePr>
        <p:xfrm>
          <a:off x="457200" y="3382695"/>
          <a:ext cx="8229600" cy="26568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JPDGA</a:t>
                      </a:r>
                      <a:r>
                        <a:rPr kumimoji="1" lang="ja-JP" altLang="en-US" dirty="0" smtClean="0"/>
                        <a:t>規則</a:t>
                      </a:r>
                    </a:p>
                  </a:txBody>
                  <a:tcPr/>
                </a:tc>
                <a:tc>
                  <a:txBody>
                    <a:bodyPr/>
                    <a:lstStyle/>
                    <a:p>
                      <a:pPr algn="ctr"/>
                      <a:r>
                        <a:rPr kumimoji="1" lang="ja-JP" altLang="en-US" dirty="0" smtClean="0"/>
                        <a:t>私の理解</a:t>
                      </a:r>
                      <a:endParaRPr kumimoji="1" lang="ja-JP" altLang="en-US" dirty="0"/>
                    </a:p>
                  </a:txBody>
                  <a:tcPr/>
                </a:tc>
              </a:tr>
              <a:tr h="370840">
                <a:tc>
                  <a:txBody>
                    <a:bodyPr/>
                    <a:lstStyle/>
                    <a:p>
                      <a:pPr marL="180000" indent="-180000"/>
                      <a:r>
                        <a:rPr kumimoji="1" lang="en-US" altLang="ja-JP" sz="1200" dirty="0" smtClean="0"/>
                        <a:t>Q:	</a:t>
                      </a:r>
                      <a:r>
                        <a:rPr kumimoji="1" lang="ja-JP" altLang="en-US" sz="1200" dirty="0" smtClean="0"/>
                        <a:t>私のディスクは</a:t>
                      </a:r>
                      <a:r>
                        <a:rPr kumimoji="1" lang="en-US" altLang="ja-JP" sz="1200" dirty="0" smtClean="0"/>
                        <a:t>､</a:t>
                      </a:r>
                      <a:r>
                        <a:rPr kumimoji="1" lang="ja-JP" altLang="en-US" sz="1200" b="1" i="1" u="sng" dirty="0" smtClean="0"/>
                        <a:t>動かせる障害物エリアである</a:t>
                      </a:r>
                      <a:r>
                        <a:rPr kumimoji="1" lang="ja-JP" altLang="en-US" sz="1200" dirty="0" smtClean="0"/>
                        <a:t>と宣言された小川に着地しました</a:t>
                      </a:r>
                      <a:r>
                        <a:rPr kumimoji="1" lang="en-US" altLang="ja-JP" sz="1200" dirty="0" smtClean="0"/>
                        <a:t>｡</a:t>
                      </a:r>
                      <a:r>
                        <a:rPr kumimoji="1" lang="ja-JP" altLang="en-US" sz="1200" dirty="0" smtClean="0"/>
                        <a:t>マークの後ろに足を濡らさずに立つために</a:t>
                      </a:r>
                      <a:r>
                        <a:rPr kumimoji="1" lang="en-US" altLang="ja-JP" sz="1200" dirty="0" smtClean="0"/>
                        <a:t>､</a:t>
                      </a:r>
                      <a:r>
                        <a:rPr kumimoji="1" lang="ja-JP" altLang="en-US" sz="1200" dirty="0" smtClean="0"/>
                        <a:t>岩や折れた木の枝を置いてもいいですか</a:t>
                      </a:r>
                      <a:r>
                        <a:rPr kumimoji="1" lang="en-US" altLang="ja-JP" sz="1200" dirty="0" smtClean="0"/>
                        <a:t>?</a:t>
                      </a:r>
                    </a:p>
                    <a:p>
                      <a:pPr marL="180000" indent="-180000"/>
                      <a:r>
                        <a:rPr kumimoji="1" lang="en-US" altLang="ja-JP" sz="1200" dirty="0" smtClean="0"/>
                        <a:t>A:	</a:t>
                      </a:r>
                      <a:r>
                        <a:rPr kumimoji="1" lang="ja-JP" altLang="en-US" sz="1200" dirty="0" smtClean="0"/>
                        <a:t>もし</a:t>
                      </a:r>
                      <a:r>
                        <a:rPr kumimoji="1" lang="en-US" altLang="ja-JP" sz="1200" dirty="0" smtClean="0"/>
                        <a:t>､</a:t>
                      </a:r>
                      <a:r>
                        <a:rPr kumimoji="1" lang="ja-JP" altLang="en-US" sz="1200" b="1" i="1" u="sng" dirty="0" smtClean="0"/>
                        <a:t>動かせる障害物による救済措置をライの</a:t>
                      </a:r>
                      <a:r>
                        <a:rPr kumimoji="1" lang="en-US" altLang="ja-JP" sz="1200" b="1" i="1" u="sng" dirty="0" smtClean="0"/>
                        <a:t>5m</a:t>
                      </a:r>
                      <a:r>
                        <a:rPr kumimoji="1" lang="ja-JP" altLang="en-US" sz="1200" b="1" i="1" u="sng" dirty="0" smtClean="0"/>
                        <a:t>以内の後方に</a:t>
                      </a:r>
                      <a:r>
                        <a:rPr kumimoji="1" lang="ja-JP" altLang="en-US" sz="1200" b="0" i="0" u="none" dirty="0" smtClean="0"/>
                        <a:t>とらないこと</a:t>
                      </a:r>
                      <a:r>
                        <a:rPr kumimoji="1" lang="ja-JP" altLang="en-US" sz="1200" dirty="0" smtClean="0"/>
                        <a:t>を選択した場合は</a:t>
                      </a:r>
                      <a:r>
                        <a:rPr kumimoji="1" lang="en-US" altLang="ja-JP" sz="1200" dirty="0" smtClean="0"/>
                        <a:t>､</a:t>
                      </a:r>
                      <a:r>
                        <a:rPr kumimoji="1" lang="ja-JP" altLang="en-US" sz="1200" dirty="0" smtClean="0"/>
                        <a:t>他のコース上と同じようにスタンスを取る必用があります</a:t>
                      </a:r>
                      <a:r>
                        <a:rPr kumimoji="1" lang="en-US" altLang="ja-JP" sz="1200" dirty="0" smtClean="0"/>
                        <a:t>｡</a:t>
                      </a:r>
                      <a:r>
                        <a:rPr kumimoji="1" lang="ja-JP" altLang="en-US" sz="1200" b="1" i="1" u="sng" dirty="0" smtClean="0"/>
                        <a:t>あなたは</a:t>
                      </a:r>
                      <a:r>
                        <a:rPr kumimoji="1" lang="en-US" altLang="ja-JP" sz="1200" b="1" i="1" u="sng" dirty="0" smtClean="0"/>
                        <a:t>､</a:t>
                      </a:r>
                      <a:r>
                        <a:rPr kumimoji="1" lang="ja-JP" altLang="en-US" sz="1200" b="1" i="1" u="sng" dirty="0" smtClean="0"/>
                        <a:t>動かせる障害物以外の理由によって</a:t>
                      </a:r>
                      <a:r>
                        <a:rPr kumimoji="1" lang="en-US" altLang="ja-JP" sz="1200" b="1" i="1" u="sng" dirty="0" smtClean="0"/>
                        <a:t>､</a:t>
                      </a:r>
                      <a:r>
                        <a:rPr kumimoji="1" lang="ja-JP" altLang="en-US" sz="1200" b="1" i="1" u="sng" dirty="0" smtClean="0"/>
                        <a:t>ライやコース上の障害物を移動することはできません</a:t>
                      </a:r>
                      <a:r>
                        <a:rPr kumimoji="1" lang="en-US" altLang="ja-JP" sz="1200" b="1" i="1" u="sng" dirty="0" smtClean="0"/>
                        <a:t>｡</a:t>
                      </a:r>
                      <a:r>
                        <a:rPr kumimoji="1" lang="ja-JP" altLang="en-US" sz="1200" b="0" i="0" u="none" dirty="0" smtClean="0"/>
                        <a:t>あなたが</a:t>
                      </a:r>
                      <a:r>
                        <a:rPr kumimoji="1" lang="en-US" altLang="ja-JP" sz="1200" b="0" i="0" u="none" dirty="0" smtClean="0"/>
                        <a:t>､</a:t>
                      </a:r>
                      <a:r>
                        <a:rPr kumimoji="1" lang="ja-JP" altLang="en-US" sz="1200" b="0" i="0" u="none" dirty="0" smtClean="0"/>
                        <a:t>そのライからプレーしたくない場合や</a:t>
                      </a:r>
                      <a:r>
                        <a:rPr kumimoji="1" lang="en-US" altLang="ja-JP" sz="1200" b="0" i="0" u="none" dirty="0" smtClean="0"/>
                        <a:t>､</a:t>
                      </a:r>
                      <a:r>
                        <a:rPr kumimoji="1" lang="ja-JP" altLang="en-US" sz="1200" b="1" i="1" u="sng" dirty="0" smtClean="0"/>
                        <a:t>動かせる障害物による救済措置</a:t>
                      </a:r>
                      <a:r>
                        <a:rPr kumimoji="1" lang="ja-JP" altLang="en-US" sz="1200" b="0" i="0" u="none" dirty="0" smtClean="0"/>
                        <a:t>を取りたくない場合</a:t>
                      </a:r>
                      <a:r>
                        <a:rPr kumimoji="1" lang="ja-JP" altLang="en-US" sz="1200" dirty="0" smtClean="0"/>
                        <a:t>は</a:t>
                      </a:r>
                      <a:r>
                        <a:rPr kumimoji="1" lang="en-US" altLang="ja-JP" sz="1200" dirty="0" smtClean="0"/>
                        <a:t>､1</a:t>
                      </a:r>
                      <a:r>
                        <a:rPr kumimoji="1" lang="ja-JP" altLang="en-US" sz="1200" dirty="0" smtClean="0"/>
                        <a:t>投のペナルティスローを加えることで</a:t>
                      </a:r>
                      <a:r>
                        <a:rPr kumimoji="1" lang="ja-JP" altLang="en-US" sz="1200" b="0" i="0" u="none" dirty="0" smtClean="0"/>
                        <a:t>オプションの救済措置</a:t>
                      </a:r>
                      <a:r>
                        <a:rPr kumimoji="1" lang="en-US" altLang="ja-JP" sz="1200" dirty="0" smtClean="0"/>
                        <a:t>､</a:t>
                      </a:r>
                      <a:r>
                        <a:rPr kumimoji="1" lang="ja-JP" altLang="en-US" sz="1200" dirty="0" smtClean="0"/>
                        <a:t>または</a:t>
                      </a:r>
                      <a:r>
                        <a:rPr kumimoji="1" lang="ja-JP" altLang="en-US" sz="1200" b="1" i="1" u="sng" dirty="0" smtClean="0"/>
                        <a:t>オプションのリスローを宣言</a:t>
                      </a:r>
                      <a:r>
                        <a:rPr kumimoji="1" lang="ja-JP" altLang="en-US" sz="1200" dirty="0" smtClean="0"/>
                        <a:t>することができます</a:t>
                      </a:r>
                      <a:r>
                        <a:rPr kumimoji="1" lang="en-US" altLang="ja-JP" sz="1200" dirty="0" smtClean="0"/>
                        <a:t>｡</a:t>
                      </a:r>
                      <a:endParaRPr kumimoji="1" lang="ja-JP" altLang="en-US" sz="1200" dirty="0"/>
                    </a:p>
                  </a:txBody>
                  <a:tcPr/>
                </a:tc>
                <a:tc>
                  <a:txBody>
                    <a:bodyPr/>
                    <a:lstStyle/>
                    <a:p>
                      <a:pPr marL="180000" indent="-180000"/>
                      <a:r>
                        <a:rPr kumimoji="1" lang="en-US" altLang="ja-JP" sz="1200" dirty="0" smtClean="0"/>
                        <a:t>Q:	</a:t>
                      </a:r>
                      <a:r>
                        <a:rPr kumimoji="1" lang="ja-JP" altLang="en-US" sz="1200" dirty="0" smtClean="0"/>
                        <a:t>私のディスクは</a:t>
                      </a:r>
                      <a:r>
                        <a:rPr kumimoji="1" lang="en-US" altLang="ja-JP" sz="1200" dirty="0" smtClean="0"/>
                        <a:t>､</a:t>
                      </a:r>
                      <a:r>
                        <a:rPr kumimoji="1" lang="ja-JP" altLang="en-US" sz="1200" b="1" i="1" u="sng" dirty="0" smtClean="0">
                          <a:solidFill>
                            <a:srgbClr val="FF0000"/>
                          </a:solidFill>
                        </a:rPr>
                        <a:t>カジュアルエリア</a:t>
                      </a:r>
                      <a:r>
                        <a:rPr kumimoji="1" lang="ja-JP" altLang="en-US" sz="1200" dirty="0" smtClean="0"/>
                        <a:t>と宣言された小川に着地しました</a:t>
                      </a:r>
                      <a:r>
                        <a:rPr kumimoji="1" lang="en-US" altLang="ja-JP" sz="1200" dirty="0" smtClean="0"/>
                        <a:t>｡</a:t>
                      </a:r>
                      <a:r>
                        <a:rPr kumimoji="1" lang="ja-JP" altLang="en-US" sz="1200" dirty="0" smtClean="0"/>
                        <a:t>マークの後ろに足を濡らさずに立つために</a:t>
                      </a:r>
                      <a:r>
                        <a:rPr kumimoji="1" lang="en-US" altLang="ja-JP" sz="1200" dirty="0" smtClean="0"/>
                        <a:t>､</a:t>
                      </a:r>
                      <a:r>
                        <a:rPr kumimoji="1" lang="ja-JP" altLang="en-US" sz="1200" dirty="0" smtClean="0"/>
                        <a:t>岩や折れた木の枝を置いてもいいですか</a:t>
                      </a:r>
                      <a:r>
                        <a:rPr kumimoji="1" lang="en-US" altLang="ja-JP" sz="1200" dirty="0" smtClean="0"/>
                        <a:t>?</a:t>
                      </a:r>
                    </a:p>
                    <a:p>
                      <a:pPr marL="180000" marR="0" indent="-18000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t>A:	</a:t>
                      </a:r>
                      <a:r>
                        <a:rPr kumimoji="1" lang="ja-JP" altLang="en-US" sz="1200" dirty="0" smtClean="0"/>
                        <a:t>もし</a:t>
                      </a:r>
                      <a:r>
                        <a:rPr kumimoji="1" lang="en-US" altLang="ja-JP" sz="1200" dirty="0" smtClean="0"/>
                        <a:t>､</a:t>
                      </a:r>
                      <a:r>
                        <a:rPr kumimoji="1" lang="ja-JP" altLang="en-US" sz="1200" b="1" i="1" u="sng" dirty="0" smtClean="0">
                          <a:solidFill>
                            <a:srgbClr val="FF0000"/>
                          </a:solidFill>
                        </a:rPr>
                        <a:t>プレーラインに沿ってカジュアルエリアからの救済</a:t>
                      </a:r>
                      <a:r>
                        <a:rPr kumimoji="1" lang="ja-JP" altLang="en-US" sz="1200" dirty="0" smtClean="0"/>
                        <a:t>を適用しないことを選択した場合</a:t>
                      </a:r>
                      <a:r>
                        <a:rPr kumimoji="1" lang="en-US" altLang="ja-JP" sz="1200" dirty="0" smtClean="0"/>
                        <a:t>､</a:t>
                      </a:r>
                      <a:r>
                        <a:rPr kumimoji="1" lang="ja-JP" altLang="en-US" sz="1200" dirty="0" smtClean="0"/>
                        <a:t>そのコースの他の場所でするように</a:t>
                      </a:r>
                      <a:r>
                        <a:rPr kumimoji="1" lang="en-US" altLang="ja-JP" sz="1200" dirty="0" smtClean="0"/>
                        <a:t>､</a:t>
                      </a:r>
                      <a:r>
                        <a:rPr kumimoji="1" lang="ja-JP" altLang="en-US" sz="1200" dirty="0" smtClean="0"/>
                        <a:t>スタンスを取る必用があります</a:t>
                      </a:r>
                      <a:r>
                        <a:rPr kumimoji="1" lang="en-US" altLang="ja-JP" sz="1200" dirty="0" smtClean="0"/>
                        <a:t>｡</a:t>
                      </a:r>
                      <a:r>
                        <a:rPr kumimoji="1" lang="ja-JP" altLang="en-US" sz="1200" b="1" i="1" u="sng" dirty="0" smtClean="0">
                          <a:solidFill>
                            <a:srgbClr val="FF0000"/>
                          </a:solidFill>
                        </a:rPr>
                        <a:t>そのライから非恒久的障害物を除くことが唯一許されます</a:t>
                      </a:r>
                      <a:r>
                        <a:rPr kumimoji="1" lang="en-US" altLang="ja-JP" sz="1200" dirty="0" smtClean="0"/>
                        <a:t>｡</a:t>
                      </a:r>
                      <a:r>
                        <a:rPr kumimoji="1" lang="ja-JP" altLang="en-US" sz="1200" b="0" i="0" u="none" dirty="0" smtClean="0"/>
                        <a:t>そのライからプレーしたくない場合や</a:t>
                      </a:r>
                      <a:r>
                        <a:rPr kumimoji="1" lang="en-US" altLang="ja-JP" sz="1200" b="0" i="0" u="none" dirty="0" smtClean="0"/>
                        <a:t>､</a:t>
                      </a:r>
                      <a:r>
                        <a:rPr kumimoji="1" lang="ja-JP" altLang="en-US" sz="1200" b="1" i="1" u="sng" dirty="0" smtClean="0">
                          <a:solidFill>
                            <a:srgbClr val="FF0000"/>
                          </a:solidFill>
                        </a:rPr>
                        <a:t>カジュアルエリアからの救済</a:t>
                      </a:r>
                      <a:r>
                        <a:rPr kumimoji="1" lang="ja-JP" altLang="en-US" sz="1200" b="0" i="0" u="none" dirty="0" smtClean="0"/>
                        <a:t>を適用したくない</a:t>
                      </a:r>
                      <a:r>
                        <a:rPr kumimoji="1" lang="ja-JP" altLang="en-US" sz="1200" dirty="0" smtClean="0"/>
                        <a:t>場合</a:t>
                      </a:r>
                      <a:r>
                        <a:rPr kumimoji="1" lang="en-US" altLang="ja-JP" sz="1200" dirty="0" smtClean="0"/>
                        <a:t>､1</a:t>
                      </a:r>
                      <a:r>
                        <a:rPr kumimoji="1" lang="ja-JP" altLang="en-US" sz="1200" dirty="0" smtClean="0"/>
                        <a:t>投のペナルティスローを加えることで</a:t>
                      </a:r>
                      <a:r>
                        <a:rPr kumimoji="1" lang="en-US" altLang="ja-JP" sz="1200" dirty="0" smtClean="0"/>
                        <a:t>､</a:t>
                      </a:r>
                      <a:r>
                        <a:rPr kumimoji="1" lang="ja-JP" altLang="en-US" sz="1200" dirty="0" smtClean="0"/>
                        <a:t>オプションの</a:t>
                      </a:r>
                      <a:r>
                        <a:rPr kumimoji="1" lang="ja-JP" altLang="en-US" sz="1200" b="0" i="0" u="none" dirty="0" smtClean="0">
                          <a:solidFill>
                            <a:schemeClr val="tx1"/>
                          </a:solidFill>
                        </a:rPr>
                        <a:t>救済を適用するか</a:t>
                      </a:r>
                      <a:r>
                        <a:rPr kumimoji="1" lang="en-US" altLang="ja-JP" sz="1200" b="0" i="0" u="none" dirty="0" smtClean="0">
                          <a:solidFill>
                            <a:schemeClr val="tx1"/>
                          </a:solidFill>
                        </a:rPr>
                        <a:t>､</a:t>
                      </a:r>
                      <a:r>
                        <a:rPr kumimoji="1" lang="ja-JP" altLang="en-US" sz="1200" dirty="0" smtClean="0"/>
                        <a:t>または</a:t>
                      </a:r>
                      <a:r>
                        <a:rPr kumimoji="1" lang="ja-JP" altLang="en-US" sz="1200" b="1" i="1" u="sng" dirty="0" smtClean="0">
                          <a:solidFill>
                            <a:srgbClr val="FF0000"/>
                          </a:solidFill>
                        </a:rPr>
                        <a:t>そのスローを放棄</a:t>
                      </a:r>
                      <a:r>
                        <a:rPr kumimoji="1" lang="ja-JP" altLang="en-US" sz="1200" dirty="0" smtClean="0"/>
                        <a:t>することができます</a:t>
                      </a:r>
                      <a:r>
                        <a:rPr kumimoji="1" lang="en-US" altLang="ja-JP" sz="1200" dirty="0" smtClean="0"/>
                        <a:t>｡</a:t>
                      </a:r>
                      <a:endParaRPr kumimoji="1" lang="ja-JP" altLang="en-US" sz="1200" dirty="0" smtClean="0"/>
                    </a:p>
                  </a:txBody>
                  <a:tcPr/>
                </a:tc>
              </a:tr>
            </a:tbl>
          </a:graphicData>
        </a:graphic>
      </p:graphicFrame>
      <p:sp>
        <p:nvSpPr>
          <p:cNvPr id="3" name="テキスト ボックス 2"/>
          <p:cNvSpPr txBox="1"/>
          <p:nvPr/>
        </p:nvSpPr>
        <p:spPr>
          <a:xfrm>
            <a:off x="471849" y="6041001"/>
            <a:ext cx="7186583" cy="461665"/>
          </a:xfrm>
          <a:prstGeom prst="rect">
            <a:avLst/>
          </a:prstGeom>
          <a:noFill/>
        </p:spPr>
        <p:txBody>
          <a:bodyPr wrap="none" rtlCol="0">
            <a:spAutoFit/>
          </a:bodyPr>
          <a:lstStyle/>
          <a:p>
            <a:pPr marL="171450" indent="-171450">
              <a:buFont typeface="Arial"/>
              <a:buChar char="•"/>
            </a:pPr>
            <a:r>
              <a:rPr kumimoji="1" lang="ja-JP" altLang="en-US" sz="1200" dirty="0" smtClean="0"/>
              <a:t>カジュアルエリアからの救済を得る際</a:t>
            </a:r>
            <a:r>
              <a:rPr lang="ja-JP" altLang="en-US" sz="1200" dirty="0" smtClean="0"/>
              <a:t>の</a:t>
            </a:r>
            <a:r>
              <a:rPr lang="en-US" altLang="ja-JP" sz="1200" dirty="0" smtClean="0"/>
              <a:t>5m</a:t>
            </a:r>
            <a:r>
              <a:rPr lang="ja-JP" altLang="en-US" sz="1200" dirty="0" smtClean="0"/>
              <a:t>制限の表現は</a:t>
            </a:r>
            <a:r>
              <a:rPr lang="en-US" altLang="ja-JP" sz="1200" dirty="0" smtClean="0"/>
              <a:t>､</a:t>
            </a:r>
            <a:r>
              <a:rPr lang="ja-JP" altLang="en-US" sz="1200" dirty="0" smtClean="0"/>
              <a:t>新ルールで変更された </a:t>
            </a:r>
            <a:r>
              <a:rPr lang="en-US" altLang="ja-JP" sz="1200" dirty="0" smtClean="0"/>
              <a:t>(JPDGA</a:t>
            </a:r>
            <a:r>
              <a:rPr lang="ja-JP" altLang="en-US" sz="1200" dirty="0" smtClean="0"/>
              <a:t>規則</a:t>
            </a:r>
            <a:r>
              <a:rPr lang="en-US" altLang="ja-JP" sz="1200" dirty="0" smtClean="0"/>
              <a:t>P.39</a:t>
            </a:r>
            <a:r>
              <a:rPr lang="ja-JP" altLang="en-US" sz="1200" dirty="0" smtClean="0"/>
              <a:t>参照</a:t>
            </a:r>
            <a:r>
              <a:rPr lang="en-US" altLang="ja-JP" sz="1200" dirty="0" smtClean="0"/>
              <a:t>)｡</a:t>
            </a:r>
          </a:p>
          <a:p>
            <a:pPr marL="171450" indent="-171450">
              <a:buFont typeface="Arial"/>
              <a:buChar char="•"/>
            </a:pPr>
            <a:r>
              <a:rPr lang="ja-JP" altLang="en-US" sz="1200" b="1" i="1" dirty="0" smtClean="0"/>
              <a:t>オプションのリスロー</a:t>
            </a:r>
            <a:r>
              <a:rPr lang="en-US" altLang="ja-JP" sz="1200" b="1" i="1" dirty="0" smtClean="0"/>
              <a:t> </a:t>
            </a:r>
            <a:r>
              <a:rPr lang="ja-JP" altLang="en-US" sz="1200" dirty="0" smtClean="0"/>
              <a:t>は</a:t>
            </a:r>
            <a:r>
              <a:rPr lang="en-US" altLang="ja-JP" sz="1200" dirty="0" smtClean="0"/>
              <a:t>､</a:t>
            </a:r>
            <a:r>
              <a:rPr lang="ja-JP" altLang="en-US" sz="1200" b="1" i="1" dirty="0" smtClean="0"/>
              <a:t>スローの放棄</a:t>
            </a:r>
            <a:r>
              <a:rPr lang="en-US" altLang="ja-JP" sz="1200" b="1" i="1" dirty="0" smtClean="0"/>
              <a:t> </a:t>
            </a:r>
            <a:r>
              <a:rPr lang="ja-JP" altLang="en-US" sz="1200" dirty="0" smtClean="0"/>
              <a:t>に置き換えられた </a:t>
            </a:r>
            <a:r>
              <a:rPr lang="en-US" altLang="ja-JP" sz="1200" dirty="0" smtClean="0"/>
              <a:t>(</a:t>
            </a:r>
            <a:r>
              <a:rPr lang="en-US" altLang="ja-JP" sz="1200" dirty="0"/>
              <a:t>JPDGA</a:t>
            </a:r>
            <a:r>
              <a:rPr lang="ja-JP" altLang="en-US" sz="1200" dirty="0"/>
              <a:t>規則</a:t>
            </a:r>
            <a:r>
              <a:rPr lang="en-US" altLang="ja-JP" sz="1200" dirty="0" smtClean="0"/>
              <a:t>P</a:t>
            </a:r>
            <a:r>
              <a:rPr lang="en-US" altLang="ja-JP" sz="1200" dirty="0"/>
              <a:t>.</a:t>
            </a:r>
            <a:r>
              <a:rPr lang="en-US" altLang="ja-JP" sz="1200" dirty="0" smtClean="0"/>
              <a:t>39､PDGA</a:t>
            </a:r>
            <a:r>
              <a:rPr lang="ja-JP" altLang="en-US" sz="1200" dirty="0" smtClean="0"/>
              <a:t>規則</a:t>
            </a:r>
            <a:r>
              <a:rPr lang="en-US" altLang="ja-JP" sz="1200" dirty="0" smtClean="0"/>
              <a:t>P.37</a:t>
            </a:r>
            <a:r>
              <a:rPr lang="ja-JP" altLang="en-US" sz="1200" dirty="0" smtClean="0"/>
              <a:t>参照</a:t>
            </a:r>
            <a:r>
              <a:rPr lang="en-US" altLang="ja-JP" sz="1200" dirty="0"/>
              <a:t>)</a:t>
            </a:r>
            <a:r>
              <a:rPr lang="en-US" altLang="ja-JP" sz="1200" dirty="0" smtClean="0"/>
              <a:t>｡</a:t>
            </a:r>
            <a:endParaRPr lang="en-US" altLang="ja-JP" sz="1200" dirty="0"/>
          </a:p>
        </p:txBody>
      </p:sp>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10</a:t>
            </a:fld>
            <a:endParaRPr kumimoji="1" lang="ja-JP" altLang="en-US"/>
          </a:p>
        </p:txBody>
      </p:sp>
    </p:spTree>
    <p:extLst>
      <p:ext uri="{BB962C8B-B14F-4D97-AF65-F5344CB8AC3E}">
        <p14:creationId xmlns:p14="http://schemas.microsoft.com/office/powerpoint/2010/main" val="38485324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b="1" dirty="0" smtClean="0"/>
              <a:t>QA-CAS-2 </a:t>
            </a:r>
            <a:r>
              <a:rPr lang="ja-JP" altLang="en-US" b="1" dirty="0" smtClean="0">
                <a:solidFill>
                  <a:srgbClr val="FF0000"/>
                </a:solidFill>
              </a:rPr>
              <a:t>カジュアル</a:t>
            </a:r>
            <a:r>
              <a:rPr kumimoji="1" lang="ja-JP" altLang="en-US" b="1" dirty="0" smtClean="0"/>
              <a:t>エリア</a:t>
            </a:r>
            <a:r>
              <a:rPr kumimoji="1" lang="en-US" altLang="ja-JP" b="1" dirty="0" smtClean="0"/>
              <a:t> </a:t>
            </a:r>
            <a:endParaRPr kumimoji="1" lang="ja-JP" altLang="en-US"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39900325"/>
              </p:ext>
            </p:extLst>
          </p:nvPr>
        </p:nvGraphicFramePr>
        <p:xfrm>
          <a:off x="457200" y="1600200"/>
          <a:ext cx="8229600" cy="1529079"/>
        </p:xfrm>
        <a:graphic>
          <a:graphicData uri="http://schemas.openxmlformats.org/drawingml/2006/table">
            <a:tbl>
              <a:tblPr firstRow="1" bandRow="1">
                <a:tableStyleId>{5C22544A-7EE6-4342-B048-85BDC9FD1C3A}</a:tableStyleId>
              </a:tblPr>
              <a:tblGrid>
                <a:gridCol w="8229600"/>
              </a:tblGrid>
              <a:tr h="370840">
                <a:tc>
                  <a:txBody>
                    <a:bodyPr/>
                    <a:lstStyle/>
                    <a:p>
                      <a:pPr algn="ctr"/>
                      <a:r>
                        <a:rPr kumimoji="1" lang="en-US" altLang="ja-JP" dirty="0" smtClean="0"/>
                        <a:t>PDGA #QA-CAS-2</a:t>
                      </a:r>
                      <a:endParaRPr kumimoji="1" lang="ja-JP" altLang="en-US" dirty="0"/>
                    </a:p>
                  </a:txBody>
                  <a:tcPr/>
                </a:tc>
              </a:tr>
              <a:tr h="370840">
                <a:tc>
                  <a:txBody>
                    <a:bodyPr/>
                    <a:lstStyle/>
                    <a:p>
                      <a:pPr marL="288000" indent="-324000"/>
                      <a:r>
                        <a:rPr kumimoji="1" lang="en-US" altLang="ja-JP" sz="1400" b="0" i="0" u="none" strike="noStrike" kern="1200" baseline="0" dirty="0" smtClean="0">
                          <a:solidFill>
                            <a:schemeClr val="dk1"/>
                          </a:solidFill>
                          <a:latin typeface="+mn-lt"/>
                          <a:ea typeface="+mn-ea"/>
                          <a:cs typeface="+mn-cs"/>
                        </a:rPr>
                        <a:t>Q:	Does </a:t>
                      </a:r>
                      <a:r>
                        <a:rPr kumimoji="1" lang="en-US" altLang="ja-JP" sz="1400" b="1" i="1" u="sng" strike="noStrike" kern="1200" baseline="0" dirty="0" smtClean="0">
                          <a:solidFill>
                            <a:schemeClr val="dk1"/>
                          </a:solidFill>
                          <a:latin typeface="+mn-lt"/>
                          <a:ea typeface="+mn-ea"/>
                          <a:cs typeface="+mn-cs"/>
                        </a:rPr>
                        <a:t>the term “body of water” in the casual relief rule </a:t>
                      </a:r>
                      <a:r>
                        <a:rPr kumimoji="1" lang="en-US" altLang="ja-JP" sz="1400" b="0" i="0" u="none" strike="noStrike" kern="1200" baseline="0" dirty="0" smtClean="0">
                          <a:solidFill>
                            <a:schemeClr val="dk1"/>
                          </a:solidFill>
                          <a:latin typeface="+mn-lt"/>
                          <a:ea typeface="+mn-ea"/>
                          <a:cs typeface="+mn-cs"/>
                        </a:rPr>
                        <a:t>include bodies of ice and snow?</a:t>
                      </a:r>
                    </a:p>
                    <a:p>
                      <a:pPr marL="288000" indent="-324000"/>
                      <a:r>
                        <a:rPr kumimoji="1" lang="en-US" altLang="ja-JP" sz="1400" b="0" i="0" u="none" strike="noStrike" kern="1200" baseline="0" dirty="0" smtClean="0">
                          <a:solidFill>
                            <a:schemeClr val="dk1"/>
                          </a:solidFill>
                          <a:latin typeface="+mn-lt"/>
                          <a:ea typeface="+mn-ea"/>
                          <a:cs typeface="+mn-cs"/>
                        </a:rPr>
                        <a:t>A:	No. </a:t>
                      </a:r>
                      <a:r>
                        <a:rPr kumimoji="1" lang="en-US" altLang="ja-JP" sz="1400" b="1" i="1" u="sng" strike="noStrike" kern="1200" baseline="0" dirty="0" smtClean="0">
                          <a:solidFill>
                            <a:schemeClr val="dk1"/>
                          </a:solidFill>
                          <a:latin typeface="+mn-lt"/>
                          <a:ea typeface="+mn-ea"/>
                          <a:cs typeface="+mn-cs"/>
                        </a:rPr>
                        <a:t>“Casual water” as listed in the rules is water as it’s commonly understood, in its liquid form</a:t>
                      </a:r>
                      <a:r>
                        <a:rPr kumimoji="1" lang="en-US" altLang="ja-JP" sz="1400" b="0" i="0" u="none" strike="noStrike" kern="1200" baseline="0" dirty="0" smtClean="0">
                          <a:solidFill>
                            <a:schemeClr val="dk1"/>
                          </a:solidFill>
                          <a:latin typeface="+mn-lt"/>
                          <a:ea typeface="+mn-ea"/>
                          <a:cs typeface="+mn-cs"/>
                        </a:rPr>
                        <a:t>. </a:t>
                      </a:r>
                      <a:r>
                        <a:rPr kumimoji="1" lang="en-US" altLang="ja-JP" sz="1400" b="1" i="1" u="sng" strike="noStrike" kern="1200" baseline="0" dirty="0" smtClean="0">
                          <a:solidFill>
                            <a:schemeClr val="dk1"/>
                          </a:solidFill>
                          <a:latin typeface="+mn-lt"/>
                          <a:ea typeface="+mn-ea"/>
                          <a:cs typeface="+mn-cs"/>
                        </a:rPr>
                        <a:t>The rules do not grant casual relief from snow, ice, or even steam should you encounter it</a:t>
                      </a:r>
                      <a:r>
                        <a:rPr kumimoji="1" lang="en-US" altLang="ja-JP" sz="1400" b="0" i="0" u="none" strike="noStrike" kern="1200" baseline="0" dirty="0" smtClean="0">
                          <a:solidFill>
                            <a:schemeClr val="dk1"/>
                          </a:solidFill>
                          <a:latin typeface="+mn-lt"/>
                          <a:ea typeface="+mn-ea"/>
                          <a:cs typeface="+mn-cs"/>
                        </a:rPr>
                        <a:t>. </a:t>
                      </a:r>
                      <a:r>
                        <a:rPr kumimoji="1" lang="en-US" altLang="ja-JP" sz="1400" b="1" i="1" u="sng" strike="noStrike" kern="1200" baseline="0" dirty="0" smtClean="0">
                          <a:solidFill>
                            <a:schemeClr val="dk1"/>
                          </a:solidFill>
                          <a:latin typeface="+mn-lt"/>
                          <a:ea typeface="+mn-ea"/>
                          <a:cs typeface="+mn-cs"/>
                        </a:rPr>
                        <a:t>Note that the Director can announce that ice or snow are casual obstacles, in which case they may be moved if they are on or behind your lie.</a:t>
                      </a:r>
                    </a:p>
                  </a:txBody>
                  <a:tcPr/>
                </a:tc>
              </a:tr>
            </a:tbl>
          </a:graphicData>
        </a:graphic>
      </p:graphicFrame>
      <p:graphicFrame>
        <p:nvGraphicFramePr>
          <p:cNvPr id="6" name="コンテンツ プレースホルダー 4"/>
          <p:cNvGraphicFramePr>
            <a:graphicFrameLocks/>
          </p:cNvGraphicFramePr>
          <p:nvPr>
            <p:extLst>
              <p:ext uri="{D42A27DB-BD31-4B8C-83A1-F6EECF244321}">
                <p14:modId xmlns:p14="http://schemas.microsoft.com/office/powerpoint/2010/main" val="260571753"/>
              </p:ext>
            </p:extLst>
          </p:nvPr>
        </p:nvGraphicFramePr>
        <p:xfrm>
          <a:off x="457200" y="3382695"/>
          <a:ext cx="8229600" cy="21082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JPDGA</a:t>
                      </a:r>
                      <a:r>
                        <a:rPr kumimoji="1" lang="ja-JP" altLang="en-US" dirty="0" smtClean="0"/>
                        <a:t>規則</a:t>
                      </a:r>
                    </a:p>
                  </a:txBody>
                  <a:tcPr/>
                </a:tc>
                <a:tc>
                  <a:txBody>
                    <a:bodyPr/>
                    <a:lstStyle/>
                    <a:p>
                      <a:pPr algn="ctr"/>
                      <a:r>
                        <a:rPr kumimoji="1" lang="ja-JP" altLang="en-US" dirty="0" smtClean="0"/>
                        <a:t>私の理解</a:t>
                      </a:r>
                      <a:endParaRPr kumimoji="1" lang="ja-JP" altLang="en-US" dirty="0"/>
                    </a:p>
                  </a:txBody>
                  <a:tcPr/>
                </a:tc>
              </a:tr>
              <a:tr h="370840">
                <a:tc>
                  <a:txBody>
                    <a:bodyPr/>
                    <a:lstStyle/>
                    <a:p>
                      <a:pPr marL="180000" indent="-180000"/>
                      <a:r>
                        <a:rPr kumimoji="1" lang="en-US" altLang="ja-JP" sz="1200" dirty="0" smtClean="0"/>
                        <a:t>Q:	</a:t>
                      </a:r>
                      <a:r>
                        <a:rPr kumimoji="1" lang="ja-JP" altLang="en-US" sz="1200" b="1" i="1" u="sng" dirty="0" smtClean="0"/>
                        <a:t>動かせる障害物による救済ルールで言うところの</a:t>
                      </a:r>
                      <a:r>
                        <a:rPr kumimoji="1" lang="en-US" altLang="ja-JP" sz="1200" b="1" i="1" u="sng" dirty="0" smtClean="0"/>
                        <a:t> “</a:t>
                      </a:r>
                      <a:r>
                        <a:rPr kumimoji="1" lang="ja-JP" altLang="en-US" sz="1200" b="1" i="1" u="sng" dirty="0" smtClean="0"/>
                        <a:t>水の中</a:t>
                      </a:r>
                      <a:r>
                        <a:rPr kumimoji="1" lang="en-US" altLang="ja-JP" sz="1200" b="1" i="1" u="sng" dirty="0" smtClean="0"/>
                        <a:t>” </a:t>
                      </a:r>
                      <a:r>
                        <a:rPr kumimoji="1" lang="ja-JP" altLang="en-US" sz="1200" b="1" i="1" u="sng" dirty="0" smtClean="0"/>
                        <a:t>という用語</a:t>
                      </a:r>
                      <a:r>
                        <a:rPr kumimoji="1" lang="ja-JP" altLang="en-US" sz="1200" dirty="0" smtClean="0"/>
                        <a:t>は</a:t>
                      </a:r>
                      <a:r>
                        <a:rPr kumimoji="1" lang="en-US" altLang="ja-JP" sz="1200" dirty="0" smtClean="0"/>
                        <a:t>､</a:t>
                      </a:r>
                      <a:r>
                        <a:rPr kumimoji="1" lang="ja-JP" altLang="en-US" sz="1200" dirty="0" smtClean="0"/>
                        <a:t>氷や雪の中を含みますか</a:t>
                      </a:r>
                      <a:r>
                        <a:rPr kumimoji="1" lang="en-US" altLang="ja-JP" sz="1200" dirty="0" smtClean="0"/>
                        <a:t>?</a:t>
                      </a:r>
                    </a:p>
                    <a:p>
                      <a:pPr marL="180000" indent="-180000"/>
                      <a:r>
                        <a:rPr kumimoji="1" lang="en-US" altLang="ja-JP" sz="1200" dirty="0" smtClean="0"/>
                        <a:t>A:	</a:t>
                      </a:r>
                      <a:r>
                        <a:rPr kumimoji="1" lang="ja-JP" altLang="en-US" sz="1200" dirty="0" smtClean="0"/>
                        <a:t>いいえ</a:t>
                      </a:r>
                      <a:r>
                        <a:rPr kumimoji="1" lang="en-US" altLang="ja-JP" sz="1200" dirty="0" smtClean="0"/>
                        <a:t>｡ </a:t>
                      </a:r>
                      <a:r>
                        <a:rPr kumimoji="1" lang="ja-JP" altLang="en-US" sz="1200" b="1" i="1" u="sng" dirty="0" smtClean="0"/>
                        <a:t>一般的に理解されているとおりカジュアルウォーター</a:t>
                      </a:r>
                      <a:r>
                        <a:rPr kumimoji="1" lang="en-US" altLang="ja-JP" sz="1200" b="1" i="1" u="sng" dirty="0" smtClean="0"/>
                        <a:t> (</a:t>
                      </a:r>
                      <a:r>
                        <a:rPr kumimoji="1" lang="ja-JP" altLang="en-US" sz="1200" b="1" i="1" u="sng" dirty="0" smtClean="0"/>
                        <a:t>動かせる障害物である水たまり</a:t>
                      </a:r>
                      <a:r>
                        <a:rPr kumimoji="1" lang="en-US" altLang="ja-JP" sz="1200" b="1" i="1" u="sng" dirty="0" smtClean="0"/>
                        <a:t>) </a:t>
                      </a:r>
                      <a:r>
                        <a:rPr kumimoji="1" lang="ja-JP" altLang="en-US" sz="1200" b="1" i="1" u="sng" dirty="0" smtClean="0"/>
                        <a:t>とはルールでは液体状の水のみです</a:t>
                      </a:r>
                      <a:r>
                        <a:rPr kumimoji="1" lang="en-US" altLang="ja-JP" sz="1200" dirty="0" smtClean="0"/>
                        <a:t>｡ </a:t>
                      </a:r>
                      <a:r>
                        <a:rPr kumimoji="1" lang="ja-JP" altLang="en-US" sz="1200" dirty="0" smtClean="0"/>
                        <a:t>ルール上では</a:t>
                      </a:r>
                      <a:r>
                        <a:rPr kumimoji="1" lang="en-US" altLang="ja-JP" sz="1200" dirty="0" smtClean="0"/>
                        <a:t>､</a:t>
                      </a:r>
                      <a:r>
                        <a:rPr kumimoji="1" lang="ja-JP" altLang="en-US" sz="1200" dirty="0" smtClean="0"/>
                        <a:t>雪</a:t>
                      </a:r>
                      <a:r>
                        <a:rPr kumimoji="1" lang="en-US" altLang="ja-JP" sz="1200" dirty="0" smtClean="0"/>
                        <a:t>､</a:t>
                      </a:r>
                      <a:r>
                        <a:rPr kumimoji="1" lang="ja-JP" altLang="en-US" sz="1200" dirty="0" smtClean="0"/>
                        <a:t>氷や水蒸気に対する救済措置を与えていません</a:t>
                      </a:r>
                      <a:r>
                        <a:rPr kumimoji="1" lang="en-US" altLang="ja-JP" sz="1200" dirty="0" smtClean="0"/>
                        <a:t>｡ </a:t>
                      </a:r>
                      <a:r>
                        <a:rPr kumimoji="1" lang="ja-JP" altLang="en-US" sz="1200" b="1" i="1" u="sng" dirty="0" smtClean="0"/>
                        <a:t>氷または雪が原因となる障害の場合</a:t>
                      </a:r>
                      <a:r>
                        <a:rPr kumimoji="1" lang="en-US" altLang="ja-JP" sz="1200" b="1" i="1" u="sng" dirty="0" smtClean="0"/>
                        <a:t>､</a:t>
                      </a:r>
                      <a:r>
                        <a:rPr kumimoji="1" lang="ja-JP" altLang="en-US" sz="1200" b="1" i="1" u="sng" dirty="0" smtClean="0"/>
                        <a:t>もしそれらが上に乗っているのならばあなたのライの後方に動かすことができるというトーナメントディレクターの発表があるか注意してください</a:t>
                      </a:r>
                      <a:r>
                        <a:rPr kumimoji="1" lang="en-US" altLang="ja-JP" sz="1200" b="1" i="1" u="sng" dirty="0" smtClean="0"/>
                        <a:t>｡</a:t>
                      </a:r>
                      <a:endParaRPr kumimoji="1" lang="ja-JP" altLang="en-US" sz="1200" b="1" i="1" u="sng" dirty="0"/>
                    </a:p>
                  </a:txBody>
                  <a:tcPr/>
                </a:tc>
                <a:tc>
                  <a:txBody>
                    <a:bodyPr/>
                    <a:lstStyle/>
                    <a:p>
                      <a:pPr marL="180000" indent="-180000"/>
                      <a:r>
                        <a:rPr kumimoji="1" lang="en-US" altLang="ja-JP" sz="1200" dirty="0" smtClean="0"/>
                        <a:t>Q:	</a:t>
                      </a:r>
                      <a:r>
                        <a:rPr kumimoji="1" lang="ja-JP" altLang="en-US" sz="1200" b="1" i="1" u="sng" dirty="0" smtClean="0">
                          <a:solidFill>
                            <a:srgbClr val="FF0000"/>
                          </a:solidFill>
                        </a:rPr>
                        <a:t>カジュアルエリアからの救済規則における用語</a:t>
                      </a:r>
                      <a:r>
                        <a:rPr kumimoji="1" lang="en-US" altLang="ja-JP" sz="1200" b="1" i="1" u="sng" dirty="0" smtClean="0">
                          <a:solidFill>
                            <a:srgbClr val="FF0000"/>
                          </a:solidFill>
                        </a:rPr>
                        <a:t> “</a:t>
                      </a:r>
                      <a:r>
                        <a:rPr kumimoji="1" lang="ja-JP" altLang="en-US" sz="1200" b="1" i="1" u="sng" dirty="0" smtClean="0">
                          <a:solidFill>
                            <a:srgbClr val="FF0000"/>
                          </a:solidFill>
                        </a:rPr>
                        <a:t>水域</a:t>
                      </a:r>
                      <a:r>
                        <a:rPr kumimoji="1" lang="en-US" altLang="ja-JP" sz="1200" b="1" i="1" u="sng" dirty="0" smtClean="0">
                          <a:solidFill>
                            <a:srgbClr val="FF0000"/>
                          </a:solidFill>
                        </a:rPr>
                        <a:t>”</a:t>
                      </a:r>
                      <a:r>
                        <a:rPr kumimoji="1" lang="en-US" altLang="ja-JP" sz="1200" dirty="0" smtClean="0"/>
                        <a:t> </a:t>
                      </a:r>
                      <a:r>
                        <a:rPr kumimoji="1" lang="ja-JP" altLang="en-US" sz="1200" dirty="0" smtClean="0"/>
                        <a:t>は</a:t>
                      </a:r>
                      <a:r>
                        <a:rPr kumimoji="1" lang="en-US" altLang="ja-JP" sz="1200" dirty="0" smtClean="0"/>
                        <a:t>､</a:t>
                      </a:r>
                      <a:r>
                        <a:rPr kumimoji="1" lang="ja-JP" altLang="en-US" sz="1200" dirty="0" smtClean="0"/>
                        <a:t>氷や雪の中を含みますか</a:t>
                      </a:r>
                      <a:r>
                        <a:rPr kumimoji="1" lang="en-US" altLang="ja-JP" sz="1200" dirty="0" smtClean="0"/>
                        <a:t>?</a:t>
                      </a:r>
                    </a:p>
                    <a:p>
                      <a:pPr marL="180000" indent="-180000"/>
                      <a:r>
                        <a:rPr kumimoji="1" lang="en-US" altLang="ja-JP" sz="1200" dirty="0" smtClean="0"/>
                        <a:t>A:	</a:t>
                      </a:r>
                      <a:r>
                        <a:rPr kumimoji="1" lang="ja-JP" altLang="en-US" sz="1200" dirty="0" smtClean="0"/>
                        <a:t>いいえ</a:t>
                      </a:r>
                      <a:r>
                        <a:rPr kumimoji="1" lang="en-US" altLang="ja-JP" sz="1200" dirty="0" smtClean="0"/>
                        <a:t>｡ </a:t>
                      </a:r>
                      <a:r>
                        <a:rPr kumimoji="1" lang="ja-JP" altLang="en-US" sz="1200" b="1" i="1" u="sng" dirty="0" smtClean="0">
                          <a:solidFill>
                            <a:srgbClr val="FF0000"/>
                          </a:solidFill>
                        </a:rPr>
                        <a:t>規則に記載されている</a:t>
                      </a:r>
                      <a:r>
                        <a:rPr kumimoji="1" lang="en-US" altLang="ja-JP" sz="1200" b="1" i="1" u="sng" dirty="0" smtClean="0">
                          <a:solidFill>
                            <a:srgbClr val="FF0000"/>
                          </a:solidFill>
                        </a:rPr>
                        <a:t> “</a:t>
                      </a:r>
                      <a:r>
                        <a:rPr kumimoji="1" lang="ja-JP" altLang="en-US" sz="1200" b="1" i="1" u="sng" dirty="0" smtClean="0">
                          <a:solidFill>
                            <a:srgbClr val="FF0000"/>
                          </a:solidFill>
                        </a:rPr>
                        <a:t>カジュアルウォーター</a:t>
                      </a:r>
                      <a:r>
                        <a:rPr kumimoji="1" lang="en-US" altLang="ja-JP" sz="1200" b="1" i="1" u="sng" dirty="0" smtClean="0">
                          <a:solidFill>
                            <a:srgbClr val="FF0000"/>
                          </a:solidFill>
                        </a:rPr>
                        <a:t>” </a:t>
                      </a:r>
                      <a:r>
                        <a:rPr kumimoji="1" lang="ja-JP" altLang="en-US" sz="1200" b="1" i="1" u="sng" dirty="0" smtClean="0">
                          <a:solidFill>
                            <a:srgbClr val="FF0000"/>
                          </a:solidFill>
                        </a:rPr>
                        <a:t>は</a:t>
                      </a:r>
                      <a:r>
                        <a:rPr kumimoji="1" lang="en-US" altLang="ja-JP" sz="1200" b="1" i="1" u="sng" dirty="0" smtClean="0">
                          <a:solidFill>
                            <a:srgbClr val="FF0000"/>
                          </a:solidFill>
                        </a:rPr>
                        <a:t>､</a:t>
                      </a:r>
                      <a:r>
                        <a:rPr kumimoji="1" lang="ja-JP" altLang="en-US" sz="1200" b="1" i="1" u="sng" dirty="0" smtClean="0">
                          <a:solidFill>
                            <a:srgbClr val="FF0000"/>
                          </a:solidFill>
                        </a:rPr>
                        <a:t>一般に理解されている</a:t>
                      </a:r>
                      <a:r>
                        <a:rPr kumimoji="1" lang="en-US" altLang="ja-JP" sz="1200" b="1" i="1" u="sng" dirty="0" smtClean="0">
                          <a:solidFill>
                            <a:srgbClr val="FF0000"/>
                          </a:solidFill>
                        </a:rPr>
                        <a:t>(</a:t>
                      </a:r>
                      <a:r>
                        <a:rPr kumimoji="1" lang="ja-JP" altLang="en-US" sz="1200" b="1" i="1" u="sng" dirty="0" smtClean="0">
                          <a:solidFill>
                            <a:srgbClr val="FF0000"/>
                          </a:solidFill>
                        </a:rPr>
                        <a:t>液体状の</a:t>
                      </a:r>
                      <a:r>
                        <a:rPr kumimoji="1" lang="en-US" altLang="ja-JP" sz="1200" b="1" i="1" u="sng" dirty="0" smtClean="0">
                          <a:solidFill>
                            <a:srgbClr val="FF0000"/>
                          </a:solidFill>
                        </a:rPr>
                        <a:t>)</a:t>
                      </a:r>
                      <a:r>
                        <a:rPr kumimoji="1" lang="ja-JP" altLang="en-US" sz="1200" b="1" i="1" u="sng" dirty="0" smtClean="0">
                          <a:solidFill>
                            <a:srgbClr val="FF0000"/>
                          </a:solidFill>
                        </a:rPr>
                        <a:t>水です</a:t>
                      </a:r>
                      <a:r>
                        <a:rPr kumimoji="1" lang="en-US" altLang="ja-JP" sz="1200" dirty="0" smtClean="0"/>
                        <a:t>｡ </a:t>
                      </a:r>
                      <a:r>
                        <a:rPr kumimoji="1" lang="ja-JP" altLang="en-US" sz="1200" b="1" i="1" u="sng" dirty="0" smtClean="0">
                          <a:solidFill>
                            <a:srgbClr val="FF0000"/>
                          </a:solidFill>
                        </a:rPr>
                        <a:t>本規則では</a:t>
                      </a:r>
                      <a:r>
                        <a:rPr kumimoji="1" lang="en-US" altLang="ja-JP" sz="1200" b="1" i="1" u="sng" dirty="0" smtClean="0">
                          <a:solidFill>
                            <a:srgbClr val="FF0000"/>
                          </a:solidFill>
                        </a:rPr>
                        <a:t>､</a:t>
                      </a:r>
                      <a:r>
                        <a:rPr kumimoji="1" lang="ja-JP" altLang="en-US" sz="1200" b="1" i="1" u="sng" dirty="0" smtClean="0">
                          <a:solidFill>
                            <a:srgbClr val="FF0000"/>
                          </a:solidFill>
                        </a:rPr>
                        <a:t>遭遇する氷や雪もしくは水蒸気にさえ</a:t>
                      </a:r>
                      <a:r>
                        <a:rPr kumimoji="1" lang="en-US" altLang="ja-JP" sz="1200" b="1" i="1" u="sng" dirty="0" smtClean="0">
                          <a:solidFill>
                            <a:srgbClr val="FF0000"/>
                          </a:solidFill>
                        </a:rPr>
                        <a:t>､</a:t>
                      </a:r>
                      <a:r>
                        <a:rPr kumimoji="1" lang="ja-JP" altLang="en-US" sz="1200" b="1" i="1" u="sng" dirty="0" smtClean="0">
                          <a:solidFill>
                            <a:srgbClr val="FF0000"/>
                          </a:solidFill>
                        </a:rPr>
                        <a:t>カジュアルエリアからの救済を与えません</a:t>
                      </a:r>
                      <a:r>
                        <a:rPr kumimoji="1" lang="en-US" altLang="ja-JP" sz="1200" dirty="0" smtClean="0"/>
                        <a:t>｡ </a:t>
                      </a:r>
                      <a:r>
                        <a:rPr kumimoji="1" lang="ja-JP" altLang="en-US" sz="1200" b="1" i="1" u="sng" dirty="0" smtClean="0">
                          <a:solidFill>
                            <a:srgbClr val="FF0000"/>
                          </a:solidFill>
                        </a:rPr>
                        <a:t>ディレクターが</a:t>
                      </a:r>
                      <a:r>
                        <a:rPr kumimoji="1" lang="en-US" altLang="ja-JP" sz="1200" b="1" i="1" u="sng" dirty="0" smtClean="0">
                          <a:solidFill>
                            <a:srgbClr val="FF0000"/>
                          </a:solidFill>
                        </a:rPr>
                        <a:t>､</a:t>
                      </a:r>
                      <a:r>
                        <a:rPr kumimoji="1" lang="ja-JP" altLang="en-US" sz="1200" b="1" i="1" u="sng" dirty="0" smtClean="0">
                          <a:solidFill>
                            <a:srgbClr val="FF0000"/>
                          </a:solidFill>
                        </a:rPr>
                        <a:t>氷や雪は非恒久的障害物であると</a:t>
                      </a:r>
                      <a:r>
                        <a:rPr kumimoji="1" lang="en-US" altLang="en-US" sz="1200" b="1" i="1" u="sng" dirty="0" smtClean="0">
                          <a:solidFill>
                            <a:srgbClr val="FF0000"/>
                          </a:solidFill>
                        </a:rPr>
                        <a:t>発表</a:t>
                      </a:r>
                      <a:r>
                        <a:rPr kumimoji="1" lang="ja-JP" altLang="en-US" sz="1200" b="1" i="1" u="sng" dirty="0" smtClean="0">
                          <a:solidFill>
                            <a:srgbClr val="FF0000"/>
                          </a:solidFill>
                        </a:rPr>
                        <a:t>できることに注意しなさい</a:t>
                      </a:r>
                      <a:r>
                        <a:rPr kumimoji="1" lang="en-US" altLang="ja-JP" sz="1200" b="1" i="1" u="sng" dirty="0" smtClean="0">
                          <a:solidFill>
                            <a:srgbClr val="FF0000"/>
                          </a:solidFill>
                        </a:rPr>
                        <a:t>､</a:t>
                      </a:r>
                      <a:r>
                        <a:rPr kumimoji="1" lang="ja-JP" altLang="en-US" sz="1200" b="1" i="1" u="sng" dirty="0" smtClean="0">
                          <a:solidFill>
                            <a:srgbClr val="FF0000"/>
                          </a:solidFill>
                        </a:rPr>
                        <a:t>この場合</a:t>
                      </a:r>
                      <a:r>
                        <a:rPr kumimoji="1" lang="en-US" altLang="ja-JP" sz="1200" b="1" i="1" u="sng" dirty="0" smtClean="0">
                          <a:solidFill>
                            <a:srgbClr val="FF0000"/>
                          </a:solidFill>
                        </a:rPr>
                        <a:t>､</a:t>
                      </a:r>
                      <a:r>
                        <a:rPr kumimoji="1" lang="ja-JP" altLang="en-US" sz="1200" b="1" i="1" u="sng" dirty="0" smtClean="0">
                          <a:solidFill>
                            <a:srgbClr val="FF0000"/>
                          </a:solidFill>
                        </a:rPr>
                        <a:t>ライの上または後方にある氷や雪を動かしても良いです</a:t>
                      </a:r>
                      <a:r>
                        <a:rPr kumimoji="1" lang="en-US" altLang="ja-JP" sz="1200" b="1" i="1" u="sng" dirty="0" smtClean="0">
                          <a:solidFill>
                            <a:srgbClr val="FF0000"/>
                          </a:solidFill>
                        </a:rPr>
                        <a:t>｡</a:t>
                      </a:r>
                    </a:p>
                  </a:txBody>
                  <a:tcPr/>
                </a:tc>
              </a:tr>
            </a:tbl>
          </a:graphicData>
        </a:graphic>
      </p:graphicFrame>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11</a:t>
            </a:fld>
            <a:endParaRPr kumimoji="1" lang="ja-JP" altLang="en-US"/>
          </a:p>
        </p:txBody>
      </p:sp>
    </p:spTree>
    <p:extLst>
      <p:ext uri="{BB962C8B-B14F-4D97-AF65-F5344CB8AC3E}">
        <p14:creationId xmlns:p14="http://schemas.microsoft.com/office/powerpoint/2010/main" val="20848841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b="1" dirty="0" smtClean="0"/>
              <a:t>QA-CAS-3 </a:t>
            </a:r>
            <a:r>
              <a:rPr lang="ja-JP" altLang="en-US" b="1" dirty="0" smtClean="0">
                <a:solidFill>
                  <a:srgbClr val="FF0000"/>
                </a:solidFill>
              </a:rPr>
              <a:t>カジュアル</a:t>
            </a:r>
            <a:r>
              <a:rPr kumimoji="1" lang="ja-JP" altLang="en-US" b="1" dirty="0" smtClean="0"/>
              <a:t>エリア</a:t>
            </a:r>
            <a:r>
              <a:rPr kumimoji="1" lang="en-US" altLang="ja-JP" b="1" dirty="0" smtClean="0"/>
              <a:t> </a:t>
            </a:r>
            <a:endParaRPr kumimoji="1" lang="ja-JP" altLang="en-US" b="1" dirty="0"/>
          </a:p>
        </p:txBody>
      </p:sp>
      <p:graphicFrame>
        <p:nvGraphicFramePr>
          <p:cNvPr id="6" name="コンテンツ プレースホルダー 4"/>
          <p:cNvGraphicFramePr>
            <a:graphicFrameLocks/>
          </p:cNvGraphicFramePr>
          <p:nvPr>
            <p:extLst>
              <p:ext uri="{D42A27DB-BD31-4B8C-83A1-F6EECF244321}">
                <p14:modId xmlns:p14="http://schemas.microsoft.com/office/powerpoint/2010/main" val="3290510296"/>
              </p:ext>
            </p:extLst>
          </p:nvPr>
        </p:nvGraphicFramePr>
        <p:xfrm>
          <a:off x="457200" y="3382695"/>
          <a:ext cx="8229600" cy="2839719"/>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JPDGA</a:t>
                      </a:r>
                      <a:r>
                        <a:rPr kumimoji="1" lang="ja-JP" altLang="en-US" dirty="0" smtClean="0"/>
                        <a:t>規則</a:t>
                      </a:r>
                    </a:p>
                  </a:txBody>
                  <a:tcPr/>
                </a:tc>
                <a:tc>
                  <a:txBody>
                    <a:bodyPr/>
                    <a:lstStyle/>
                    <a:p>
                      <a:pPr algn="ctr"/>
                      <a:r>
                        <a:rPr kumimoji="1" lang="ja-JP" altLang="en-US" dirty="0" smtClean="0"/>
                        <a:t>私の理解</a:t>
                      </a:r>
                      <a:endParaRPr kumimoji="1" lang="ja-JP" altLang="en-US" dirty="0"/>
                    </a:p>
                  </a:txBody>
                  <a:tcPr/>
                </a:tc>
              </a:tr>
              <a:tr h="370840">
                <a:tc>
                  <a:txBody>
                    <a:bodyPr/>
                    <a:lstStyle/>
                    <a:p>
                      <a:pPr marL="180000" indent="-180000"/>
                      <a:r>
                        <a:rPr kumimoji="1" lang="en-US" altLang="ja-JP" sz="1200" dirty="0" smtClean="0"/>
                        <a:t>Q:	</a:t>
                      </a:r>
                      <a:r>
                        <a:rPr kumimoji="1" lang="ja-JP" altLang="en-US" sz="1200" dirty="0" smtClean="0"/>
                        <a:t>グループが私のディスクがカジュアルウォーターの濁った水の中に着地したことに同意しており</a:t>
                      </a:r>
                      <a:r>
                        <a:rPr kumimoji="1" lang="en-US" altLang="ja-JP" sz="1200" dirty="0" smtClean="0"/>
                        <a:t>､</a:t>
                      </a:r>
                      <a:r>
                        <a:rPr kumimoji="1" lang="ja-JP" altLang="en-US" sz="1200" dirty="0" smtClean="0"/>
                        <a:t>私たちがそれを見つけることができませんでした</a:t>
                      </a:r>
                      <a:r>
                        <a:rPr kumimoji="1" lang="en-US" altLang="ja-JP" sz="1200" dirty="0" smtClean="0"/>
                        <a:t>｡</a:t>
                      </a:r>
                      <a:r>
                        <a:rPr kumimoji="1" lang="ja-JP" altLang="en-US" sz="1200" dirty="0" smtClean="0"/>
                        <a:t>私はロストディスクとしてプレーしますか</a:t>
                      </a:r>
                      <a:r>
                        <a:rPr kumimoji="1" lang="en-US" altLang="ja-JP" sz="1200" dirty="0" smtClean="0"/>
                        <a:t>? </a:t>
                      </a:r>
                      <a:r>
                        <a:rPr kumimoji="1" lang="ja-JP" altLang="en-US" sz="1200" dirty="0" smtClean="0"/>
                        <a:t>それとも</a:t>
                      </a:r>
                      <a:r>
                        <a:rPr kumimoji="1" lang="ja-JP" altLang="en-US" sz="1200" b="1" i="1" u="sng" dirty="0" smtClean="0"/>
                        <a:t>動かせる障害物の救済措置</a:t>
                      </a:r>
                      <a:r>
                        <a:rPr kumimoji="1" lang="ja-JP" altLang="en-US" sz="1200" dirty="0" smtClean="0"/>
                        <a:t>を取りますか</a:t>
                      </a:r>
                      <a:r>
                        <a:rPr kumimoji="1" lang="en-US" altLang="ja-JP" sz="1200" dirty="0" smtClean="0"/>
                        <a:t>?</a:t>
                      </a:r>
                    </a:p>
                    <a:p>
                      <a:pPr marL="180000" indent="-180000"/>
                      <a:r>
                        <a:rPr kumimoji="1" lang="en-US" altLang="ja-JP" sz="1200" dirty="0" smtClean="0"/>
                        <a:t>A:	</a:t>
                      </a:r>
                      <a:r>
                        <a:rPr kumimoji="1" lang="ja-JP" altLang="en-US" sz="1200" dirty="0" smtClean="0"/>
                        <a:t>あなたのグループが</a:t>
                      </a:r>
                      <a:r>
                        <a:rPr kumimoji="1" lang="en-US" altLang="ja-JP" sz="1200" dirty="0" smtClean="0"/>
                        <a:t>､</a:t>
                      </a:r>
                      <a:r>
                        <a:rPr kumimoji="1" lang="ja-JP" altLang="en-US" sz="1200" dirty="0" smtClean="0"/>
                        <a:t>ディスクが水たまりにあることに説得力のある証拠があると同意した場合</a:t>
                      </a:r>
                      <a:r>
                        <a:rPr kumimoji="1" lang="en-US" altLang="ja-JP" sz="1200" dirty="0" smtClean="0"/>
                        <a:t>､</a:t>
                      </a:r>
                      <a:r>
                        <a:rPr kumimoji="1" lang="ja-JP" altLang="en-US" sz="1200" dirty="0" smtClean="0"/>
                        <a:t>実際に水たまりにあると仮定し</a:t>
                      </a:r>
                      <a:r>
                        <a:rPr kumimoji="1" lang="en-US" altLang="ja-JP" sz="1200" dirty="0" smtClean="0"/>
                        <a:t>､</a:t>
                      </a:r>
                      <a:r>
                        <a:rPr kumimoji="1" lang="ja-JP" altLang="en-US" sz="1200" dirty="0" smtClean="0"/>
                        <a:t>ペナルティ無しで</a:t>
                      </a:r>
                      <a:r>
                        <a:rPr kumimoji="1" lang="ja-JP" altLang="en-US" sz="1200" b="1" i="1" u="sng" dirty="0" smtClean="0"/>
                        <a:t>動かせる障害物の救済措置</a:t>
                      </a:r>
                      <a:r>
                        <a:rPr kumimoji="1" lang="ja-JP" altLang="en-US" sz="1200" dirty="0" smtClean="0"/>
                        <a:t>を適用</a:t>
                      </a:r>
                      <a:r>
                        <a:rPr kumimoji="1" lang="ja-JP" altLang="en-US" sz="1200" b="0" i="0" u="none" dirty="0" smtClean="0"/>
                        <a:t>され</a:t>
                      </a:r>
                      <a:r>
                        <a:rPr kumimoji="1" lang="ja-JP" altLang="en-US" sz="1200" dirty="0" smtClean="0"/>
                        <a:t>ます</a:t>
                      </a:r>
                      <a:r>
                        <a:rPr kumimoji="1" lang="en-US" altLang="ja-JP" sz="1200" dirty="0" smtClean="0"/>
                        <a:t>｡ </a:t>
                      </a:r>
                      <a:r>
                        <a:rPr kumimoji="1" lang="ja-JP" altLang="en-US" sz="1200" b="1" i="1" u="sng" dirty="0" smtClean="0"/>
                        <a:t>救済措置を得るため</a:t>
                      </a:r>
                      <a:r>
                        <a:rPr kumimoji="1" lang="ja-JP" altLang="en-US" sz="1200" dirty="0" smtClean="0"/>
                        <a:t>に</a:t>
                      </a:r>
                      <a:r>
                        <a:rPr kumimoji="1" lang="en-US" altLang="ja-JP" sz="1200" dirty="0" smtClean="0"/>
                        <a:t>､</a:t>
                      </a:r>
                      <a:r>
                        <a:rPr kumimoji="1" lang="ja-JP" altLang="en-US" sz="1200" dirty="0" smtClean="0"/>
                        <a:t>あなたのグループは</a:t>
                      </a:r>
                      <a:r>
                        <a:rPr kumimoji="1" lang="en-US" altLang="ja-JP" sz="1200" dirty="0" smtClean="0"/>
                        <a:t>､</a:t>
                      </a:r>
                      <a:r>
                        <a:rPr kumimoji="1" lang="ja-JP" altLang="en-US" sz="1200" dirty="0" smtClean="0"/>
                        <a:t>おおよそのポジションに同意する必要があります</a:t>
                      </a:r>
                      <a:r>
                        <a:rPr kumimoji="1" lang="en-US" altLang="ja-JP" sz="1200" dirty="0" smtClean="0"/>
                        <a:t>｡ </a:t>
                      </a:r>
                      <a:r>
                        <a:rPr kumimoji="1" lang="ja-JP" altLang="en-US" sz="1200" dirty="0" smtClean="0"/>
                        <a:t>あなたのグループが</a:t>
                      </a:r>
                      <a:r>
                        <a:rPr kumimoji="1" lang="en-US" altLang="ja-JP" sz="1200" dirty="0" smtClean="0"/>
                        <a:t>､</a:t>
                      </a:r>
                      <a:r>
                        <a:rPr kumimoji="1" lang="ja-JP" altLang="en-US" sz="1200" dirty="0" smtClean="0"/>
                        <a:t>ディスクが水たまりにあることを確信していない場合は</a:t>
                      </a:r>
                      <a:r>
                        <a:rPr kumimoji="1" lang="en-US" altLang="ja-JP" sz="1200" dirty="0" smtClean="0"/>
                        <a:t>､</a:t>
                      </a:r>
                      <a:r>
                        <a:rPr kumimoji="1" lang="ja-JP" altLang="en-US" sz="1200" dirty="0" smtClean="0"/>
                        <a:t>ロストディスクとしてプレーされます</a:t>
                      </a:r>
                      <a:r>
                        <a:rPr kumimoji="1" lang="en-US" altLang="ja-JP" sz="1200" dirty="0" smtClean="0"/>
                        <a:t>｡</a:t>
                      </a:r>
                      <a:endParaRPr kumimoji="1" lang="ja-JP" altLang="en-US" sz="1200" dirty="0"/>
                    </a:p>
                  </a:txBody>
                  <a:tcPr/>
                </a:tc>
                <a:tc>
                  <a:txBody>
                    <a:bodyPr/>
                    <a:lstStyle/>
                    <a:p>
                      <a:pPr marL="180000" indent="-180000"/>
                      <a:r>
                        <a:rPr kumimoji="1" lang="en-US" altLang="ja-JP" sz="1200" dirty="0" smtClean="0"/>
                        <a:t>Q:	</a:t>
                      </a:r>
                      <a:r>
                        <a:rPr kumimoji="1" lang="ja-JP" altLang="en-US" sz="1200" dirty="0" smtClean="0"/>
                        <a:t>グループが私のディスクがカジュアルウォーターの濁った中に着地したことに同意しており</a:t>
                      </a:r>
                      <a:r>
                        <a:rPr kumimoji="1" lang="en-US" altLang="ja-JP" sz="1200" dirty="0" smtClean="0"/>
                        <a:t>､</a:t>
                      </a:r>
                      <a:r>
                        <a:rPr kumimoji="1" lang="ja-JP" altLang="en-US" sz="1200" dirty="0" smtClean="0"/>
                        <a:t>私たちがそれを見つけることができませんでした</a:t>
                      </a:r>
                      <a:r>
                        <a:rPr kumimoji="1" lang="en-US" altLang="ja-JP" sz="1200" dirty="0" smtClean="0"/>
                        <a:t>｡</a:t>
                      </a:r>
                      <a:r>
                        <a:rPr kumimoji="1" lang="ja-JP" altLang="en-US" sz="1200" dirty="0" smtClean="0"/>
                        <a:t>私はロストディスクとしてプレーしますか</a:t>
                      </a:r>
                      <a:r>
                        <a:rPr kumimoji="1" lang="en-US" altLang="ja-JP" sz="1200" dirty="0" smtClean="0"/>
                        <a:t>? </a:t>
                      </a:r>
                      <a:r>
                        <a:rPr kumimoji="1" lang="ja-JP" altLang="en-US" sz="1200" dirty="0" smtClean="0"/>
                        <a:t>それとも</a:t>
                      </a:r>
                      <a:r>
                        <a:rPr kumimoji="1" lang="ja-JP" altLang="en-US" sz="1200" b="1" i="1" u="sng" dirty="0" smtClean="0">
                          <a:solidFill>
                            <a:srgbClr val="FF0000"/>
                          </a:solidFill>
                        </a:rPr>
                        <a:t>カジュアルエリアからの救済</a:t>
                      </a:r>
                      <a:r>
                        <a:rPr kumimoji="1" lang="ja-JP" altLang="en-US" sz="1200" dirty="0" smtClean="0"/>
                        <a:t>を適用しますか</a:t>
                      </a:r>
                      <a:r>
                        <a:rPr kumimoji="1" lang="en-US" altLang="ja-JP" sz="1200" dirty="0" smtClean="0"/>
                        <a:t>?</a:t>
                      </a:r>
                    </a:p>
                    <a:p>
                      <a:pPr marL="180000" indent="-180000"/>
                      <a:r>
                        <a:rPr kumimoji="1" lang="en-US" altLang="ja-JP" sz="1200" dirty="0" smtClean="0"/>
                        <a:t>A:	</a:t>
                      </a:r>
                      <a:r>
                        <a:rPr kumimoji="1" lang="ja-JP" altLang="en-US" sz="1200" dirty="0" smtClean="0"/>
                        <a:t>あなたのグループが</a:t>
                      </a:r>
                      <a:r>
                        <a:rPr kumimoji="1" lang="en-US" altLang="ja-JP" sz="1200" dirty="0" smtClean="0"/>
                        <a:t>､</a:t>
                      </a:r>
                      <a:r>
                        <a:rPr kumimoji="1" lang="ja-JP" altLang="en-US" sz="1200" dirty="0" smtClean="0"/>
                        <a:t>ディスクが水たまりにあることに説得力のある証拠があると同意した場合</a:t>
                      </a:r>
                      <a:r>
                        <a:rPr kumimoji="1" lang="en-US" altLang="ja-JP" sz="1200" dirty="0" smtClean="0"/>
                        <a:t>､</a:t>
                      </a:r>
                      <a:r>
                        <a:rPr kumimoji="1" lang="ja-JP" altLang="en-US" sz="1200" dirty="0" smtClean="0"/>
                        <a:t>実際に水たまりにあると仮定し</a:t>
                      </a:r>
                      <a:r>
                        <a:rPr kumimoji="1" lang="en-US" altLang="ja-JP" sz="1200" dirty="0" smtClean="0"/>
                        <a:t>､</a:t>
                      </a:r>
                      <a:r>
                        <a:rPr kumimoji="1" lang="ja-JP" altLang="en-US" sz="1200" dirty="0" smtClean="0"/>
                        <a:t>ペナルティ無しで</a:t>
                      </a:r>
                      <a:r>
                        <a:rPr kumimoji="1" lang="ja-JP" altLang="en-US" sz="1200" b="1" i="1" u="sng" dirty="0" smtClean="0">
                          <a:solidFill>
                            <a:srgbClr val="FF0000"/>
                          </a:solidFill>
                        </a:rPr>
                        <a:t>カジュアルエリアからの救済</a:t>
                      </a:r>
                      <a:r>
                        <a:rPr kumimoji="1" lang="ja-JP" altLang="en-US" sz="1200" dirty="0" smtClean="0"/>
                        <a:t>を適用</a:t>
                      </a:r>
                      <a:r>
                        <a:rPr kumimoji="1" lang="ja-JP" altLang="en-US" sz="1200" b="0" i="0" u="none" dirty="0" smtClean="0">
                          <a:solidFill>
                            <a:schemeClr val="tx1"/>
                          </a:solidFill>
                        </a:rPr>
                        <a:t>し</a:t>
                      </a:r>
                      <a:r>
                        <a:rPr kumimoji="1" lang="ja-JP" altLang="en-US" sz="1200" b="0" i="0" u="none" dirty="0" smtClean="0">
                          <a:solidFill>
                            <a:schemeClr val="dk1"/>
                          </a:solidFill>
                        </a:rPr>
                        <a:t>なさい</a:t>
                      </a:r>
                      <a:r>
                        <a:rPr kumimoji="1" lang="en-US" altLang="ja-JP" sz="1200" dirty="0" smtClean="0"/>
                        <a:t>｡ </a:t>
                      </a:r>
                      <a:r>
                        <a:rPr kumimoji="1" lang="ja-JP" altLang="en-US" sz="1200" b="1" i="1" u="sng" dirty="0" smtClean="0">
                          <a:solidFill>
                            <a:srgbClr val="FF0000"/>
                          </a:solidFill>
                        </a:rPr>
                        <a:t>プレーラインに沿って救済を適用できるように</a:t>
                      </a:r>
                      <a:r>
                        <a:rPr kumimoji="1" lang="en-US" altLang="ja-JP" sz="1200" dirty="0" smtClean="0"/>
                        <a:t>､</a:t>
                      </a:r>
                      <a:r>
                        <a:rPr kumimoji="1" lang="ja-JP" altLang="en-US" sz="1200" dirty="0" smtClean="0"/>
                        <a:t>あなたのグループは</a:t>
                      </a:r>
                      <a:r>
                        <a:rPr kumimoji="1" lang="en-US" altLang="ja-JP" sz="1200" dirty="0" smtClean="0"/>
                        <a:t>､</a:t>
                      </a:r>
                      <a:r>
                        <a:rPr kumimoji="1" lang="ja-JP" altLang="en-US" sz="1200" dirty="0" smtClean="0"/>
                        <a:t>おおよそのポジションに同意する必要があります</a:t>
                      </a:r>
                      <a:r>
                        <a:rPr kumimoji="1" lang="en-US" altLang="ja-JP" sz="1200" dirty="0" smtClean="0"/>
                        <a:t>｡ </a:t>
                      </a:r>
                      <a:r>
                        <a:rPr kumimoji="1" lang="ja-JP" altLang="en-US" sz="1200" dirty="0" smtClean="0"/>
                        <a:t>あなたのグループが</a:t>
                      </a:r>
                      <a:r>
                        <a:rPr kumimoji="1" lang="en-US" altLang="ja-JP" sz="1200" dirty="0" smtClean="0"/>
                        <a:t>､</a:t>
                      </a:r>
                      <a:r>
                        <a:rPr kumimoji="1" lang="ja-JP" altLang="en-US" sz="1200" dirty="0" smtClean="0"/>
                        <a:t>ディスクが水たまりにあることを確信していない場合は</a:t>
                      </a:r>
                      <a:r>
                        <a:rPr kumimoji="1" lang="en-US" altLang="ja-JP" sz="1200" dirty="0" smtClean="0"/>
                        <a:t>､</a:t>
                      </a:r>
                      <a:r>
                        <a:rPr kumimoji="1" lang="ja-JP" altLang="en-US" sz="1200" dirty="0" smtClean="0"/>
                        <a:t>ロストディスクとしてプレーします</a:t>
                      </a:r>
                      <a:r>
                        <a:rPr kumimoji="1" lang="en-US" altLang="ja-JP" sz="1200" dirty="0" smtClean="0"/>
                        <a:t>｡</a:t>
                      </a:r>
                      <a:endParaRPr kumimoji="1" lang="ja-JP" altLang="en-US" sz="1200" dirty="0" smtClean="0"/>
                    </a:p>
                  </a:txBody>
                  <a:tcPr/>
                </a:tc>
              </a:tr>
            </a:tbl>
          </a:graphicData>
        </a:graphic>
      </p:graphicFrame>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28949526"/>
              </p:ext>
            </p:extLst>
          </p:nvPr>
        </p:nvGraphicFramePr>
        <p:xfrm>
          <a:off x="457200" y="1600200"/>
          <a:ext cx="8229600" cy="1742440"/>
        </p:xfrm>
        <a:graphic>
          <a:graphicData uri="http://schemas.openxmlformats.org/drawingml/2006/table">
            <a:tbl>
              <a:tblPr firstRow="1" bandRow="1">
                <a:tableStyleId>{5C22544A-7EE6-4342-B048-85BDC9FD1C3A}</a:tableStyleId>
              </a:tblPr>
              <a:tblGrid>
                <a:gridCol w="8229600"/>
              </a:tblGrid>
              <a:tr h="370840">
                <a:tc>
                  <a:txBody>
                    <a:bodyPr/>
                    <a:lstStyle/>
                    <a:p>
                      <a:pPr algn="ctr"/>
                      <a:r>
                        <a:rPr kumimoji="1" lang="en-US" altLang="ja-JP" dirty="0" smtClean="0"/>
                        <a:t>PDGA #QA-CAS-3</a:t>
                      </a:r>
                      <a:endParaRPr kumimoji="1" lang="ja-JP" altLang="en-US" dirty="0"/>
                    </a:p>
                  </a:txBody>
                  <a:tcPr/>
                </a:tc>
              </a:tr>
              <a:tr h="370840">
                <a:tc>
                  <a:txBody>
                    <a:bodyPr/>
                    <a:lstStyle/>
                    <a:p>
                      <a:pPr marL="288000" indent="-324000"/>
                      <a:r>
                        <a:rPr kumimoji="1" lang="en-US" altLang="ja-JP" sz="1400" b="0" i="0" u="none" strike="noStrike" kern="1200" baseline="0" dirty="0" smtClean="0">
                          <a:solidFill>
                            <a:schemeClr val="dk1"/>
                          </a:solidFill>
                          <a:latin typeface="+mn-lt"/>
                          <a:ea typeface="+mn-ea"/>
                          <a:cs typeface="+mn-cs"/>
                        </a:rPr>
                        <a:t>Q:	My group agrees that my disc landed in a murky body of casual water. We could not find it. Do I play it as lost, or take </a:t>
                      </a:r>
                      <a:r>
                        <a:rPr kumimoji="1" lang="en-US" altLang="ja-JP" sz="1400" b="1" i="1" u="sng" strike="noStrike" kern="1200" baseline="0" dirty="0" smtClean="0">
                          <a:solidFill>
                            <a:schemeClr val="dk1"/>
                          </a:solidFill>
                          <a:latin typeface="+mn-lt"/>
                          <a:ea typeface="+mn-ea"/>
                          <a:cs typeface="+mn-cs"/>
                        </a:rPr>
                        <a:t>casual relief</a:t>
                      </a:r>
                      <a:r>
                        <a:rPr kumimoji="1" lang="en-US" altLang="ja-JP" sz="1400" b="0" i="0" u="none" strike="noStrike" kern="1200" baseline="0" dirty="0" smtClean="0">
                          <a:solidFill>
                            <a:schemeClr val="dk1"/>
                          </a:solidFill>
                          <a:latin typeface="+mn-lt"/>
                          <a:ea typeface="+mn-ea"/>
                          <a:cs typeface="+mn-cs"/>
                        </a:rPr>
                        <a:t>?</a:t>
                      </a:r>
                    </a:p>
                    <a:p>
                      <a:pPr marL="288000" indent="-324000"/>
                      <a:r>
                        <a:rPr kumimoji="1" lang="en-US" altLang="ja-JP" sz="1400" b="0" i="0" u="none" strike="noStrike" kern="1200" baseline="0" dirty="0" smtClean="0">
                          <a:solidFill>
                            <a:schemeClr val="dk1"/>
                          </a:solidFill>
                          <a:latin typeface="+mn-lt"/>
                          <a:ea typeface="+mn-ea"/>
                          <a:cs typeface="+mn-cs"/>
                        </a:rPr>
                        <a:t>A:	If your group agrees that there is compelling evidence that the disc is in the puddle, then you assume it is in fact in the puddle, and take </a:t>
                      </a:r>
                      <a:r>
                        <a:rPr kumimoji="1" lang="en-US" altLang="ja-JP" sz="1400" b="1" i="1" u="sng" strike="noStrike" kern="1200" baseline="0" dirty="0" smtClean="0">
                          <a:solidFill>
                            <a:schemeClr val="dk1"/>
                          </a:solidFill>
                          <a:latin typeface="+mn-lt"/>
                          <a:ea typeface="+mn-ea"/>
                          <a:cs typeface="+mn-cs"/>
                        </a:rPr>
                        <a:t>casual relief </a:t>
                      </a:r>
                      <a:r>
                        <a:rPr kumimoji="1" lang="en-US" altLang="ja-JP" sz="1400" b="0" i="0" u="none" strike="noStrike" kern="1200" baseline="0" dirty="0" smtClean="0">
                          <a:solidFill>
                            <a:schemeClr val="dk1"/>
                          </a:solidFill>
                          <a:latin typeface="+mn-lt"/>
                          <a:ea typeface="+mn-ea"/>
                          <a:cs typeface="+mn-cs"/>
                        </a:rPr>
                        <a:t>without penalty. Your group will need to agree on an approximate location </a:t>
                      </a:r>
                      <a:r>
                        <a:rPr kumimoji="1" lang="en-US" altLang="ja-JP" sz="1400" b="1" i="1" u="sng" strike="noStrike" kern="1200" baseline="0" dirty="0" smtClean="0">
                          <a:solidFill>
                            <a:schemeClr val="dk1"/>
                          </a:solidFill>
                          <a:latin typeface="+mn-lt"/>
                          <a:ea typeface="+mn-ea"/>
                          <a:cs typeface="+mn-cs"/>
                        </a:rPr>
                        <a:t>so that you can take your relief back along the line of play</a:t>
                      </a:r>
                      <a:r>
                        <a:rPr kumimoji="1" lang="en-US" altLang="ja-JP" sz="1400" b="0" i="0" u="none" strike="noStrike" kern="1200" baseline="0" dirty="0" smtClean="0">
                          <a:solidFill>
                            <a:schemeClr val="dk1"/>
                          </a:solidFill>
                          <a:latin typeface="+mn-lt"/>
                          <a:ea typeface="+mn-ea"/>
                          <a:cs typeface="+mn-cs"/>
                        </a:rPr>
                        <a:t>. If your group is not confident that the disc is in the puddle, it is played as a lost disc.</a:t>
                      </a:r>
                    </a:p>
                  </a:txBody>
                  <a:tcPr/>
                </a:tc>
              </a:tr>
            </a:tbl>
          </a:graphicData>
        </a:graphic>
      </p:graphicFrame>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12</a:t>
            </a:fld>
            <a:endParaRPr kumimoji="1" lang="ja-JP" altLang="en-US"/>
          </a:p>
        </p:txBody>
      </p:sp>
    </p:spTree>
    <p:extLst>
      <p:ext uri="{BB962C8B-B14F-4D97-AF65-F5344CB8AC3E}">
        <p14:creationId xmlns:p14="http://schemas.microsoft.com/office/powerpoint/2010/main" val="42896658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b="1" dirty="0"/>
          </a:p>
        </p:txBody>
      </p:sp>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13</a:t>
            </a:fld>
            <a:endParaRPr kumimoji="1" lang="ja-JP" altLang="en-US"/>
          </a:p>
        </p:txBody>
      </p:sp>
      <p:sp>
        <p:nvSpPr>
          <p:cNvPr id="3" name="コンテンツ プレースホルダー 2"/>
          <p:cNvSpPr>
            <a:spLocks noGrp="1"/>
          </p:cNvSpPr>
          <p:nvPr>
            <p:ph idx="1"/>
          </p:nvPr>
        </p:nvSpPr>
        <p:spPr/>
        <p:txBody>
          <a:bodyPr anchor="ctr"/>
          <a:lstStyle/>
          <a:p>
            <a:pPr marL="0" indent="0" algn="ctr">
              <a:buNone/>
            </a:pPr>
            <a:r>
              <a:rPr kumimoji="1" lang="ja-JP" altLang="en-US" b="1" dirty="0" smtClean="0"/>
              <a:t>その他気づき事項</a:t>
            </a:r>
            <a:endParaRPr kumimoji="1" lang="en-US" altLang="ja-JP" b="1" dirty="0" smtClean="0"/>
          </a:p>
        </p:txBody>
      </p:sp>
    </p:spTree>
    <p:extLst>
      <p:ext uri="{BB962C8B-B14F-4D97-AF65-F5344CB8AC3E}">
        <p14:creationId xmlns:p14="http://schemas.microsoft.com/office/powerpoint/2010/main" val="2319028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b="1" dirty="0" smtClean="0"/>
              <a:t>The first available lie</a:t>
            </a:r>
            <a:br>
              <a:rPr kumimoji="1" lang="en-US" altLang="ja-JP" b="1" dirty="0" smtClean="0"/>
            </a:br>
            <a:r>
              <a:rPr lang="ja-JP" altLang="en-US" b="1" dirty="0" smtClean="0"/>
              <a:t>最初にスロー可能なライ</a:t>
            </a:r>
            <a:endParaRPr kumimoji="1" lang="ja-JP" altLang="en-US"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620963099"/>
              </p:ext>
            </p:extLst>
          </p:nvPr>
        </p:nvGraphicFramePr>
        <p:xfrm>
          <a:off x="457200" y="1600200"/>
          <a:ext cx="8229600" cy="1178559"/>
        </p:xfrm>
        <a:graphic>
          <a:graphicData uri="http://schemas.openxmlformats.org/drawingml/2006/table">
            <a:tbl>
              <a:tblPr firstRow="1" bandRow="1">
                <a:tableStyleId>{5C22544A-7EE6-4342-B048-85BDC9FD1C3A}</a:tableStyleId>
              </a:tblPr>
              <a:tblGrid>
                <a:gridCol w="8229600"/>
              </a:tblGrid>
              <a:tr h="370840">
                <a:tc>
                  <a:txBody>
                    <a:bodyPr/>
                    <a:lstStyle/>
                    <a:p>
                      <a:pPr algn="ctr"/>
                      <a:r>
                        <a:rPr kumimoji="1" lang="en-US" altLang="ja-JP" dirty="0" smtClean="0"/>
                        <a:t>PDGA #806.03.B</a:t>
                      </a:r>
                      <a:endParaRPr kumimoji="1" lang="ja-JP" altLang="en-US" dirty="0"/>
                    </a:p>
                  </a:txBody>
                  <a:tcPr/>
                </a:tc>
              </a:tr>
              <a:tr h="370840">
                <a:tc>
                  <a:txBody>
                    <a:bodyPr/>
                    <a:lstStyle/>
                    <a:p>
                      <a:pPr marL="306900" indent="-342900">
                        <a:spcAft>
                          <a:spcPts val="600"/>
                        </a:spcAft>
                        <a:buAutoNum type="alphaUcPeriod" startAt="2"/>
                      </a:pPr>
                      <a:r>
                        <a:rPr kumimoji="1" lang="en-US" altLang="ja-JP" sz="1400" b="0" i="0" u="none" strike="noStrike" kern="1200" baseline="0" dirty="0" smtClean="0">
                          <a:solidFill>
                            <a:schemeClr val="tx1"/>
                          </a:solidFill>
                          <a:latin typeface="+mn-lt"/>
                          <a:ea typeface="+mn-ea"/>
                          <a:cs typeface="+mn-cs"/>
                        </a:rPr>
                        <a:t>To obtain relief from a casual area, the player’s lie may be </a:t>
                      </a:r>
                      <a:r>
                        <a:rPr kumimoji="1" lang="en-US" altLang="ja-JP" sz="1400" b="1" i="1" u="sng" strike="noStrike" kern="1200" baseline="0" dirty="0" smtClean="0">
                          <a:solidFill>
                            <a:schemeClr val="tx1"/>
                          </a:solidFill>
                          <a:latin typeface="+mn-lt"/>
                          <a:ea typeface="+mn-ea"/>
                          <a:cs typeface="+mn-cs"/>
                        </a:rPr>
                        <a:t>relocated to the nearest lie which is farther from the target and is on the line of play, at the nearest point that provides relief </a:t>
                      </a:r>
                      <a:r>
                        <a:rPr kumimoji="1" lang="en-US" altLang="ja-JP" sz="1400" b="0" i="0" u="none" strike="noStrike" kern="1200" baseline="0" dirty="0" smtClean="0">
                          <a:solidFill>
                            <a:schemeClr val="tx1"/>
                          </a:solidFill>
                          <a:latin typeface="+mn-lt"/>
                          <a:ea typeface="+mn-ea"/>
                          <a:cs typeface="+mn-cs"/>
                        </a:rPr>
                        <a:t>(</a:t>
                      </a:r>
                      <a:r>
                        <a:rPr kumimoji="1" lang="mr-IN" altLang="ja-JP" sz="1400" b="0" i="0" u="none" strike="noStrike" kern="1200" baseline="0" dirty="0" smtClean="0">
                          <a:solidFill>
                            <a:schemeClr val="tx1"/>
                          </a:solidFill>
                          <a:latin typeface="+mn-lt"/>
                          <a:ea typeface="+mn-ea"/>
                          <a:cs typeface="+mn-cs"/>
                        </a:rPr>
                        <a:t>…</a:t>
                      </a:r>
                      <a:r>
                        <a:rPr kumimoji="1" lang="en-US" altLang="ja-JP" sz="1400" b="0" i="0" u="none" strike="noStrike" kern="1200" baseline="0" dirty="0" smtClean="0">
                          <a:solidFill>
                            <a:schemeClr val="tx1"/>
                          </a:solidFill>
                          <a:latin typeface="+mn-lt"/>
                          <a:ea typeface="+mn-ea"/>
                          <a:cs typeface="+mn-cs"/>
                        </a:rPr>
                        <a:t>).</a:t>
                      </a:r>
                    </a:p>
                    <a:p>
                      <a:pPr marL="288000" marR="0" indent="-457200" algn="l" defTabSz="457200" rtl="0" eaLnBrk="1" fontAlgn="auto" latinLnBrk="0" hangingPunct="1">
                        <a:lnSpc>
                          <a:spcPct val="100000"/>
                        </a:lnSpc>
                        <a:spcBef>
                          <a:spcPts val="0"/>
                        </a:spcBef>
                        <a:spcAft>
                          <a:spcPts val="0"/>
                        </a:spcAft>
                        <a:buClrTx/>
                        <a:buSzTx/>
                        <a:buFontTx/>
                        <a:buNone/>
                        <a:tabLst/>
                        <a:defRPr/>
                      </a:pPr>
                      <a:r>
                        <a:rPr kumimoji="1" lang="en-US" altLang="ja-JP" sz="1400" b="0" i="0" u="none" dirty="0" smtClean="0">
                          <a:solidFill>
                            <a:srgbClr val="000000"/>
                          </a:solidFill>
                        </a:rPr>
                        <a:t>B.	</a:t>
                      </a:r>
                      <a:r>
                        <a:rPr kumimoji="1" lang="ja-JP" altLang="en-US" sz="1400" b="0" i="0" u="none" dirty="0" smtClean="0">
                          <a:solidFill>
                            <a:srgbClr val="000000"/>
                          </a:solidFill>
                        </a:rPr>
                        <a:t>カジュアルエリアからの救済を得る際</a:t>
                      </a:r>
                      <a:r>
                        <a:rPr kumimoji="1" lang="en-US" altLang="ja-JP" sz="1400" b="0" i="0" u="none" dirty="0" smtClean="0">
                          <a:solidFill>
                            <a:srgbClr val="000000"/>
                          </a:solidFill>
                        </a:rPr>
                        <a:t>､</a:t>
                      </a:r>
                      <a:r>
                        <a:rPr kumimoji="1" lang="ja-JP" altLang="en-US" sz="1400" b="1" i="1" u="sng" dirty="0" smtClean="0">
                          <a:solidFill>
                            <a:srgbClr val="FF0000"/>
                          </a:solidFill>
                        </a:rPr>
                        <a:t>ライはターゲットに近づかないプレーライン上に再配置される</a:t>
                      </a:r>
                      <a:r>
                        <a:rPr kumimoji="1" lang="en-US" altLang="ja-JP" sz="1400" b="0" i="0" u="none" dirty="0" smtClean="0">
                          <a:solidFill>
                            <a:srgbClr val="000000"/>
                          </a:solidFill>
                        </a:rPr>
                        <a:t>｡</a:t>
                      </a:r>
                      <a:endParaRPr kumimoji="1" lang="ja-JP" altLang="en-US" sz="1400" b="0" i="0" u="none" dirty="0" smtClean="0">
                        <a:solidFill>
                          <a:srgbClr val="000000"/>
                        </a:solidFill>
                      </a:endParaRPr>
                    </a:p>
                  </a:txBody>
                  <a:tcPr/>
                </a:tc>
              </a:tr>
            </a:tbl>
          </a:graphicData>
        </a:graphic>
      </p:graphicFrame>
      <p:sp>
        <p:nvSpPr>
          <p:cNvPr id="3" name="スライド番号プレースホルダー 2"/>
          <p:cNvSpPr>
            <a:spLocks noGrp="1"/>
          </p:cNvSpPr>
          <p:nvPr>
            <p:ph type="sldNum" sz="quarter" idx="12"/>
          </p:nvPr>
        </p:nvSpPr>
        <p:spPr/>
        <p:txBody>
          <a:bodyPr/>
          <a:lstStyle/>
          <a:p>
            <a:fld id="{42706A5B-2FCE-6743-9619-4717497211EF}" type="slidenum">
              <a:rPr kumimoji="1" lang="ja-JP" altLang="en-US" smtClean="0"/>
              <a:t>14</a:t>
            </a:fld>
            <a:endParaRPr kumimoji="1" lang="ja-JP" altLang="en-US"/>
          </a:p>
        </p:txBody>
      </p:sp>
      <p:graphicFrame>
        <p:nvGraphicFramePr>
          <p:cNvPr id="8" name="コンテンツ プレースホルダー 4"/>
          <p:cNvGraphicFramePr>
            <a:graphicFrameLocks/>
          </p:cNvGraphicFramePr>
          <p:nvPr>
            <p:extLst>
              <p:ext uri="{D42A27DB-BD31-4B8C-83A1-F6EECF244321}">
                <p14:modId xmlns:p14="http://schemas.microsoft.com/office/powerpoint/2010/main" val="3533524540"/>
              </p:ext>
            </p:extLst>
          </p:nvPr>
        </p:nvGraphicFramePr>
        <p:xfrm>
          <a:off x="457200" y="2797894"/>
          <a:ext cx="8229600" cy="1391919"/>
        </p:xfrm>
        <a:graphic>
          <a:graphicData uri="http://schemas.openxmlformats.org/drawingml/2006/table">
            <a:tbl>
              <a:tblPr firstRow="1" bandRow="1">
                <a:tableStyleId>{5C22544A-7EE6-4342-B048-85BDC9FD1C3A}</a:tableStyleId>
              </a:tblPr>
              <a:tblGrid>
                <a:gridCol w="8229600"/>
              </a:tblGrid>
              <a:tr h="370840">
                <a:tc>
                  <a:txBody>
                    <a:bodyPr/>
                    <a:lstStyle/>
                    <a:p>
                      <a:pPr algn="ctr"/>
                      <a:r>
                        <a:rPr kumimoji="1" lang="en-US" altLang="ja-JP" dirty="0" smtClean="0"/>
                        <a:t>PDGA #QA-OBS-9</a:t>
                      </a:r>
                      <a:endParaRPr kumimoji="1" lang="ja-JP" altLang="en-US" dirty="0"/>
                    </a:p>
                  </a:txBody>
                  <a:tcPr/>
                </a:tc>
              </a:tr>
              <a:tr h="370840">
                <a:tc>
                  <a:txBody>
                    <a:bodyPr/>
                    <a:lstStyle/>
                    <a:p>
                      <a:pPr marL="0" indent="0">
                        <a:spcAft>
                          <a:spcPts val="600"/>
                        </a:spcAft>
                      </a:pPr>
                      <a:r>
                        <a:rPr kumimoji="1" lang="en-US" altLang="ja-JP" sz="1400" b="0" i="0" u="none" dirty="0" smtClean="0">
                          <a:solidFill>
                            <a:schemeClr val="tx1"/>
                          </a:solidFill>
                        </a:rPr>
                        <a:t>A player taking relief from obstacles or</a:t>
                      </a:r>
                      <a:r>
                        <a:rPr kumimoji="1" lang="en-US" altLang="ja-JP" sz="1400" b="0" i="0" u="none" baseline="0" dirty="0" smtClean="0">
                          <a:solidFill>
                            <a:schemeClr val="tx1"/>
                          </a:solidFill>
                        </a:rPr>
                        <a:t> </a:t>
                      </a:r>
                      <a:r>
                        <a:rPr kumimoji="1" lang="en-US" altLang="ja-JP" sz="1400" b="0" i="0" u="none" dirty="0" smtClean="0">
                          <a:solidFill>
                            <a:schemeClr val="tx1"/>
                          </a:solidFill>
                        </a:rPr>
                        <a:t>from a Casual Area can </a:t>
                      </a:r>
                      <a:r>
                        <a:rPr kumimoji="1" lang="en-US" altLang="ja-JP" sz="1400" b="1" i="1" u="sng" dirty="0" smtClean="0">
                          <a:solidFill>
                            <a:schemeClr val="tx1"/>
                          </a:solidFill>
                        </a:rPr>
                        <a:t>move back along</a:t>
                      </a:r>
                      <a:r>
                        <a:rPr kumimoji="1" lang="en-US" altLang="ja-JP" sz="1400" b="1" i="1" u="sng" baseline="0" dirty="0" smtClean="0">
                          <a:solidFill>
                            <a:schemeClr val="tx1"/>
                          </a:solidFill>
                        </a:rPr>
                        <a:t> </a:t>
                      </a:r>
                      <a:r>
                        <a:rPr kumimoji="1" lang="en-US" altLang="ja-JP" sz="1400" b="1" i="1" u="sng" dirty="0" smtClean="0">
                          <a:solidFill>
                            <a:schemeClr val="tx1"/>
                          </a:solidFill>
                        </a:rPr>
                        <a:t>the line of play t</a:t>
                      </a:r>
                      <a:r>
                        <a:rPr kumimoji="1" lang="en-US" altLang="ja-JP" sz="1400" b="0" i="1" u="sng" dirty="0" smtClean="0">
                          <a:solidFill>
                            <a:schemeClr val="tx1"/>
                          </a:solidFill>
                        </a:rPr>
                        <a:t>o </a:t>
                      </a:r>
                      <a:r>
                        <a:rPr kumimoji="1" lang="en-US" altLang="ja-JP" sz="1400" b="1" i="1" u="sng" dirty="0" smtClean="0">
                          <a:solidFill>
                            <a:schemeClr val="tx1"/>
                          </a:solidFill>
                        </a:rPr>
                        <a:t>the first available lie</a:t>
                      </a:r>
                      <a:r>
                        <a:rPr kumimoji="1" lang="en-US" altLang="ja-JP" sz="1400" b="0" i="0" u="none" dirty="0" smtClean="0">
                          <a:solidFill>
                            <a:schemeClr val="tx1"/>
                          </a:solidFill>
                        </a:rPr>
                        <a:t>.</a:t>
                      </a:r>
                      <a:r>
                        <a:rPr kumimoji="1" lang="en-US" altLang="ja-JP" sz="1400" b="0" i="0" u="none" baseline="0" dirty="0" smtClean="0">
                          <a:solidFill>
                            <a:schemeClr val="tx1"/>
                          </a:solidFill>
                        </a:rPr>
                        <a:t> </a:t>
                      </a:r>
                      <a:r>
                        <a:rPr kumimoji="1" lang="mr-IN" altLang="ja-JP" sz="1400" b="0" i="0" u="none" baseline="0" dirty="0" smtClean="0">
                          <a:solidFill>
                            <a:schemeClr val="tx1"/>
                          </a:solidFill>
                        </a:rPr>
                        <a:t>…</a:t>
                      </a:r>
                      <a:endParaRPr kumimoji="1" lang="en-US" altLang="ja-JP" sz="1400" b="0" i="0" u="none" baseline="0" dirty="0" smtClean="0">
                        <a:solidFill>
                          <a:schemeClr val="tx1"/>
                        </a:solidFill>
                      </a:endParaRPr>
                    </a:p>
                    <a:p>
                      <a:pPr marL="0" indent="0"/>
                      <a:r>
                        <a:rPr kumimoji="1" lang="ja-JP" altLang="en-US" sz="1400" b="0" i="0" u="none" baseline="0" dirty="0" smtClean="0">
                          <a:solidFill>
                            <a:schemeClr val="tx1"/>
                          </a:solidFill>
                        </a:rPr>
                        <a:t>障害物やカジュアルエリアからの救済を受けるプレーヤーは</a:t>
                      </a:r>
                      <a:r>
                        <a:rPr kumimoji="1" lang="ja-JP" altLang="en-US" sz="1400" b="1" i="1" u="sng" baseline="0" dirty="0" smtClean="0">
                          <a:solidFill>
                            <a:srgbClr val="FF0000"/>
                          </a:solidFill>
                        </a:rPr>
                        <a:t>プレーラインに沿って可能な限り直近のライに戻ることができます</a:t>
                      </a:r>
                      <a:r>
                        <a:rPr kumimoji="1" lang="en-US" altLang="ja-JP" sz="1400" b="0" i="0" u="none" baseline="0" dirty="0" smtClean="0">
                          <a:solidFill>
                            <a:schemeClr val="tx1"/>
                          </a:solidFill>
                        </a:rPr>
                        <a:t>｡…</a:t>
                      </a:r>
                    </a:p>
                  </a:txBody>
                  <a:tcPr/>
                </a:tc>
              </a:tr>
            </a:tbl>
          </a:graphicData>
        </a:graphic>
      </p:graphicFrame>
      <p:graphicFrame>
        <p:nvGraphicFramePr>
          <p:cNvPr id="10" name="コンテンツ プレースホルダー 4"/>
          <p:cNvGraphicFramePr>
            <a:graphicFrameLocks/>
          </p:cNvGraphicFramePr>
          <p:nvPr>
            <p:extLst>
              <p:ext uri="{D42A27DB-BD31-4B8C-83A1-F6EECF244321}">
                <p14:modId xmlns:p14="http://schemas.microsoft.com/office/powerpoint/2010/main" val="1335360634"/>
              </p:ext>
            </p:extLst>
          </p:nvPr>
        </p:nvGraphicFramePr>
        <p:xfrm>
          <a:off x="457200" y="4197783"/>
          <a:ext cx="8229600" cy="1391919"/>
        </p:xfrm>
        <a:graphic>
          <a:graphicData uri="http://schemas.openxmlformats.org/drawingml/2006/table">
            <a:tbl>
              <a:tblPr firstRow="1" bandRow="1">
                <a:tableStyleId>{5C22544A-7EE6-4342-B048-85BDC9FD1C3A}</a:tableStyleId>
              </a:tblPr>
              <a:tblGrid>
                <a:gridCol w="8229600"/>
              </a:tblGrid>
              <a:tr h="370840">
                <a:tc>
                  <a:txBody>
                    <a:bodyPr/>
                    <a:lstStyle/>
                    <a:p>
                      <a:pPr algn="ctr"/>
                      <a:r>
                        <a:rPr kumimoji="1" lang="en-US" altLang="ja-JP" dirty="0" smtClean="0"/>
                        <a:t>Minor Rule Change</a:t>
                      </a:r>
                      <a:endParaRPr kumimoji="1" lang="ja-JP" altLang="en-US" dirty="0"/>
                    </a:p>
                  </a:txBody>
                  <a:tcPr/>
                </a:tc>
              </a:tr>
              <a:tr h="370840">
                <a:tc>
                  <a:txBody>
                    <a:bodyPr/>
                    <a:lstStyle/>
                    <a:p>
                      <a:pPr marL="0" indent="0">
                        <a:spcAft>
                          <a:spcPts val="600"/>
                        </a:spcAft>
                      </a:pPr>
                      <a:r>
                        <a:rPr kumimoji="1" lang="en-US" altLang="ja-JP" sz="1400" b="0" i="0" u="none" dirty="0" smtClean="0">
                          <a:solidFill>
                            <a:schemeClr val="tx1"/>
                          </a:solidFill>
                        </a:rPr>
                        <a:t>The five-meter limit on casual relief has</a:t>
                      </a:r>
                      <a:r>
                        <a:rPr kumimoji="1" lang="en-US" altLang="ja-JP" sz="1400" b="0" i="0" u="none" baseline="0" dirty="0" smtClean="0">
                          <a:solidFill>
                            <a:schemeClr val="tx1"/>
                          </a:solidFill>
                        </a:rPr>
                        <a:t> </a:t>
                      </a:r>
                      <a:r>
                        <a:rPr kumimoji="1" lang="en-US" altLang="ja-JP" sz="1400" b="0" i="0" u="none" dirty="0" smtClean="0">
                          <a:solidFill>
                            <a:schemeClr val="tx1"/>
                          </a:solidFill>
                        </a:rPr>
                        <a:t>been removed. </a:t>
                      </a:r>
                      <a:r>
                        <a:rPr kumimoji="1" lang="en-US" altLang="ja-JP" sz="1400" b="0" i="1" u="sng" dirty="0" smtClean="0">
                          <a:solidFill>
                            <a:schemeClr val="tx1"/>
                          </a:solidFill>
                        </a:rPr>
                        <a:t>You may </a:t>
                      </a:r>
                      <a:r>
                        <a:rPr kumimoji="1" lang="en-US" altLang="ja-JP" sz="1400" b="1" i="1" u="sng" dirty="0" smtClean="0">
                          <a:solidFill>
                            <a:schemeClr val="tx1"/>
                          </a:solidFill>
                        </a:rPr>
                        <a:t>go back along</a:t>
                      </a:r>
                      <a:r>
                        <a:rPr kumimoji="1" lang="en-US" altLang="ja-JP" sz="1400" b="1" i="1" u="sng" baseline="0" dirty="0" smtClean="0">
                          <a:solidFill>
                            <a:schemeClr val="tx1"/>
                          </a:solidFill>
                        </a:rPr>
                        <a:t> </a:t>
                      </a:r>
                      <a:r>
                        <a:rPr kumimoji="1" lang="en-US" altLang="ja-JP" sz="1400" b="1" i="1" u="sng" dirty="0" smtClean="0">
                          <a:solidFill>
                            <a:schemeClr val="tx1"/>
                          </a:solidFill>
                        </a:rPr>
                        <a:t>the line of play to the first</a:t>
                      </a:r>
                      <a:r>
                        <a:rPr kumimoji="1" lang="en-US" altLang="ja-JP" sz="1400" b="1" i="1" u="sng" baseline="0" dirty="0" smtClean="0">
                          <a:solidFill>
                            <a:schemeClr val="tx1"/>
                          </a:solidFill>
                        </a:rPr>
                        <a:t> </a:t>
                      </a:r>
                      <a:r>
                        <a:rPr kumimoji="1" lang="en-US" altLang="ja-JP" sz="1400" b="1" i="1" u="sng" dirty="0" smtClean="0">
                          <a:solidFill>
                            <a:schemeClr val="tx1"/>
                          </a:solidFill>
                        </a:rPr>
                        <a:t>available lie</a:t>
                      </a:r>
                      <a:r>
                        <a:rPr kumimoji="1" lang="en-US" altLang="ja-JP" sz="1400" b="0" i="1" u="sng" dirty="0" smtClean="0">
                          <a:solidFill>
                            <a:schemeClr val="tx1"/>
                          </a:solidFill>
                        </a:rPr>
                        <a:t>,</a:t>
                      </a:r>
                      <a:r>
                        <a:rPr kumimoji="1" lang="en-US" altLang="ja-JP" sz="1400" b="0" i="1" u="sng" baseline="0" dirty="0" smtClean="0">
                          <a:solidFill>
                            <a:schemeClr val="tx1"/>
                          </a:solidFill>
                        </a:rPr>
                        <a:t> </a:t>
                      </a:r>
                      <a:r>
                        <a:rPr kumimoji="1" lang="en-US" altLang="ja-JP" sz="1400" b="0" i="1" u="sng" dirty="0" smtClean="0">
                          <a:solidFill>
                            <a:schemeClr val="tx1"/>
                          </a:solidFill>
                        </a:rPr>
                        <a:t>however far that is</a:t>
                      </a:r>
                      <a:r>
                        <a:rPr kumimoji="1" lang="en-US" altLang="ja-JP" sz="1400" b="0" i="0" u="none" dirty="0" smtClean="0">
                          <a:solidFill>
                            <a:schemeClr val="tx1"/>
                          </a:solidFill>
                        </a:rPr>
                        <a:t>.</a:t>
                      </a:r>
                    </a:p>
                    <a:p>
                      <a:pPr marL="0" indent="0"/>
                      <a:r>
                        <a:rPr kumimoji="1" lang="ja-JP" altLang="en-US" sz="1400" b="0" i="0" u="none" baseline="0" dirty="0" smtClean="0">
                          <a:solidFill>
                            <a:schemeClr val="tx1"/>
                          </a:solidFill>
                        </a:rPr>
                        <a:t>カジュアルエリアからの救済の</a:t>
                      </a:r>
                      <a:r>
                        <a:rPr kumimoji="1" lang="en-US" altLang="ja-JP" sz="1400" b="0" i="0" u="none" baseline="0" dirty="0" smtClean="0">
                          <a:solidFill>
                            <a:schemeClr val="tx1"/>
                          </a:solidFill>
                        </a:rPr>
                        <a:t>5m</a:t>
                      </a:r>
                      <a:r>
                        <a:rPr kumimoji="1" lang="ja-JP" altLang="en-US" sz="1400" b="0" i="0" u="none" baseline="0" dirty="0" smtClean="0">
                          <a:solidFill>
                            <a:schemeClr val="tx1"/>
                          </a:solidFill>
                        </a:rPr>
                        <a:t>制限が解除された</a:t>
                      </a:r>
                      <a:r>
                        <a:rPr kumimoji="1" lang="en-US" altLang="ja-JP" sz="1400" b="0" i="0" u="none" baseline="0" dirty="0" smtClean="0">
                          <a:solidFill>
                            <a:schemeClr val="tx1"/>
                          </a:solidFill>
                        </a:rPr>
                        <a:t>｡</a:t>
                      </a:r>
                      <a:r>
                        <a:rPr kumimoji="1" lang="ja-JP" altLang="en-US" sz="1400" b="1" i="1" u="sng" baseline="0" dirty="0" smtClean="0">
                          <a:solidFill>
                            <a:srgbClr val="FF0000"/>
                          </a:solidFill>
                        </a:rPr>
                        <a:t>プレーライン上に沿って最初にスロー可能なライになるまで</a:t>
                      </a:r>
                      <a:r>
                        <a:rPr kumimoji="1" lang="en-US" altLang="ja-JP" sz="1400" b="1" i="1" u="sng" baseline="0" dirty="0" smtClean="0">
                          <a:solidFill>
                            <a:srgbClr val="FF0000"/>
                          </a:solidFill>
                        </a:rPr>
                        <a:t>､</a:t>
                      </a:r>
                      <a:r>
                        <a:rPr kumimoji="1" lang="ja-JP" altLang="en-US" sz="1400" b="0" i="1" u="sng" baseline="0" dirty="0" smtClean="0">
                          <a:solidFill>
                            <a:schemeClr val="tx1"/>
                          </a:solidFill>
                        </a:rPr>
                        <a:t>どんなに遠くなっても戻ることができる</a:t>
                      </a:r>
                      <a:r>
                        <a:rPr kumimoji="1" lang="en-US" altLang="ja-JP" sz="1400" b="0" i="1" u="sng" baseline="0" dirty="0" smtClean="0">
                          <a:solidFill>
                            <a:schemeClr val="tx1"/>
                          </a:solidFill>
                        </a:rPr>
                        <a:t>｡</a:t>
                      </a:r>
                    </a:p>
                  </a:txBody>
                  <a:tcPr/>
                </a:tc>
              </a:tr>
            </a:tbl>
          </a:graphicData>
        </a:graphic>
      </p:graphicFrame>
      <p:sp>
        <p:nvSpPr>
          <p:cNvPr id="11" name="テキスト ボックス 10"/>
          <p:cNvSpPr txBox="1"/>
          <p:nvPr/>
        </p:nvSpPr>
        <p:spPr>
          <a:xfrm>
            <a:off x="471849" y="5589702"/>
            <a:ext cx="8214951" cy="1015663"/>
          </a:xfrm>
          <a:prstGeom prst="rect">
            <a:avLst/>
          </a:prstGeom>
          <a:noFill/>
        </p:spPr>
        <p:txBody>
          <a:bodyPr wrap="square" rtlCol="0">
            <a:spAutoFit/>
          </a:bodyPr>
          <a:lstStyle/>
          <a:p>
            <a:pPr marL="171450" indent="-171450">
              <a:buFont typeface="Arial"/>
              <a:buChar char="•"/>
            </a:pPr>
            <a:r>
              <a:rPr lang="en-US" altLang="en-US" sz="1200" dirty="0" smtClean="0"/>
              <a:t>これら3つはどれも同じ事を言って</a:t>
            </a:r>
            <a:r>
              <a:rPr lang="ja-JP" altLang="en-US" sz="1200" dirty="0" smtClean="0"/>
              <a:t>いますが</a:t>
            </a:r>
            <a:r>
              <a:rPr lang="en-US" altLang="en-US" sz="1200" dirty="0" smtClean="0"/>
              <a:t>､もっとも意図を読みとれるのは､</a:t>
            </a:r>
            <a:r>
              <a:rPr lang="en-US" altLang="ja-JP" sz="1200" dirty="0" smtClean="0"/>
              <a:t>3</a:t>
            </a:r>
            <a:r>
              <a:rPr lang="ja-JP" altLang="en-US" sz="1200" dirty="0" smtClean="0"/>
              <a:t>番目の表現</a:t>
            </a:r>
            <a:r>
              <a:rPr lang="en-US" altLang="en-US" sz="1200" dirty="0" smtClean="0"/>
              <a:t>で</a:t>
            </a:r>
            <a:r>
              <a:rPr lang="ja-JP" altLang="en-US" sz="1200" dirty="0" smtClean="0"/>
              <a:t>した</a:t>
            </a:r>
            <a:r>
              <a:rPr lang="en-US" altLang="en-US" sz="1200" dirty="0" smtClean="0"/>
              <a:t>｡</a:t>
            </a:r>
          </a:p>
          <a:p>
            <a:pPr marL="171450" indent="-171450">
              <a:buFont typeface="Arial"/>
              <a:buChar char="•"/>
            </a:pPr>
            <a:r>
              <a:rPr lang="en-US" altLang="ja-JP" sz="1200" dirty="0"/>
              <a:t>2</a:t>
            </a:r>
            <a:r>
              <a:rPr lang="ja-JP" altLang="en-US" sz="1200" dirty="0"/>
              <a:t>番目は</a:t>
            </a:r>
            <a:r>
              <a:rPr lang="en-US" altLang="ja-JP" sz="1200" dirty="0"/>
              <a:t>､3</a:t>
            </a:r>
            <a:r>
              <a:rPr lang="ja-JP" altLang="en-US" sz="1200" dirty="0"/>
              <a:t>番目の表現をそのまま借りれば良いと思いました</a:t>
            </a:r>
            <a:r>
              <a:rPr lang="en-US" altLang="ja-JP" sz="1200" dirty="0"/>
              <a:t>｡</a:t>
            </a:r>
          </a:p>
          <a:p>
            <a:pPr marL="171450" indent="-171450">
              <a:buFont typeface="Arial"/>
              <a:buChar char="•"/>
            </a:pPr>
            <a:r>
              <a:rPr lang="en-US" altLang="ja-JP" sz="1200" dirty="0" smtClean="0"/>
              <a:t>1</a:t>
            </a:r>
            <a:r>
              <a:rPr lang="ja-JP" altLang="en-US" sz="1200" dirty="0" smtClean="0"/>
              <a:t>番目は</a:t>
            </a:r>
            <a:r>
              <a:rPr lang="en-US" altLang="ja-JP" sz="1200" dirty="0" smtClean="0"/>
              <a:t>､ </a:t>
            </a:r>
            <a:r>
              <a:rPr lang="en-US" altLang="ja-JP" sz="1200" b="1" i="1" dirty="0" smtClean="0"/>
              <a:t>The fist available lie </a:t>
            </a:r>
            <a:r>
              <a:rPr lang="ja-JP" altLang="en-US" sz="1200" dirty="0" smtClean="0"/>
              <a:t>のニュアンスが全く伝わってこなかった</a:t>
            </a:r>
            <a:r>
              <a:rPr lang="en-US" altLang="ja-JP" sz="1200" dirty="0" smtClean="0"/>
              <a:t>｡</a:t>
            </a:r>
            <a:r>
              <a:rPr lang="ja-JP" altLang="en-US" sz="1200" dirty="0" smtClean="0"/>
              <a:t>原文に忠実になろうとすればするほど</a:t>
            </a:r>
            <a:r>
              <a:rPr lang="en-US" altLang="ja-JP" sz="1200" dirty="0" smtClean="0"/>
              <a:t>､</a:t>
            </a:r>
            <a:r>
              <a:rPr lang="ja-JP" altLang="en-US" sz="1200" dirty="0" smtClean="0"/>
              <a:t>意味が伝わらなくなるパターンですね</a:t>
            </a:r>
            <a:r>
              <a:rPr lang="en-US" altLang="ja-JP" sz="1200" dirty="0" smtClean="0"/>
              <a:t>｡</a:t>
            </a:r>
            <a:r>
              <a:rPr lang="ja-JP" altLang="en-US" sz="1200" dirty="0" smtClean="0"/>
              <a:t>やはり</a:t>
            </a:r>
            <a:r>
              <a:rPr lang="en-US" altLang="ja-JP" sz="1200" dirty="0" smtClean="0"/>
              <a:t>3</a:t>
            </a:r>
            <a:r>
              <a:rPr lang="ja-JP" altLang="en-US" sz="1200" dirty="0" smtClean="0"/>
              <a:t>番目の表現を借りて</a:t>
            </a:r>
            <a:r>
              <a:rPr lang="en-US" altLang="ja-JP" sz="1200" dirty="0" smtClean="0"/>
              <a:t>､3</a:t>
            </a:r>
            <a:r>
              <a:rPr lang="ja-JP" altLang="en-US" sz="1200" dirty="0" smtClean="0"/>
              <a:t>つ同じ表現に統一できれば読み手に混乱を与えず理解しやすいと思いました</a:t>
            </a:r>
            <a:r>
              <a:rPr lang="en-US" altLang="ja-JP" sz="1200" dirty="0" smtClean="0"/>
              <a:t>｡</a:t>
            </a:r>
          </a:p>
        </p:txBody>
      </p:sp>
    </p:spTree>
    <p:extLst>
      <p:ext uri="{BB962C8B-B14F-4D97-AF65-F5344CB8AC3E}">
        <p14:creationId xmlns:p14="http://schemas.microsoft.com/office/powerpoint/2010/main" val="3490293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803.02 </a:t>
            </a:r>
            <a:r>
              <a:rPr kumimoji="1" lang="ja-JP" altLang="en-US" b="1" dirty="0" smtClean="0"/>
              <a:t>障害物からの救済</a:t>
            </a:r>
            <a:endParaRPr kumimoji="1" lang="ja-JP" altLang="en-US"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34798732"/>
              </p:ext>
            </p:extLst>
          </p:nvPr>
        </p:nvGraphicFramePr>
        <p:xfrm>
          <a:off x="457200" y="1600200"/>
          <a:ext cx="8229600" cy="1285239"/>
        </p:xfrm>
        <a:graphic>
          <a:graphicData uri="http://schemas.openxmlformats.org/drawingml/2006/table">
            <a:tbl>
              <a:tblPr firstRow="1" bandRow="1">
                <a:tableStyleId>{5C22544A-7EE6-4342-B048-85BDC9FD1C3A}</a:tableStyleId>
              </a:tblPr>
              <a:tblGrid>
                <a:gridCol w="8229600"/>
              </a:tblGrid>
              <a:tr h="370840">
                <a:tc>
                  <a:txBody>
                    <a:bodyPr/>
                    <a:lstStyle/>
                    <a:p>
                      <a:pPr algn="ctr"/>
                      <a:r>
                        <a:rPr kumimoji="1" lang="en-US" altLang="ja-JP" dirty="0" smtClean="0"/>
                        <a:t>PDGA #803.02.B</a:t>
                      </a:r>
                      <a:endParaRPr kumimoji="1" lang="ja-JP" altLang="en-US" dirty="0"/>
                    </a:p>
                  </a:txBody>
                  <a:tcPr/>
                </a:tc>
              </a:tr>
              <a:tr h="370840">
                <a:tc>
                  <a:txBody>
                    <a:bodyPr/>
                    <a:lstStyle/>
                    <a:p>
                      <a:pPr marL="288000" indent="-324000"/>
                      <a:r>
                        <a:rPr kumimoji="1" lang="en-US" altLang="ja-JP" sz="1800" b="0" i="0" u="none" strike="noStrike" kern="1200" baseline="0" dirty="0" smtClean="0">
                          <a:solidFill>
                            <a:schemeClr val="tx1"/>
                          </a:solidFill>
                          <a:latin typeface="+mn-lt"/>
                          <a:ea typeface="+mn-ea"/>
                          <a:cs typeface="+mn-cs"/>
                        </a:rPr>
                        <a:t>B.	If a </a:t>
                      </a:r>
                      <a:r>
                        <a:rPr kumimoji="1" lang="en-US" altLang="ja-JP" sz="1800" b="1" i="1" u="sng" strike="noStrike" kern="1200" baseline="0" dirty="0" smtClean="0">
                          <a:solidFill>
                            <a:schemeClr val="tx1"/>
                          </a:solidFill>
                          <a:latin typeface="+mn-lt"/>
                          <a:ea typeface="+mn-ea"/>
                          <a:cs typeface="+mn-cs"/>
                        </a:rPr>
                        <a:t>large solid obstacle </a:t>
                      </a:r>
                      <a:r>
                        <a:rPr kumimoji="1" lang="en-US" altLang="ja-JP" sz="1800" b="0" i="0" u="none" strike="noStrike" kern="1200" baseline="0" dirty="0" smtClean="0">
                          <a:solidFill>
                            <a:schemeClr val="tx1"/>
                          </a:solidFill>
                          <a:latin typeface="+mn-lt"/>
                          <a:ea typeface="+mn-ea"/>
                          <a:cs typeface="+mn-cs"/>
                        </a:rPr>
                        <a:t>prevents the player from taking a legal stance behind the marker disc, or from marking a disc above or below the </a:t>
                      </a:r>
                      <a:r>
                        <a:rPr kumimoji="1" lang="en-US" altLang="ja-JP" sz="1800" b="1" i="1" u="sng" strike="noStrike" kern="1200" baseline="0" dirty="0" smtClean="0">
                          <a:solidFill>
                            <a:schemeClr val="tx1"/>
                          </a:solidFill>
                          <a:latin typeface="+mn-lt"/>
                          <a:ea typeface="+mn-ea"/>
                          <a:cs typeface="+mn-cs"/>
                        </a:rPr>
                        <a:t>playing surface</a:t>
                      </a:r>
                      <a:r>
                        <a:rPr kumimoji="1" lang="en-US" altLang="ja-JP" sz="1800" b="0" i="0" u="none" strike="noStrike" kern="1200" baseline="0" dirty="0" smtClean="0">
                          <a:solidFill>
                            <a:schemeClr val="tx1"/>
                          </a:solidFill>
                          <a:latin typeface="+mn-lt"/>
                          <a:ea typeface="+mn-ea"/>
                          <a:cs typeface="+mn-cs"/>
                        </a:rPr>
                        <a:t>, the player may mark a new lie </a:t>
                      </a:r>
                      <a:r>
                        <a:rPr kumimoji="1" lang="en-US" altLang="ja-JP" sz="1800" b="1" i="1" u="sng" strike="noStrike" kern="1200" baseline="0" dirty="0" smtClean="0">
                          <a:solidFill>
                            <a:srgbClr val="FF0000"/>
                          </a:solidFill>
                          <a:latin typeface="+mn-lt"/>
                          <a:ea typeface="+mn-ea"/>
                          <a:cs typeface="+mn-cs"/>
                        </a:rPr>
                        <a:t>immediately</a:t>
                      </a:r>
                      <a:r>
                        <a:rPr kumimoji="1" lang="en-US" altLang="ja-JP" sz="1800" b="0" i="0" u="none" strike="noStrike" kern="1200" baseline="0" dirty="0" smtClean="0">
                          <a:solidFill>
                            <a:srgbClr val="FF0000"/>
                          </a:solidFill>
                          <a:latin typeface="+mn-lt"/>
                          <a:ea typeface="+mn-ea"/>
                          <a:cs typeface="+mn-cs"/>
                        </a:rPr>
                        <a:t> </a:t>
                      </a:r>
                      <a:r>
                        <a:rPr kumimoji="1" lang="en-US" altLang="ja-JP" sz="1800" b="0" i="0" u="none" strike="noStrike" kern="1200" baseline="0" dirty="0" smtClean="0">
                          <a:solidFill>
                            <a:schemeClr val="tx1"/>
                          </a:solidFill>
                          <a:latin typeface="+mn-lt"/>
                          <a:ea typeface="+mn-ea"/>
                          <a:cs typeface="+mn-cs"/>
                        </a:rPr>
                        <a:t>behind that obstacle on the </a:t>
                      </a:r>
                      <a:r>
                        <a:rPr kumimoji="1" lang="en-US" altLang="ja-JP" sz="1800" b="1" i="1" u="sng" strike="noStrike" kern="1200" baseline="0" dirty="0" smtClean="0">
                          <a:solidFill>
                            <a:schemeClr val="tx1"/>
                          </a:solidFill>
                          <a:latin typeface="+mn-lt"/>
                          <a:ea typeface="+mn-ea"/>
                          <a:cs typeface="+mn-cs"/>
                        </a:rPr>
                        <a:t>line of play</a:t>
                      </a:r>
                      <a:r>
                        <a:rPr kumimoji="1" lang="en-US" altLang="ja-JP" sz="1800" b="0" i="0" u="none" strike="noStrike" kern="1200" baseline="0" dirty="0" smtClean="0">
                          <a:solidFill>
                            <a:schemeClr val="tx1"/>
                          </a:solidFill>
                          <a:latin typeface="+mn-lt"/>
                          <a:ea typeface="+mn-ea"/>
                          <a:cs typeface="+mn-cs"/>
                        </a:rPr>
                        <a:t>.</a:t>
                      </a:r>
                      <a:endParaRPr kumimoji="1" lang="ja-JP" altLang="en-US" b="0" i="0" u="none" dirty="0">
                        <a:solidFill>
                          <a:schemeClr val="tx1"/>
                        </a:solidFill>
                      </a:endParaRPr>
                    </a:p>
                  </a:txBody>
                  <a:tcPr/>
                </a:tc>
              </a:tr>
            </a:tbl>
          </a:graphicData>
        </a:graphic>
      </p:graphicFrame>
      <p:graphicFrame>
        <p:nvGraphicFramePr>
          <p:cNvPr id="6" name="コンテンツ プレースホルダー 4"/>
          <p:cNvGraphicFramePr>
            <a:graphicFrameLocks/>
          </p:cNvGraphicFramePr>
          <p:nvPr>
            <p:extLst>
              <p:ext uri="{D42A27DB-BD31-4B8C-83A1-F6EECF244321}">
                <p14:modId xmlns:p14="http://schemas.microsoft.com/office/powerpoint/2010/main" val="4007526640"/>
              </p:ext>
            </p:extLst>
          </p:nvPr>
        </p:nvGraphicFramePr>
        <p:xfrm>
          <a:off x="457200" y="3423432"/>
          <a:ext cx="8229600" cy="174244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JPDGA</a:t>
                      </a:r>
                      <a:r>
                        <a:rPr kumimoji="1" lang="ja-JP" altLang="en-US" dirty="0" smtClean="0"/>
                        <a:t>規則</a:t>
                      </a:r>
                    </a:p>
                  </a:txBody>
                  <a:tcPr/>
                </a:tc>
                <a:tc>
                  <a:txBody>
                    <a:bodyPr/>
                    <a:lstStyle/>
                    <a:p>
                      <a:pPr algn="ctr"/>
                      <a:r>
                        <a:rPr kumimoji="1" lang="ja-JP" altLang="en-US" dirty="0" smtClean="0"/>
                        <a:t>私の理解</a:t>
                      </a:r>
                      <a:endParaRPr kumimoji="1" lang="ja-JP" altLang="en-US" dirty="0"/>
                    </a:p>
                  </a:txBody>
                  <a:tcPr/>
                </a:tc>
              </a:tr>
              <a:tr h="370840">
                <a:tc>
                  <a:txBody>
                    <a:bodyPr/>
                    <a:lstStyle/>
                    <a:p>
                      <a:pPr marL="180000" marR="0" indent="-457200" algn="l" defTabSz="457200" rtl="0" eaLnBrk="1" fontAlgn="auto" latinLnBrk="0" hangingPunct="1">
                        <a:lnSpc>
                          <a:spcPct val="100000"/>
                        </a:lnSpc>
                        <a:spcBef>
                          <a:spcPts val="0"/>
                        </a:spcBef>
                        <a:spcAft>
                          <a:spcPts val="0"/>
                        </a:spcAft>
                        <a:buClrTx/>
                        <a:buSzTx/>
                        <a:buFontTx/>
                        <a:buNone/>
                        <a:tabLst/>
                        <a:defRPr/>
                      </a:pPr>
                      <a:r>
                        <a:rPr kumimoji="1" lang="en-US" altLang="ja-JP" sz="1400" b="0" i="0" u="none" dirty="0" smtClean="0">
                          <a:solidFill>
                            <a:srgbClr val="000000"/>
                          </a:solidFill>
                        </a:rPr>
                        <a:t>B.	</a:t>
                      </a:r>
                      <a:r>
                        <a:rPr kumimoji="1" lang="ja-JP" altLang="en-US" sz="1400" b="1" i="1" u="sng" dirty="0" smtClean="0">
                          <a:solidFill>
                            <a:srgbClr val="000000"/>
                          </a:solidFill>
                        </a:rPr>
                        <a:t>大きな障害物</a:t>
                      </a:r>
                      <a:r>
                        <a:rPr kumimoji="1" lang="ja-JP" altLang="en-US" sz="1400" b="0" i="0" u="none" dirty="0" smtClean="0">
                          <a:solidFill>
                            <a:srgbClr val="000000"/>
                          </a:solidFill>
                        </a:rPr>
                        <a:t>によって</a:t>
                      </a:r>
                      <a:r>
                        <a:rPr kumimoji="1" lang="en-US" altLang="ja-JP" sz="1400" b="0" i="0" u="none" dirty="0" smtClean="0">
                          <a:solidFill>
                            <a:srgbClr val="000000"/>
                          </a:solidFill>
                        </a:rPr>
                        <a:t>､</a:t>
                      </a:r>
                      <a:r>
                        <a:rPr kumimoji="1" lang="ja-JP" altLang="en-US" sz="1400" b="0" i="0" u="none" dirty="0" smtClean="0">
                          <a:solidFill>
                            <a:srgbClr val="000000"/>
                          </a:solidFill>
                        </a:rPr>
                        <a:t>プレーヤーがマーカーディスクの後ろに正しいスタンスを取ることができない場合</a:t>
                      </a:r>
                      <a:r>
                        <a:rPr kumimoji="1" lang="en-US" altLang="ja-JP" sz="1400" b="0" i="0" u="none" dirty="0" smtClean="0">
                          <a:solidFill>
                            <a:srgbClr val="000000"/>
                          </a:solidFill>
                        </a:rPr>
                        <a:t>､</a:t>
                      </a:r>
                      <a:r>
                        <a:rPr kumimoji="1" lang="ja-JP" altLang="en-US" sz="1400" b="0" i="0" u="none" dirty="0" smtClean="0">
                          <a:solidFill>
                            <a:srgbClr val="000000"/>
                          </a:solidFill>
                        </a:rPr>
                        <a:t>または</a:t>
                      </a:r>
                      <a:r>
                        <a:rPr kumimoji="1" lang="ja-JP" altLang="en-US" sz="1400" b="1" i="1" u="sng" dirty="0" smtClean="0">
                          <a:solidFill>
                            <a:srgbClr val="000000"/>
                          </a:solidFill>
                        </a:rPr>
                        <a:t>プレーエリア</a:t>
                      </a:r>
                      <a:r>
                        <a:rPr kumimoji="1" lang="ja-JP" altLang="en-US" sz="1400" b="0" i="0" u="none" dirty="0" smtClean="0">
                          <a:solidFill>
                            <a:srgbClr val="000000"/>
                          </a:solidFill>
                        </a:rPr>
                        <a:t>の上または下にディスクをマーキングすることができない場合</a:t>
                      </a:r>
                      <a:r>
                        <a:rPr kumimoji="1" lang="en-US" altLang="ja-JP" sz="1400" b="0" i="0" u="none" dirty="0" smtClean="0">
                          <a:solidFill>
                            <a:srgbClr val="000000"/>
                          </a:solidFill>
                        </a:rPr>
                        <a:t>､</a:t>
                      </a:r>
                      <a:r>
                        <a:rPr kumimoji="1" lang="ja-JP" altLang="en-US" sz="1400" b="0" i="0" u="none" dirty="0" smtClean="0">
                          <a:solidFill>
                            <a:srgbClr val="000000"/>
                          </a:solidFill>
                        </a:rPr>
                        <a:t>プレーヤーはその</a:t>
                      </a:r>
                      <a:r>
                        <a:rPr kumimoji="1" lang="ja-JP" altLang="en-US" sz="1400" b="1" i="1" u="sng" dirty="0" smtClean="0">
                          <a:solidFill>
                            <a:srgbClr val="000000"/>
                          </a:solidFill>
                        </a:rPr>
                        <a:t>ライン</a:t>
                      </a:r>
                      <a:r>
                        <a:rPr kumimoji="1" lang="ja-JP" altLang="en-US" sz="1400" b="0" i="0" u="none" dirty="0" smtClean="0">
                          <a:solidFill>
                            <a:srgbClr val="000000"/>
                          </a:solidFill>
                        </a:rPr>
                        <a:t>の障害物の</a:t>
                      </a:r>
                      <a:r>
                        <a:rPr kumimoji="1" lang="ja-JP" altLang="en-US" sz="1400" b="1" i="1" u="sng" dirty="0" smtClean="0">
                          <a:solidFill>
                            <a:srgbClr val="000000"/>
                          </a:solidFill>
                        </a:rPr>
                        <a:t>後ろ</a:t>
                      </a:r>
                      <a:r>
                        <a:rPr kumimoji="1" lang="ja-JP" altLang="en-US" sz="1400" b="0" i="0" u="none" dirty="0" smtClean="0">
                          <a:solidFill>
                            <a:srgbClr val="000000"/>
                          </a:solidFill>
                        </a:rPr>
                        <a:t>に新しいライをマークすることができる</a:t>
                      </a:r>
                      <a:r>
                        <a:rPr kumimoji="1" lang="en-US" altLang="ja-JP" sz="1400" b="0" i="0" u="none" dirty="0" smtClean="0">
                          <a:solidFill>
                            <a:srgbClr val="000000"/>
                          </a:solidFill>
                        </a:rPr>
                        <a:t>｡</a:t>
                      </a:r>
                      <a:endParaRPr kumimoji="1" lang="ja-JP" altLang="en-US" sz="1400" b="0" i="0" u="none" dirty="0" smtClean="0">
                        <a:solidFill>
                          <a:srgbClr val="000000"/>
                        </a:solidFill>
                      </a:endParaRPr>
                    </a:p>
                  </a:txBody>
                  <a:tcPr/>
                </a:tc>
                <a:tc>
                  <a:txBody>
                    <a:bodyPr/>
                    <a:lstStyle/>
                    <a:p>
                      <a:pPr marL="180000" marR="0" indent="-457200" algn="l" defTabSz="457200" rtl="0" eaLnBrk="1" fontAlgn="auto" latinLnBrk="0" hangingPunct="1">
                        <a:lnSpc>
                          <a:spcPct val="100000"/>
                        </a:lnSpc>
                        <a:spcBef>
                          <a:spcPts val="0"/>
                        </a:spcBef>
                        <a:spcAft>
                          <a:spcPts val="0"/>
                        </a:spcAft>
                        <a:buClrTx/>
                        <a:buSzTx/>
                        <a:buFontTx/>
                        <a:buNone/>
                        <a:tabLst/>
                        <a:defRPr/>
                      </a:pPr>
                      <a:r>
                        <a:rPr kumimoji="1" lang="en-US" altLang="ja-JP" sz="1400" b="0" i="0" u="none" dirty="0" smtClean="0">
                          <a:solidFill>
                            <a:srgbClr val="000000"/>
                          </a:solidFill>
                        </a:rPr>
                        <a:t>B.	</a:t>
                      </a:r>
                      <a:r>
                        <a:rPr kumimoji="1" lang="ja-JP" altLang="en-US" sz="1400" b="1" i="1" u="sng" dirty="0" smtClean="0">
                          <a:solidFill>
                            <a:schemeClr val="tx1"/>
                          </a:solidFill>
                        </a:rPr>
                        <a:t>大きく堅固な障害物</a:t>
                      </a:r>
                      <a:r>
                        <a:rPr kumimoji="1" lang="ja-JP" altLang="en-US" sz="1400" b="0" i="0" u="none" dirty="0" smtClean="0">
                          <a:solidFill>
                            <a:srgbClr val="000000"/>
                          </a:solidFill>
                        </a:rPr>
                        <a:t>によって</a:t>
                      </a:r>
                      <a:r>
                        <a:rPr kumimoji="1" lang="en-US" altLang="ja-JP" sz="1400" b="0" i="0" u="none" dirty="0" smtClean="0">
                          <a:solidFill>
                            <a:srgbClr val="000000"/>
                          </a:solidFill>
                        </a:rPr>
                        <a:t>､</a:t>
                      </a:r>
                      <a:r>
                        <a:rPr kumimoji="1" lang="ja-JP" altLang="en-US" sz="1400" b="0" i="0" u="none" dirty="0" smtClean="0">
                          <a:solidFill>
                            <a:srgbClr val="000000"/>
                          </a:solidFill>
                        </a:rPr>
                        <a:t>プレーヤーがマーカーディスクの後ろに正しいスタンスを取ることができない場合</a:t>
                      </a:r>
                      <a:r>
                        <a:rPr kumimoji="1" lang="en-US" altLang="ja-JP" sz="1400" b="0" i="0" u="none" dirty="0" smtClean="0">
                          <a:solidFill>
                            <a:srgbClr val="000000"/>
                          </a:solidFill>
                        </a:rPr>
                        <a:t>､</a:t>
                      </a:r>
                      <a:r>
                        <a:rPr kumimoji="1" lang="ja-JP" altLang="en-US" sz="1400" b="0" i="0" u="none" dirty="0" smtClean="0">
                          <a:solidFill>
                            <a:srgbClr val="000000"/>
                          </a:solidFill>
                        </a:rPr>
                        <a:t>または</a:t>
                      </a:r>
                      <a:r>
                        <a:rPr kumimoji="1" lang="ja-JP" altLang="en-US" sz="1400" b="1" i="1" u="sng" dirty="0" smtClean="0">
                          <a:solidFill>
                            <a:srgbClr val="000000"/>
                          </a:solidFill>
                        </a:rPr>
                        <a:t>プレー地表面</a:t>
                      </a:r>
                      <a:r>
                        <a:rPr kumimoji="1" lang="ja-JP" altLang="en-US" sz="1400" b="0" i="0" u="none" dirty="0" smtClean="0">
                          <a:solidFill>
                            <a:srgbClr val="000000"/>
                          </a:solidFill>
                        </a:rPr>
                        <a:t>の上または下にディスクをマーキングできない場合</a:t>
                      </a:r>
                      <a:r>
                        <a:rPr kumimoji="1" lang="en-US" altLang="ja-JP" sz="1400" b="0" i="0" u="none" dirty="0" smtClean="0">
                          <a:solidFill>
                            <a:srgbClr val="000000"/>
                          </a:solidFill>
                        </a:rPr>
                        <a:t>､</a:t>
                      </a:r>
                      <a:r>
                        <a:rPr kumimoji="1" lang="ja-JP" altLang="en-US" sz="1400" b="0" i="0" u="none" dirty="0" smtClean="0">
                          <a:solidFill>
                            <a:srgbClr val="000000"/>
                          </a:solidFill>
                        </a:rPr>
                        <a:t>プレーヤーは</a:t>
                      </a:r>
                      <a:r>
                        <a:rPr kumimoji="1" lang="ja-JP" altLang="en-US" sz="1400" b="0" i="0" u="sng" dirty="0" smtClean="0">
                          <a:solidFill>
                            <a:srgbClr val="000000"/>
                          </a:solidFill>
                        </a:rPr>
                        <a:t>その障害物の</a:t>
                      </a:r>
                      <a:r>
                        <a:rPr kumimoji="1" lang="ja-JP" altLang="en-US" sz="1400" b="1" i="1" u="sng" dirty="0" smtClean="0">
                          <a:solidFill>
                            <a:srgbClr val="FF0000"/>
                          </a:solidFill>
                        </a:rPr>
                        <a:t>直後</a:t>
                      </a:r>
                      <a:r>
                        <a:rPr kumimoji="1" lang="ja-JP" altLang="en-US" sz="1400" b="0" i="0" u="sng" dirty="0" smtClean="0">
                          <a:solidFill>
                            <a:srgbClr val="000000"/>
                          </a:solidFill>
                        </a:rPr>
                        <a:t>の</a:t>
                      </a:r>
                      <a:r>
                        <a:rPr kumimoji="1" lang="ja-JP" altLang="en-US" sz="1400" b="1" i="1" u="sng" dirty="0" smtClean="0">
                          <a:solidFill>
                            <a:srgbClr val="000000"/>
                          </a:solidFill>
                        </a:rPr>
                        <a:t>プレーライン</a:t>
                      </a:r>
                      <a:r>
                        <a:rPr kumimoji="1" lang="ja-JP" altLang="en-US" sz="1400" b="0" i="0" u="sng" dirty="0" smtClean="0">
                          <a:solidFill>
                            <a:srgbClr val="000000"/>
                          </a:solidFill>
                        </a:rPr>
                        <a:t>上に</a:t>
                      </a:r>
                      <a:r>
                        <a:rPr kumimoji="1" lang="ja-JP" altLang="en-US" sz="1400" b="0" i="0" u="none" dirty="0" smtClean="0">
                          <a:solidFill>
                            <a:srgbClr val="000000"/>
                          </a:solidFill>
                        </a:rPr>
                        <a:t>新しいライをマークすることができる</a:t>
                      </a:r>
                      <a:r>
                        <a:rPr kumimoji="1" lang="en-US" altLang="ja-JP" sz="1400" b="0" i="0" u="none" dirty="0" smtClean="0">
                          <a:solidFill>
                            <a:srgbClr val="000000"/>
                          </a:solidFill>
                        </a:rPr>
                        <a:t>｡</a:t>
                      </a:r>
                      <a:endParaRPr kumimoji="1" lang="ja-JP" altLang="en-US" sz="1400" b="0" i="0" u="none" dirty="0" smtClean="0">
                        <a:solidFill>
                          <a:srgbClr val="000000"/>
                        </a:solidFill>
                      </a:endParaRPr>
                    </a:p>
                  </a:txBody>
                  <a:tcPr/>
                </a:tc>
              </a:tr>
            </a:tbl>
          </a:graphicData>
        </a:graphic>
      </p:graphicFrame>
      <p:sp>
        <p:nvSpPr>
          <p:cNvPr id="3" name="スライド番号プレースホルダー 2"/>
          <p:cNvSpPr>
            <a:spLocks noGrp="1"/>
          </p:cNvSpPr>
          <p:nvPr>
            <p:ph type="sldNum" sz="quarter" idx="12"/>
          </p:nvPr>
        </p:nvSpPr>
        <p:spPr/>
        <p:txBody>
          <a:bodyPr/>
          <a:lstStyle/>
          <a:p>
            <a:fld id="{42706A5B-2FCE-6743-9619-4717497211EF}" type="slidenum">
              <a:rPr kumimoji="1" lang="ja-JP" altLang="en-US" smtClean="0"/>
              <a:t>15</a:t>
            </a:fld>
            <a:endParaRPr kumimoji="1" lang="ja-JP" altLang="en-US"/>
          </a:p>
        </p:txBody>
      </p:sp>
      <p:sp>
        <p:nvSpPr>
          <p:cNvPr id="7" name="テキスト ボックス 6"/>
          <p:cNvSpPr txBox="1"/>
          <p:nvPr/>
        </p:nvSpPr>
        <p:spPr>
          <a:xfrm>
            <a:off x="471849" y="5167063"/>
            <a:ext cx="2916183" cy="276999"/>
          </a:xfrm>
          <a:prstGeom prst="rect">
            <a:avLst/>
          </a:prstGeom>
          <a:noFill/>
        </p:spPr>
        <p:txBody>
          <a:bodyPr wrap="none" rtlCol="0">
            <a:spAutoFit/>
          </a:bodyPr>
          <a:lstStyle/>
          <a:p>
            <a:pPr marL="171450" indent="-171450">
              <a:buFont typeface="Arial"/>
              <a:buChar char="•"/>
            </a:pPr>
            <a:r>
              <a:rPr lang="ja-JP" altLang="en-US" sz="1200" dirty="0" smtClean="0"/>
              <a:t>単に</a:t>
            </a:r>
            <a:r>
              <a:rPr lang="en-US" altLang="ja-JP" sz="1200" dirty="0" smtClean="0"/>
              <a:t> </a:t>
            </a:r>
            <a:r>
              <a:rPr lang="ja-JP" altLang="en-US" sz="1200" b="1" i="1" u="sng" dirty="0" smtClean="0">
                <a:solidFill>
                  <a:srgbClr val="FF0000"/>
                </a:solidFill>
              </a:rPr>
              <a:t>後ろ</a:t>
            </a:r>
            <a:r>
              <a:rPr lang="en-US" altLang="ja-JP" sz="1200" dirty="0" smtClean="0">
                <a:solidFill>
                  <a:srgbClr val="FF0000"/>
                </a:solidFill>
              </a:rPr>
              <a:t> </a:t>
            </a:r>
            <a:r>
              <a:rPr lang="ja-JP" altLang="en-US" sz="1200" dirty="0" smtClean="0"/>
              <a:t>だと読み手に曖昧さを与える</a:t>
            </a:r>
            <a:r>
              <a:rPr lang="en-US" altLang="ja-JP" sz="1200" dirty="0" smtClean="0"/>
              <a:t>｡</a:t>
            </a:r>
          </a:p>
        </p:txBody>
      </p:sp>
    </p:spTree>
    <p:extLst>
      <p:ext uri="{BB962C8B-B14F-4D97-AF65-F5344CB8AC3E}">
        <p14:creationId xmlns:p14="http://schemas.microsoft.com/office/powerpoint/2010/main" val="2540858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最後に</a:t>
            </a:r>
            <a:endParaRPr kumimoji="1" lang="ja-JP" altLang="en-US" b="1" dirty="0"/>
          </a:p>
        </p:txBody>
      </p:sp>
      <p:sp>
        <p:nvSpPr>
          <p:cNvPr id="3" name="コンテンツ プレースホルダー 2"/>
          <p:cNvSpPr>
            <a:spLocks noGrp="1"/>
          </p:cNvSpPr>
          <p:nvPr>
            <p:ph idx="1"/>
          </p:nvPr>
        </p:nvSpPr>
        <p:spPr/>
        <p:txBody>
          <a:bodyPr>
            <a:normAutofit/>
          </a:bodyPr>
          <a:lstStyle/>
          <a:p>
            <a:r>
              <a:rPr kumimoji="1" lang="ja-JP" altLang="en-US" sz="2000" dirty="0" smtClean="0"/>
              <a:t>用語の定義をまとめた用語集と言う意味では無く</a:t>
            </a:r>
            <a:r>
              <a:rPr kumimoji="1" lang="en-US" altLang="ja-JP" sz="2000" dirty="0" smtClean="0"/>
              <a:t>(</a:t>
            </a:r>
            <a:r>
              <a:rPr kumimoji="1" lang="ja-JP" altLang="en-US" sz="2000" dirty="0" smtClean="0"/>
              <a:t>それはルールブックの役割</a:t>
            </a:r>
            <a:r>
              <a:rPr kumimoji="1" lang="en-US" altLang="ja-JP" sz="2000" dirty="0" smtClean="0"/>
              <a:t>)､</a:t>
            </a:r>
            <a:r>
              <a:rPr kumimoji="1" lang="ja-JP" altLang="en-US" sz="2000" dirty="0" smtClean="0"/>
              <a:t>ただ単に</a:t>
            </a:r>
            <a:r>
              <a:rPr kumimoji="1" lang="en-US" altLang="ja-JP" sz="2000" b="1" dirty="0" smtClean="0"/>
              <a:t>PDGA</a:t>
            </a:r>
            <a:r>
              <a:rPr kumimoji="1" lang="ja-JP" altLang="en-US" sz="2000" dirty="0" smtClean="0"/>
              <a:t>単語と</a:t>
            </a:r>
            <a:r>
              <a:rPr kumimoji="1" lang="en-US" altLang="ja-JP" sz="2000" b="1" dirty="0" smtClean="0"/>
              <a:t>JPDGA</a:t>
            </a:r>
            <a:r>
              <a:rPr kumimoji="1" lang="ja-JP" altLang="en-US" sz="2000" dirty="0" smtClean="0"/>
              <a:t>単語の公式の対応表があれば良いと思いました</a:t>
            </a:r>
            <a:r>
              <a:rPr lang="en-US" altLang="ja-JP" sz="2000" dirty="0"/>
              <a:t>;</a:t>
            </a:r>
            <a:endParaRPr kumimoji="1" lang="en-US" altLang="ja-JP" sz="2000" dirty="0" smtClean="0"/>
          </a:p>
          <a:p>
            <a:pPr lvl="1"/>
            <a:r>
              <a:rPr lang="ja-JP" altLang="en-US" sz="2000" dirty="0" smtClean="0"/>
              <a:t>それは</a:t>
            </a:r>
            <a:r>
              <a:rPr lang="en-US" altLang="ja-JP" sz="2000" dirty="0" smtClean="0"/>
              <a:t>､</a:t>
            </a:r>
            <a:r>
              <a:rPr lang="ja-JP" altLang="en-US" sz="2000" dirty="0" smtClean="0"/>
              <a:t>将来の改版の拠り所となるだけで無く</a:t>
            </a:r>
            <a:r>
              <a:rPr lang="en-US" altLang="ja-JP" sz="2000" dirty="0" smtClean="0"/>
              <a:t>､</a:t>
            </a:r>
          </a:p>
          <a:p>
            <a:pPr lvl="1"/>
            <a:r>
              <a:rPr lang="ja-JP" altLang="en-US" sz="2000" dirty="0" smtClean="0"/>
              <a:t>海外に出かけてプレーするプレーヤーにとっても</a:t>
            </a:r>
            <a:r>
              <a:rPr lang="en-US" altLang="ja-JP" sz="2000" dirty="0" smtClean="0"/>
              <a:t>､</a:t>
            </a:r>
            <a:r>
              <a:rPr lang="ja-JP" altLang="en-US" sz="2000" dirty="0" smtClean="0"/>
              <a:t>一助となるでしょう</a:t>
            </a:r>
            <a:r>
              <a:rPr lang="en-US" altLang="ja-JP" sz="2000" dirty="0" smtClean="0"/>
              <a:t>｡</a:t>
            </a:r>
          </a:p>
          <a:p>
            <a:r>
              <a:rPr kumimoji="1" lang="en-US" altLang="ja-JP" sz="2000" dirty="0" smtClean="0"/>
              <a:t>WEB</a:t>
            </a:r>
            <a:r>
              <a:rPr kumimoji="1" lang="ja-JP" altLang="en-US" sz="2000" dirty="0" smtClean="0"/>
              <a:t>に上がっているルールブック</a:t>
            </a:r>
            <a:r>
              <a:rPr kumimoji="1" lang="en-US" altLang="ja-JP" sz="2000" dirty="0" smtClean="0"/>
              <a:t>(PDF)</a:t>
            </a:r>
            <a:r>
              <a:rPr kumimoji="1" lang="ja-JP" altLang="en-US" sz="2000" dirty="0" smtClean="0"/>
              <a:t>で</a:t>
            </a:r>
            <a:r>
              <a:rPr kumimoji="1" lang="en-US" altLang="ja-JP" sz="2000" dirty="0" smtClean="0"/>
              <a:t>､</a:t>
            </a:r>
            <a:r>
              <a:rPr kumimoji="1" lang="ja-JP" altLang="en-US" sz="2000" dirty="0" smtClean="0"/>
              <a:t>単語の検索ができると</a:t>
            </a:r>
            <a:r>
              <a:rPr lang="ja-JP" altLang="en-US" sz="2000" dirty="0" smtClean="0"/>
              <a:t>より便利でしょう</a:t>
            </a:r>
            <a:r>
              <a:rPr lang="en-US" altLang="ja-JP" sz="2000" dirty="0"/>
              <a:t>;</a:t>
            </a:r>
            <a:endParaRPr lang="en-US" altLang="ja-JP" sz="2000" dirty="0" smtClean="0"/>
          </a:p>
          <a:p>
            <a:pPr lvl="1"/>
            <a:r>
              <a:rPr kumimoji="1" lang="ja-JP" altLang="en-US" sz="2000" dirty="0" smtClean="0"/>
              <a:t>今回資料をまとめるに当たっては</a:t>
            </a:r>
            <a:r>
              <a:rPr kumimoji="1" lang="en-US" altLang="ja-JP" sz="2000" dirty="0" smtClean="0"/>
              <a:t>､</a:t>
            </a:r>
            <a:r>
              <a:rPr kumimoji="1" lang="en-US" altLang="ja-JP" sz="2000" b="1" dirty="0" smtClean="0"/>
              <a:t>PDGA</a:t>
            </a:r>
            <a:r>
              <a:rPr kumimoji="1" lang="ja-JP" altLang="en-US" sz="2000" dirty="0" smtClean="0"/>
              <a:t>版ルールブックを使って検索し</a:t>
            </a:r>
            <a:r>
              <a:rPr kumimoji="1" lang="en-US" altLang="ja-JP" sz="2000" dirty="0" smtClean="0"/>
              <a:t>､</a:t>
            </a:r>
            <a:r>
              <a:rPr kumimoji="1" lang="ja-JP" altLang="en-US" sz="2000" dirty="0" smtClean="0"/>
              <a:t>当たりを付けては</a:t>
            </a:r>
            <a:r>
              <a:rPr kumimoji="1" lang="en-US" altLang="ja-JP" sz="2000" b="1" dirty="0" smtClean="0"/>
              <a:t>JPDGA</a:t>
            </a:r>
            <a:r>
              <a:rPr kumimoji="1" lang="ja-JP" altLang="en-US" sz="2000" dirty="0" smtClean="0"/>
              <a:t>版を見直す作業を行いました</a:t>
            </a:r>
            <a:r>
              <a:rPr kumimoji="1" lang="en-US" altLang="ja-JP" sz="2000" dirty="0" smtClean="0"/>
              <a:t>｡</a:t>
            </a:r>
          </a:p>
          <a:p>
            <a:r>
              <a:rPr lang="en-US" altLang="ja-JP" sz="2000" b="1" dirty="0" smtClean="0"/>
              <a:t>JPDGA</a:t>
            </a:r>
            <a:r>
              <a:rPr lang="ja-JP" altLang="en-US" sz="2000" dirty="0" smtClean="0"/>
              <a:t>ルールブックに感謝</a:t>
            </a:r>
            <a:r>
              <a:rPr lang="en-US" altLang="ja-JP" sz="2000" dirty="0" smtClean="0"/>
              <a:t>;</a:t>
            </a:r>
          </a:p>
          <a:p>
            <a:pPr lvl="1"/>
            <a:r>
              <a:rPr kumimoji="1" lang="ja-JP" altLang="en-US" sz="2000" dirty="0" smtClean="0"/>
              <a:t>そこには長い歴史と</a:t>
            </a:r>
            <a:endParaRPr kumimoji="1" lang="en-US" altLang="ja-JP" sz="2000" dirty="0" smtClean="0"/>
          </a:p>
          <a:p>
            <a:pPr lvl="1"/>
            <a:r>
              <a:rPr kumimoji="1" lang="ja-JP" altLang="en-US" sz="2000" dirty="0" smtClean="0"/>
              <a:t>多くの人の汗が詰まっているでしょう</a:t>
            </a:r>
            <a:r>
              <a:rPr lang="en-US" altLang="ja-JP" sz="2000" b="1" i="1" dirty="0" smtClean="0">
                <a:solidFill>
                  <a:srgbClr val="FF0000"/>
                </a:solidFill>
              </a:rPr>
              <a:t>!</a:t>
            </a:r>
            <a:endParaRPr kumimoji="1" lang="en-US" altLang="ja-JP" sz="2000" b="1" i="1" dirty="0" smtClean="0">
              <a:solidFill>
                <a:srgbClr val="FF0000"/>
              </a:solidFill>
            </a:endParaRPr>
          </a:p>
          <a:p>
            <a:endParaRPr kumimoji="1" lang="ja-JP" altLang="en-US" sz="2000" dirty="0"/>
          </a:p>
        </p:txBody>
      </p:sp>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16</a:t>
            </a:fld>
            <a:endParaRPr kumimoji="1" lang="ja-JP" altLang="en-US"/>
          </a:p>
        </p:txBody>
      </p:sp>
      <p:pic>
        <p:nvPicPr>
          <p:cNvPr id="5" name="コンテンツ プレースホルダー 4"/>
          <p:cNvPicPr>
            <a:picLocks noChangeAspect="1"/>
          </p:cNvPicPr>
          <p:nvPr/>
        </p:nvPicPr>
        <p:blipFill rotWithShape="1">
          <a:blip r:embed="rId2"/>
          <a:srcRect l="2236" t="3552" r="14826" b="3151"/>
          <a:stretch/>
        </p:blipFill>
        <p:spPr>
          <a:xfrm>
            <a:off x="6516295" y="4807395"/>
            <a:ext cx="2170505" cy="1548955"/>
          </a:xfrm>
          <a:prstGeom prst="rect">
            <a:avLst/>
          </a:prstGeom>
          <a:effectLst/>
        </p:spPr>
      </p:pic>
      <p:sp>
        <p:nvSpPr>
          <p:cNvPr id="6" name="テキスト ボックス 5"/>
          <p:cNvSpPr txBox="1"/>
          <p:nvPr/>
        </p:nvSpPr>
        <p:spPr>
          <a:xfrm>
            <a:off x="7246243" y="6356350"/>
            <a:ext cx="716663" cy="215444"/>
          </a:xfrm>
          <a:prstGeom prst="rect">
            <a:avLst/>
          </a:prstGeom>
          <a:noFill/>
        </p:spPr>
        <p:txBody>
          <a:bodyPr wrap="none" rtlCol="0">
            <a:spAutoFit/>
          </a:bodyPr>
          <a:lstStyle/>
          <a:p>
            <a:pPr algn="ctr"/>
            <a:r>
              <a:rPr kumimoji="1" lang="en-US" altLang="ja-JP" sz="800" dirty="0" smtClean="0"/>
              <a:t>JPDGA#2669</a:t>
            </a:r>
            <a:endParaRPr kumimoji="1" lang="ja-JP" altLang="en-US" sz="800" dirty="0"/>
          </a:p>
        </p:txBody>
      </p:sp>
    </p:spTree>
    <p:extLst>
      <p:ext uri="{BB962C8B-B14F-4D97-AF65-F5344CB8AC3E}">
        <p14:creationId xmlns:p14="http://schemas.microsoft.com/office/powerpoint/2010/main" val="156004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線矢印コネクタ 26"/>
          <p:cNvCxnSpPr>
            <a:stCxn id="5" idx="3"/>
          </p:cNvCxnSpPr>
          <p:nvPr/>
        </p:nvCxnSpPr>
        <p:spPr>
          <a:xfrm>
            <a:off x="1807286" y="3116930"/>
            <a:ext cx="2769034" cy="70386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p:nvPr/>
        </p:nvCxnSpPr>
        <p:spPr>
          <a:xfrm flipV="1">
            <a:off x="1807286" y="2313021"/>
            <a:ext cx="2769034" cy="80390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 name="タイトル 1"/>
          <p:cNvSpPr>
            <a:spLocks noGrp="1"/>
          </p:cNvSpPr>
          <p:nvPr>
            <p:ph type="title"/>
          </p:nvPr>
        </p:nvSpPr>
        <p:spPr/>
        <p:txBody>
          <a:bodyPr/>
          <a:lstStyle/>
          <a:p>
            <a:r>
              <a:rPr lang="ja-JP" altLang="en-US" b="1" dirty="0"/>
              <a:t>ゆれる</a:t>
            </a:r>
            <a:r>
              <a:rPr lang="en-US" altLang="ja-JP" b="1" dirty="0"/>
              <a:t>JPDGA</a:t>
            </a:r>
            <a:r>
              <a:rPr lang="ja-JP" altLang="en-US" b="1" dirty="0" smtClean="0"/>
              <a:t>用語</a:t>
            </a:r>
            <a:endParaRPr kumimoji="1" lang="ja-JP" altLang="en-US" b="1" dirty="0"/>
          </a:p>
        </p:txBody>
      </p:sp>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2</a:t>
            </a:fld>
            <a:endParaRPr kumimoji="1" lang="ja-JP" altLang="en-US"/>
          </a:p>
        </p:txBody>
      </p:sp>
      <p:sp>
        <p:nvSpPr>
          <p:cNvPr id="5" name="テキスト ボックス 4"/>
          <p:cNvSpPr txBox="1"/>
          <p:nvPr/>
        </p:nvSpPr>
        <p:spPr>
          <a:xfrm>
            <a:off x="465753" y="2932264"/>
            <a:ext cx="1341533" cy="369332"/>
          </a:xfrm>
          <a:prstGeom prst="rect">
            <a:avLst/>
          </a:prstGeom>
          <a:noFill/>
        </p:spPr>
        <p:txBody>
          <a:bodyPr wrap="none" rtlCol="0">
            <a:spAutoFit/>
          </a:bodyPr>
          <a:lstStyle/>
          <a:p>
            <a:r>
              <a:rPr kumimoji="1" lang="en-US" altLang="ja-JP" b="1" dirty="0" smtClean="0"/>
              <a:t>PDGA</a:t>
            </a:r>
            <a:r>
              <a:rPr kumimoji="1" lang="ja-JP" altLang="en-US" b="1" dirty="0" smtClean="0"/>
              <a:t>用語</a:t>
            </a:r>
            <a:r>
              <a:rPr kumimoji="1" lang="en-US" altLang="ja-JP" b="1" dirty="0" smtClean="0"/>
              <a:t>A</a:t>
            </a:r>
          </a:p>
        </p:txBody>
      </p:sp>
      <p:sp>
        <p:nvSpPr>
          <p:cNvPr id="11" name="テキスト ボックス 10"/>
          <p:cNvSpPr txBox="1"/>
          <p:nvPr/>
        </p:nvSpPr>
        <p:spPr>
          <a:xfrm>
            <a:off x="2507101" y="2511495"/>
            <a:ext cx="1351652" cy="369332"/>
          </a:xfrm>
          <a:prstGeom prst="rect">
            <a:avLst/>
          </a:prstGeom>
          <a:noFill/>
        </p:spPr>
        <p:txBody>
          <a:bodyPr wrap="none" rtlCol="0">
            <a:spAutoFit/>
          </a:bodyPr>
          <a:lstStyle/>
          <a:p>
            <a:pPr algn="ctr"/>
            <a:r>
              <a:rPr kumimoji="1" lang="ja-JP" altLang="en-US" b="1" dirty="0" smtClean="0">
                <a:solidFill>
                  <a:srgbClr val="FF0000"/>
                </a:solidFill>
              </a:rPr>
              <a:t>版間のゆれ</a:t>
            </a:r>
            <a:endParaRPr kumimoji="1" lang="en-US" altLang="ja-JP" b="1" dirty="0" smtClean="0">
              <a:solidFill>
                <a:srgbClr val="FF0000"/>
              </a:solidFill>
            </a:endParaRPr>
          </a:p>
        </p:txBody>
      </p:sp>
      <p:sp>
        <p:nvSpPr>
          <p:cNvPr id="12" name="テキスト ボックス 11"/>
          <p:cNvSpPr txBox="1"/>
          <p:nvPr/>
        </p:nvSpPr>
        <p:spPr>
          <a:xfrm>
            <a:off x="2507101" y="3252549"/>
            <a:ext cx="1351652" cy="369332"/>
          </a:xfrm>
          <a:prstGeom prst="rect">
            <a:avLst/>
          </a:prstGeom>
          <a:noFill/>
        </p:spPr>
        <p:txBody>
          <a:bodyPr wrap="none" rtlCol="0">
            <a:spAutoFit/>
          </a:bodyPr>
          <a:lstStyle/>
          <a:p>
            <a:pPr algn="ctr"/>
            <a:r>
              <a:rPr kumimoji="1" lang="ja-JP" altLang="en-US" b="1" dirty="0" smtClean="0">
                <a:solidFill>
                  <a:srgbClr val="FF0000"/>
                </a:solidFill>
              </a:rPr>
              <a:t>版内のゆれ</a:t>
            </a:r>
            <a:endParaRPr kumimoji="1" lang="en-US" altLang="ja-JP" b="1" dirty="0" smtClean="0">
              <a:solidFill>
                <a:srgbClr val="FF0000"/>
              </a:solidFill>
            </a:endParaRPr>
          </a:p>
        </p:txBody>
      </p:sp>
      <p:grpSp>
        <p:nvGrpSpPr>
          <p:cNvPr id="18" name="図形グループ 17"/>
          <p:cNvGrpSpPr/>
          <p:nvPr/>
        </p:nvGrpSpPr>
        <p:grpSpPr>
          <a:xfrm>
            <a:off x="4738864" y="1850053"/>
            <a:ext cx="3097279" cy="923330"/>
            <a:chOff x="3289179" y="2589461"/>
            <a:chExt cx="3097279" cy="923330"/>
          </a:xfrm>
        </p:grpSpPr>
        <p:sp>
          <p:nvSpPr>
            <p:cNvPr id="7" name="テキスト ボックス 6"/>
            <p:cNvSpPr txBox="1"/>
            <p:nvPr/>
          </p:nvSpPr>
          <p:spPr>
            <a:xfrm>
              <a:off x="3444627" y="2589461"/>
              <a:ext cx="2941831" cy="923330"/>
            </a:xfrm>
            <a:prstGeom prst="rect">
              <a:avLst/>
            </a:prstGeom>
            <a:noFill/>
          </p:spPr>
          <p:txBody>
            <a:bodyPr wrap="none" rtlCol="0">
              <a:spAutoFit/>
            </a:bodyPr>
            <a:lstStyle/>
            <a:p>
              <a:pPr marL="285750" indent="-285750">
                <a:buFont typeface="Arial"/>
                <a:buChar char="•"/>
              </a:pPr>
              <a:r>
                <a:rPr lang="en-US" altLang="ja-JP" b="1" dirty="0" smtClean="0"/>
                <a:t>J</a:t>
              </a:r>
              <a:r>
                <a:rPr kumimoji="1" lang="en-US" altLang="ja-JP" b="1" dirty="0" smtClean="0"/>
                <a:t>PDGA</a:t>
              </a:r>
              <a:r>
                <a:rPr kumimoji="1" lang="ja-JP" altLang="en-US" b="1" dirty="0" smtClean="0"/>
                <a:t>用語</a:t>
              </a:r>
              <a:r>
                <a:rPr kumimoji="1" lang="en-US" altLang="ja-JP" b="1" dirty="0" smtClean="0"/>
                <a:t>A’(2013</a:t>
              </a:r>
              <a:r>
                <a:rPr kumimoji="1" lang="ja-JP" altLang="en-US" b="1" dirty="0" smtClean="0"/>
                <a:t>年版</a:t>
              </a:r>
              <a:r>
                <a:rPr kumimoji="1" lang="en-US" altLang="ja-JP" b="1" dirty="0" smtClean="0"/>
                <a:t>)</a:t>
              </a:r>
            </a:p>
            <a:p>
              <a:pPr marL="285750" indent="-285750">
                <a:buFont typeface="Arial"/>
                <a:buChar char="•"/>
              </a:pPr>
              <a:r>
                <a:rPr lang="en-US" altLang="ja-JP" b="1" dirty="0"/>
                <a:t>JPDGA</a:t>
              </a:r>
              <a:r>
                <a:rPr lang="ja-JP" altLang="en-US" b="1" dirty="0"/>
                <a:t>用語</a:t>
              </a:r>
              <a:r>
                <a:rPr lang="en-US" altLang="ja-JP" b="1" dirty="0"/>
                <a:t>A’’(2018</a:t>
              </a:r>
              <a:r>
                <a:rPr lang="ja-JP" altLang="en-US" b="1" dirty="0"/>
                <a:t>年版</a:t>
              </a:r>
              <a:r>
                <a:rPr lang="en-US" altLang="ja-JP" b="1" dirty="0"/>
                <a:t>)</a:t>
              </a:r>
            </a:p>
            <a:p>
              <a:pPr marL="285750" indent="-285750">
                <a:buFont typeface="Arial"/>
                <a:buChar char="•"/>
              </a:pPr>
              <a:r>
                <a:rPr lang="en-US" altLang="ja-JP" b="1" dirty="0"/>
                <a:t>JPDGA</a:t>
              </a:r>
              <a:r>
                <a:rPr lang="ja-JP" altLang="en-US" b="1" dirty="0"/>
                <a:t>用語</a:t>
              </a:r>
              <a:r>
                <a:rPr lang="en-US" altLang="ja-JP" b="1" dirty="0"/>
                <a:t>A</a:t>
              </a:r>
              <a:r>
                <a:rPr lang="en-US" altLang="ja-JP" b="1" dirty="0" smtClean="0"/>
                <a:t>’’’</a:t>
              </a:r>
              <a:r>
                <a:rPr lang="en-US" altLang="ja-JP" b="1" dirty="0"/>
                <a:t>(</a:t>
              </a:r>
              <a:r>
                <a:rPr lang="en-US" altLang="ja-JP" b="1" dirty="0" smtClean="0"/>
                <a:t>20XY</a:t>
              </a:r>
              <a:r>
                <a:rPr lang="ja-JP" altLang="en-US" b="1" dirty="0" smtClean="0"/>
                <a:t>年版</a:t>
              </a:r>
              <a:r>
                <a:rPr lang="en-US" altLang="ja-JP" b="1" dirty="0" smtClean="0"/>
                <a:t>)</a:t>
              </a:r>
              <a:endParaRPr lang="en-US" altLang="ja-JP" b="1" dirty="0"/>
            </a:p>
          </p:txBody>
        </p:sp>
        <p:sp>
          <p:nvSpPr>
            <p:cNvPr id="16" name="左中かっこ 15"/>
            <p:cNvSpPr/>
            <p:nvPr/>
          </p:nvSpPr>
          <p:spPr>
            <a:xfrm>
              <a:off x="3289179" y="2589461"/>
              <a:ext cx="155448" cy="92333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endParaRPr kumimoji="1" lang="ja-JP" altLang="en-US"/>
            </a:p>
          </p:txBody>
        </p:sp>
      </p:grpSp>
      <p:grpSp>
        <p:nvGrpSpPr>
          <p:cNvPr id="19" name="図形グループ 18"/>
          <p:cNvGrpSpPr/>
          <p:nvPr/>
        </p:nvGrpSpPr>
        <p:grpSpPr>
          <a:xfrm>
            <a:off x="4738864" y="3358354"/>
            <a:ext cx="3712832" cy="923753"/>
            <a:chOff x="3289179" y="4097762"/>
            <a:chExt cx="3712832" cy="923753"/>
          </a:xfrm>
        </p:grpSpPr>
        <p:sp>
          <p:nvSpPr>
            <p:cNvPr id="13" name="テキスト ボックス 12"/>
            <p:cNvSpPr txBox="1"/>
            <p:nvPr/>
          </p:nvSpPr>
          <p:spPr>
            <a:xfrm>
              <a:off x="3444627" y="4098185"/>
              <a:ext cx="3557384" cy="923330"/>
            </a:xfrm>
            <a:prstGeom prst="rect">
              <a:avLst/>
            </a:prstGeom>
            <a:noFill/>
          </p:spPr>
          <p:txBody>
            <a:bodyPr wrap="none" rtlCol="0">
              <a:spAutoFit/>
            </a:bodyPr>
            <a:lstStyle/>
            <a:p>
              <a:pPr marL="285750" indent="-285750">
                <a:buFont typeface="Arial"/>
                <a:buChar char="•"/>
              </a:pPr>
              <a:r>
                <a:rPr lang="en-US" altLang="ja-JP" b="1" dirty="0" smtClean="0"/>
                <a:t>J</a:t>
              </a:r>
              <a:r>
                <a:rPr kumimoji="1" lang="en-US" altLang="ja-JP" b="1" dirty="0" smtClean="0"/>
                <a:t>PDGA</a:t>
              </a:r>
              <a:r>
                <a:rPr kumimoji="1" lang="ja-JP" altLang="en-US" b="1" dirty="0" smtClean="0"/>
                <a:t>用語</a:t>
              </a:r>
              <a:r>
                <a:rPr kumimoji="1" lang="en-US" altLang="ja-JP" b="1" dirty="0" smtClean="0"/>
                <a:t>A’(20XY</a:t>
              </a:r>
              <a:r>
                <a:rPr kumimoji="1" lang="ja-JP" altLang="en-US" b="1" dirty="0" smtClean="0"/>
                <a:t>年版</a:t>
              </a:r>
              <a:r>
                <a:rPr kumimoji="1" lang="en-US" altLang="ja-JP" b="1" dirty="0" smtClean="0"/>
                <a:t> </a:t>
              </a:r>
              <a:r>
                <a:rPr kumimoji="1" lang="ja-JP" altLang="en-US" b="1" dirty="0" smtClean="0"/>
                <a:t>規則</a:t>
              </a:r>
              <a:r>
                <a:rPr kumimoji="1" lang="en-US" altLang="ja-JP" b="1" dirty="0" smtClean="0"/>
                <a:t>X)</a:t>
              </a:r>
            </a:p>
            <a:p>
              <a:pPr marL="285750" indent="-285750">
                <a:buFont typeface="Arial"/>
                <a:buChar char="•"/>
              </a:pPr>
              <a:r>
                <a:rPr lang="en-US" altLang="ja-JP" b="1" dirty="0"/>
                <a:t>JPDGA</a:t>
              </a:r>
              <a:r>
                <a:rPr lang="ja-JP" altLang="en-US" b="1" dirty="0"/>
                <a:t>用語</a:t>
              </a:r>
              <a:r>
                <a:rPr lang="en-US" altLang="ja-JP" b="1" dirty="0"/>
                <a:t>A’’(</a:t>
              </a:r>
              <a:r>
                <a:rPr lang="en-US" altLang="ja-JP" b="1" dirty="0" smtClean="0"/>
                <a:t>20XY</a:t>
              </a:r>
              <a:r>
                <a:rPr lang="ja-JP" altLang="en-US" b="1" dirty="0" smtClean="0"/>
                <a:t>年版</a:t>
              </a:r>
              <a:r>
                <a:rPr lang="en-US" altLang="ja-JP" b="1" dirty="0" smtClean="0"/>
                <a:t> </a:t>
              </a:r>
              <a:r>
                <a:rPr lang="ja-JP" altLang="en-US" b="1" dirty="0" smtClean="0"/>
                <a:t>規則</a:t>
              </a:r>
              <a:r>
                <a:rPr lang="en-US" altLang="ja-JP" b="1" dirty="0" smtClean="0"/>
                <a:t>Y</a:t>
              </a:r>
              <a:r>
                <a:rPr lang="en-US" altLang="ja-JP" b="1" dirty="0"/>
                <a:t>)</a:t>
              </a:r>
            </a:p>
            <a:p>
              <a:pPr marL="285750" indent="-285750">
                <a:buFont typeface="Arial"/>
                <a:buChar char="•"/>
              </a:pPr>
              <a:r>
                <a:rPr lang="en-US" altLang="ja-JP" b="1" dirty="0"/>
                <a:t>JPDGA</a:t>
              </a:r>
              <a:r>
                <a:rPr lang="ja-JP" altLang="en-US" b="1" dirty="0"/>
                <a:t>用語</a:t>
              </a:r>
              <a:r>
                <a:rPr lang="en-US" altLang="ja-JP" b="1" dirty="0" smtClean="0"/>
                <a:t>A’’</a:t>
              </a:r>
              <a:r>
                <a:rPr lang="en-US" altLang="ja-JP" b="1" dirty="0"/>
                <a:t>’(</a:t>
              </a:r>
              <a:r>
                <a:rPr lang="en-US" altLang="ja-JP" b="1" dirty="0" smtClean="0"/>
                <a:t>20XY</a:t>
              </a:r>
              <a:r>
                <a:rPr lang="ja-JP" altLang="en-US" b="1" dirty="0" smtClean="0"/>
                <a:t>年版</a:t>
              </a:r>
              <a:r>
                <a:rPr lang="en-US" altLang="ja-JP" b="1" dirty="0" smtClean="0"/>
                <a:t> Q&amp;A)</a:t>
              </a:r>
              <a:endParaRPr lang="en-US" altLang="ja-JP" b="1" dirty="0"/>
            </a:p>
          </p:txBody>
        </p:sp>
        <p:sp>
          <p:nvSpPr>
            <p:cNvPr id="17" name="左中かっこ 16"/>
            <p:cNvSpPr/>
            <p:nvPr/>
          </p:nvSpPr>
          <p:spPr>
            <a:xfrm>
              <a:off x="3289179" y="4097762"/>
              <a:ext cx="155448" cy="92333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endParaRPr kumimoji="1" lang="ja-JP" altLang="en-US"/>
            </a:p>
          </p:txBody>
        </p:sp>
      </p:grpSp>
      <p:sp>
        <p:nvSpPr>
          <p:cNvPr id="20" name="テキスト ボックス 19"/>
          <p:cNvSpPr txBox="1"/>
          <p:nvPr/>
        </p:nvSpPr>
        <p:spPr>
          <a:xfrm>
            <a:off x="483863" y="4952071"/>
            <a:ext cx="1341533" cy="369332"/>
          </a:xfrm>
          <a:prstGeom prst="rect">
            <a:avLst/>
          </a:prstGeom>
          <a:noFill/>
        </p:spPr>
        <p:txBody>
          <a:bodyPr wrap="none" rtlCol="0">
            <a:spAutoFit/>
          </a:bodyPr>
          <a:lstStyle/>
          <a:p>
            <a:r>
              <a:rPr kumimoji="1" lang="en-US" altLang="ja-JP" b="1" dirty="0" smtClean="0"/>
              <a:t>PDGA</a:t>
            </a:r>
            <a:r>
              <a:rPr kumimoji="1" lang="ja-JP" altLang="en-US" b="1" dirty="0" smtClean="0"/>
              <a:t>用語</a:t>
            </a:r>
            <a:r>
              <a:rPr kumimoji="1" lang="en-US" altLang="ja-JP" b="1" dirty="0" smtClean="0"/>
              <a:t>A</a:t>
            </a:r>
          </a:p>
        </p:txBody>
      </p:sp>
      <p:cxnSp>
        <p:nvCxnSpPr>
          <p:cNvPr id="22" name="直線矢印コネクタ 21"/>
          <p:cNvCxnSpPr>
            <a:stCxn id="20" idx="3"/>
          </p:cNvCxnSpPr>
          <p:nvPr/>
        </p:nvCxnSpPr>
        <p:spPr>
          <a:xfrm>
            <a:off x="1825396" y="5136737"/>
            <a:ext cx="2750924"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3" name="テキスト ボックス 22"/>
          <p:cNvSpPr txBox="1"/>
          <p:nvPr/>
        </p:nvSpPr>
        <p:spPr>
          <a:xfrm>
            <a:off x="4912422" y="4952071"/>
            <a:ext cx="3327165" cy="369332"/>
          </a:xfrm>
          <a:prstGeom prst="rect">
            <a:avLst/>
          </a:prstGeom>
          <a:noFill/>
        </p:spPr>
        <p:txBody>
          <a:bodyPr wrap="none" rtlCol="0">
            <a:spAutoFit/>
          </a:bodyPr>
          <a:lstStyle/>
          <a:p>
            <a:r>
              <a:rPr kumimoji="1" lang="en-US" altLang="ja-JP" b="1" dirty="0" smtClean="0"/>
              <a:t>JPDGA</a:t>
            </a:r>
            <a:r>
              <a:rPr kumimoji="1" lang="ja-JP" altLang="en-US" b="1" dirty="0" smtClean="0"/>
              <a:t>用語</a:t>
            </a:r>
            <a:r>
              <a:rPr kumimoji="1" lang="en-US" altLang="ja-JP" b="1" dirty="0" smtClean="0"/>
              <a:t>A (</a:t>
            </a:r>
            <a:r>
              <a:rPr kumimoji="1" lang="ja-JP" altLang="en-US" b="1" dirty="0" smtClean="0"/>
              <a:t>版間</a:t>
            </a:r>
            <a:r>
              <a:rPr kumimoji="1" lang="en-US" altLang="ja-JP" b="1" dirty="0" smtClean="0"/>
              <a:t>､</a:t>
            </a:r>
            <a:r>
              <a:rPr kumimoji="1" lang="ja-JP" altLang="en-US" b="1" dirty="0" smtClean="0"/>
              <a:t>版内問わず</a:t>
            </a:r>
            <a:r>
              <a:rPr kumimoji="1" lang="en-US" altLang="ja-JP" b="1" dirty="0" smtClean="0"/>
              <a:t>)</a:t>
            </a:r>
          </a:p>
        </p:txBody>
      </p:sp>
      <p:sp>
        <p:nvSpPr>
          <p:cNvPr id="25" name="テキスト ボックス 24"/>
          <p:cNvSpPr txBox="1"/>
          <p:nvPr/>
        </p:nvSpPr>
        <p:spPr>
          <a:xfrm>
            <a:off x="483863" y="4582739"/>
            <a:ext cx="8202937" cy="369332"/>
          </a:xfrm>
          <a:prstGeom prst="rect">
            <a:avLst/>
          </a:prstGeom>
          <a:noFill/>
        </p:spPr>
        <p:txBody>
          <a:bodyPr wrap="none" rtlCol="0">
            <a:spAutoFit/>
          </a:bodyPr>
          <a:lstStyle/>
          <a:p>
            <a:r>
              <a:rPr kumimoji="1" lang="ja-JP" altLang="en-US" b="1" dirty="0" smtClean="0">
                <a:solidFill>
                  <a:srgbClr val="008000"/>
                </a:solidFill>
              </a:rPr>
              <a:t>理想</a:t>
            </a:r>
            <a:r>
              <a:rPr kumimoji="1" lang="en-US" altLang="ja-JP" b="1" dirty="0" smtClean="0"/>
              <a:t>: </a:t>
            </a:r>
            <a:r>
              <a:rPr kumimoji="1" lang="ja-JP" altLang="en-US" b="1" dirty="0" smtClean="0"/>
              <a:t>版間</a:t>
            </a:r>
            <a:r>
              <a:rPr kumimoji="1" lang="en-US" altLang="ja-JP" b="1" dirty="0" smtClean="0"/>
              <a:t>､</a:t>
            </a:r>
            <a:r>
              <a:rPr kumimoji="1" lang="ja-JP" altLang="en-US" b="1" dirty="0" smtClean="0"/>
              <a:t>版内問わず</a:t>
            </a:r>
            <a:r>
              <a:rPr kumimoji="1" lang="en-US" altLang="ja-JP" b="1" dirty="0" smtClean="0"/>
              <a:t>PDGA</a:t>
            </a:r>
            <a:r>
              <a:rPr kumimoji="1" lang="ja-JP" altLang="en-US" b="1" dirty="0" smtClean="0"/>
              <a:t>用語と</a:t>
            </a:r>
            <a:r>
              <a:rPr kumimoji="1" lang="en-US" altLang="ja-JP" b="1" dirty="0" smtClean="0"/>
              <a:t>JPDGA</a:t>
            </a:r>
            <a:r>
              <a:rPr kumimoji="1" lang="ja-JP" altLang="en-US" b="1" dirty="0" smtClean="0"/>
              <a:t>用語は</a:t>
            </a:r>
            <a:r>
              <a:rPr kumimoji="1" lang="en-US" altLang="ja-JP" b="1" dirty="0" smtClean="0"/>
              <a:t>1</a:t>
            </a:r>
            <a:r>
              <a:rPr kumimoji="1" lang="ja-JP" altLang="en-US" b="1" dirty="0" smtClean="0"/>
              <a:t>対</a:t>
            </a:r>
            <a:r>
              <a:rPr kumimoji="1" lang="en-US" altLang="ja-JP" b="1" dirty="0" smtClean="0"/>
              <a:t>1</a:t>
            </a:r>
            <a:r>
              <a:rPr lang="ja-JP" altLang="en-US" b="1" dirty="0" smtClean="0"/>
              <a:t>に対応することが望ましい</a:t>
            </a:r>
            <a:endParaRPr kumimoji="1" lang="en-US" altLang="ja-JP" b="1" dirty="0" smtClean="0"/>
          </a:p>
        </p:txBody>
      </p:sp>
      <p:sp>
        <p:nvSpPr>
          <p:cNvPr id="26" name="テキスト ボックス 25"/>
          <p:cNvSpPr txBox="1"/>
          <p:nvPr/>
        </p:nvSpPr>
        <p:spPr>
          <a:xfrm>
            <a:off x="457200" y="1417638"/>
            <a:ext cx="6814686" cy="369332"/>
          </a:xfrm>
          <a:prstGeom prst="rect">
            <a:avLst/>
          </a:prstGeom>
          <a:noFill/>
        </p:spPr>
        <p:txBody>
          <a:bodyPr wrap="none" rtlCol="0">
            <a:spAutoFit/>
          </a:bodyPr>
          <a:lstStyle/>
          <a:p>
            <a:r>
              <a:rPr kumimoji="1" lang="ja-JP" altLang="en-US" b="1" dirty="0" smtClean="0">
                <a:solidFill>
                  <a:srgbClr val="FF0000"/>
                </a:solidFill>
              </a:rPr>
              <a:t>現状</a:t>
            </a:r>
            <a:r>
              <a:rPr kumimoji="1" lang="en-US" altLang="ja-JP" b="1" dirty="0" smtClean="0"/>
              <a:t>: </a:t>
            </a:r>
            <a:r>
              <a:rPr kumimoji="1" lang="ja-JP" altLang="en-US" b="1" dirty="0" smtClean="0"/>
              <a:t>版間</a:t>
            </a:r>
            <a:r>
              <a:rPr lang="ja-JP" altLang="en-US" b="1" dirty="0" smtClean="0"/>
              <a:t>や</a:t>
            </a:r>
            <a:r>
              <a:rPr kumimoji="1" lang="ja-JP" altLang="en-US" b="1" dirty="0" smtClean="0"/>
              <a:t>版内で</a:t>
            </a:r>
            <a:r>
              <a:rPr kumimoji="1" lang="en-US" altLang="ja-JP" b="1" dirty="0" smtClean="0"/>
              <a:t>1</a:t>
            </a:r>
            <a:r>
              <a:rPr kumimoji="1" lang="ja-JP" altLang="en-US" b="1" dirty="0" smtClean="0"/>
              <a:t>つの</a:t>
            </a:r>
            <a:r>
              <a:rPr kumimoji="1" lang="en-US" altLang="ja-JP" b="1" dirty="0" smtClean="0"/>
              <a:t>PDGA</a:t>
            </a:r>
            <a:r>
              <a:rPr kumimoji="1" lang="ja-JP" altLang="en-US" b="1" dirty="0" smtClean="0"/>
              <a:t>用語に対し複数の</a:t>
            </a:r>
            <a:r>
              <a:rPr kumimoji="1" lang="en-US" altLang="ja-JP" b="1" dirty="0" smtClean="0"/>
              <a:t>JPDGA</a:t>
            </a:r>
            <a:r>
              <a:rPr kumimoji="1" lang="ja-JP" altLang="en-US" b="1" dirty="0" smtClean="0"/>
              <a:t>用語が存在</a:t>
            </a:r>
            <a:endParaRPr kumimoji="1" lang="en-US" altLang="ja-JP" b="1" dirty="0" smtClean="0"/>
          </a:p>
        </p:txBody>
      </p:sp>
      <p:sp>
        <p:nvSpPr>
          <p:cNvPr id="36" name="テキスト ボックス 35"/>
          <p:cNvSpPr txBox="1"/>
          <p:nvPr/>
        </p:nvSpPr>
        <p:spPr>
          <a:xfrm>
            <a:off x="2862514" y="4943112"/>
            <a:ext cx="649487" cy="369332"/>
          </a:xfrm>
          <a:prstGeom prst="rect">
            <a:avLst/>
          </a:prstGeom>
          <a:noFill/>
        </p:spPr>
        <p:txBody>
          <a:bodyPr wrap="none" rtlCol="0">
            <a:spAutoFit/>
          </a:bodyPr>
          <a:lstStyle/>
          <a:p>
            <a:pPr algn="ctr"/>
            <a:r>
              <a:rPr kumimoji="1" lang="en-US" altLang="ja-JP" b="1" dirty="0" smtClean="0"/>
              <a:t>1</a:t>
            </a:r>
            <a:r>
              <a:rPr lang="ja-JP" altLang="en-US" b="1" dirty="0" smtClean="0"/>
              <a:t>対</a:t>
            </a:r>
            <a:r>
              <a:rPr lang="en-US" altLang="ja-JP" b="1" dirty="0" smtClean="0"/>
              <a:t>1</a:t>
            </a:r>
            <a:endParaRPr kumimoji="1" lang="en-US" altLang="ja-JP" b="1" dirty="0" smtClean="0"/>
          </a:p>
        </p:txBody>
      </p:sp>
    </p:spTree>
    <p:extLst>
      <p:ext uri="{BB962C8B-B14F-4D97-AF65-F5344CB8AC3E}">
        <p14:creationId xmlns:p14="http://schemas.microsoft.com/office/powerpoint/2010/main" val="260889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ゆれる</a:t>
            </a:r>
            <a:r>
              <a:rPr kumimoji="1" lang="en-US" altLang="ja-JP" b="1" dirty="0" smtClean="0"/>
              <a:t>JPDGA</a:t>
            </a:r>
            <a:r>
              <a:rPr kumimoji="1" lang="ja-JP" altLang="en-US" b="1" dirty="0" smtClean="0"/>
              <a:t>用語</a:t>
            </a:r>
            <a:endParaRPr kumimoji="1" lang="ja-JP" altLang="en-US" b="1" dirty="0"/>
          </a:p>
        </p:txBody>
      </p:sp>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3</a:t>
            </a:fld>
            <a:endParaRPr kumimoji="1" lang="ja-JP" altLang="en-US"/>
          </a:p>
        </p:txBody>
      </p:sp>
      <p:pic>
        <p:nvPicPr>
          <p:cNvPr id="6" name="コンテンツ プレースホルダー 5"/>
          <p:cNvPicPr>
            <a:picLocks noGrp="1" noChangeAspect="1"/>
          </p:cNvPicPr>
          <p:nvPr>
            <p:ph idx="1"/>
          </p:nvPr>
        </p:nvPicPr>
        <p:blipFill>
          <a:blip r:embed="rId2"/>
          <a:srcRect l="-5385" r="-5385"/>
          <a:stretch>
            <a:fillRect/>
          </a:stretch>
        </p:blipFill>
        <p:spPr/>
      </p:pic>
    </p:spTree>
    <p:extLst>
      <p:ext uri="{BB962C8B-B14F-4D97-AF65-F5344CB8AC3E}">
        <p14:creationId xmlns:p14="http://schemas.microsoft.com/office/powerpoint/2010/main" val="272948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ゆれる</a:t>
            </a:r>
            <a:r>
              <a:rPr lang="en-US" altLang="ja-JP" b="1" dirty="0"/>
              <a:t>JPDGA</a:t>
            </a:r>
            <a:r>
              <a:rPr lang="ja-JP" altLang="en-US" b="1" dirty="0" smtClean="0"/>
              <a:t>用語</a:t>
            </a:r>
            <a:r>
              <a:rPr lang="en-US" altLang="ja-JP" b="1" dirty="0" smtClean="0"/>
              <a:t>: </a:t>
            </a:r>
            <a:r>
              <a:rPr kumimoji="1" lang="en-US" altLang="ja-JP" b="1" i="1" dirty="0" smtClean="0">
                <a:solidFill>
                  <a:srgbClr val="008000"/>
                </a:solidFill>
              </a:rPr>
              <a:t>Casual</a:t>
            </a:r>
            <a:r>
              <a:rPr kumimoji="1" lang="ja-JP" altLang="en-US" b="1" i="1" dirty="0" smtClean="0"/>
              <a:t>編</a:t>
            </a:r>
            <a:endParaRPr kumimoji="1" lang="ja-JP" altLang="en-US"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508476"/>
              </p:ext>
            </p:extLst>
          </p:nvPr>
        </p:nvGraphicFramePr>
        <p:xfrm>
          <a:off x="457200" y="1605895"/>
          <a:ext cx="8311846" cy="4724400"/>
        </p:xfrm>
        <a:graphic>
          <a:graphicData uri="http://schemas.openxmlformats.org/drawingml/2006/table">
            <a:tbl>
              <a:tblPr firstRow="1" bandRow="1">
                <a:tableStyleId>{5C22544A-7EE6-4342-B048-85BDC9FD1C3A}</a:tableStyleId>
              </a:tblPr>
              <a:tblGrid>
                <a:gridCol w="1256989"/>
                <a:gridCol w="2021717"/>
                <a:gridCol w="2252980"/>
                <a:gridCol w="2780160"/>
              </a:tblGrid>
              <a:tr h="0">
                <a:tc>
                  <a:txBody>
                    <a:bodyPr/>
                    <a:lstStyle/>
                    <a:p>
                      <a:pPr marL="0" indent="0" algn="ctr">
                        <a:buFont typeface="Arial"/>
                        <a:buNone/>
                      </a:pPr>
                      <a:r>
                        <a:rPr kumimoji="1" lang="en-US" altLang="ja-JP" sz="1200" dirty="0" smtClean="0"/>
                        <a:t>PDGA</a:t>
                      </a:r>
                      <a:endParaRPr kumimoji="1" lang="ja-JP" altLang="en-US" sz="1200" dirty="0"/>
                    </a:p>
                  </a:txBody>
                  <a:tcPr anchor="ctr"/>
                </a:tc>
                <a:tc>
                  <a:txBody>
                    <a:bodyPr/>
                    <a:lstStyle/>
                    <a:p>
                      <a:pPr marL="0" indent="0" algn="ctr">
                        <a:buFont typeface="Arial"/>
                        <a:buNone/>
                      </a:pPr>
                      <a:r>
                        <a:rPr kumimoji="1" lang="en-US" altLang="ja-JP" sz="1200" dirty="0" smtClean="0"/>
                        <a:t>JPDGA(2013</a:t>
                      </a:r>
                      <a:r>
                        <a:rPr kumimoji="1" lang="ja-JP" altLang="en-US" sz="1200" dirty="0" smtClean="0"/>
                        <a:t>年版</a:t>
                      </a:r>
                      <a:r>
                        <a:rPr kumimoji="1" lang="en-US" altLang="ja-JP" sz="1200" dirty="0" smtClean="0"/>
                        <a:t>)</a:t>
                      </a:r>
                      <a:endParaRPr kumimoji="1" lang="ja-JP" altLang="en-US" sz="1200" dirty="0"/>
                    </a:p>
                  </a:txBody>
                  <a:tcPr anchor="ctr"/>
                </a:tc>
                <a:tc>
                  <a:txBody>
                    <a:bodyPr/>
                    <a:lstStyle/>
                    <a:p>
                      <a:pPr marL="0" indent="0" algn="ctr">
                        <a:buFont typeface="Arial"/>
                        <a:buNone/>
                      </a:pPr>
                      <a:r>
                        <a:rPr kumimoji="1" lang="en-US" altLang="ja-JP" sz="1200" dirty="0" smtClean="0"/>
                        <a:t>JPDGA(2018</a:t>
                      </a:r>
                      <a:r>
                        <a:rPr kumimoji="1" lang="ja-JP" altLang="en-US" sz="1200" dirty="0" smtClean="0"/>
                        <a:t>年版</a:t>
                      </a:r>
                      <a:r>
                        <a:rPr kumimoji="1" lang="en-US" altLang="ja-JP" sz="1200" dirty="0" smtClean="0"/>
                        <a:t>)</a:t>
                      </a:r>
                      <a:endParaRPr kumimoji="1" lang="ja-JP" altLang="en-US" sz="1200" dirty="0"/>
                    </a:p>
                  </a:txBody>
                  <a:tcPr anchor="ctr"/>
                </a:tc>
                <a:tc>
                  <a:txBody>
                    <a:bodyPr/>
                    <a:lstStyle/>
                    <a:p>
                      <a:pPr marL="0" indent="0" algn="ctr">
                        <a:buFont typeface="Arial"/>
                        <a:buNone/>
                      </a:pPr>
                      <a:r>
                        <a:rPr kumimoji="1" lang="ja-JP" altLang="en-US" sz="1200" dirty="0" smtClean="0"/>
                        <a:t>私の理解</a:t>
                      </a:r>
                      <a:endParaRPr kumimoji="1" lang="ja-JP" altLang="en-US" sz="1200" dirty="0"/>
                    </a:p>
                  </a:txBody>
                  <a:tcPr anchor="ctr"/>
                </a:tc>
              </a:tr>
              <a:tr h="0">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kumimoji="1" lang="en-US" altLang="ja-JP" sz="1200" b="1" dirty="0" smtClean="0"/>
                        <a:t>Moving obstacle</a:t>
                      </a:r>
                      <a:endParaRPr kumimoji="1" lang="ja-JP" altLang="en-US" sz="1200" b="1" dirty="0" smtClean="0"/>
                    </a:p>
                  </a:txBody>
                  <a:tcPr anchor="ctr"/>
                </a:tc>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kumimoji="1" lang="ja-JP" altLang="en-US" sz="1200" b="1" dirty="0" smtClean="0"/>
                        <a:t>動かせる障害物</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kumimoji="1" lang="ja-JP" altLang="en-US" sz="1200" b="1" dirty="0" smtClean="0"/>
                        <a:t>動かせる障害物</a:t>
                      </a:r>
                    </a:p>
                  </a:txBody>
                  <a:tcPr anchor="ctr"/>
                </a:tc>
                <a:tc>
                  <a:txBody>
                    <a:bodyPr/>
                    <a:lstStyle/>
                    <a:p>
                      <a:pPr marL="0" indent="0">
                        <a:buFont typeface="Arial"/>
                        <a:buNone/>
                      </a:pPr>
                      <a:endParaRPr kumimoji="1" lang="ja-JP" altLang="en-US" sz="800" dirty="0"/>
                    </a:p>
                  </a:txBody>
                  <a:tcPr anchor="ctr"/>
                </a:tc>
              </a:tr>
              <a:tr h="550510">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altLang="ja-JP" sz="1200" b="1" dirty="0" smtClean="0">
                          <a:solidFill>
                            <a:srgbClr val="008000"/>
                          </a:solidFill>
                        </a:rPr>
                        <a:t>Casual</a:t>
                      </a:r>
                      <a:r>
                        <a:rPr lang="en-US" altLang="ja-JP" sz="1200" b="1" dirty="0" smtClean="0"/>
                        <a:t> obstacle</a:t>
                      </a:r>
                      <a:endParaRPr kumimoji="1" lang="ja-JP" altLang="en-US" sz="1200" b="1" dirty="0" smtClean="0"/>
                    </a:p>
                  </a:txBody>
                  <a:tcPr anchor="ctr"/>
                </a:tc>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kumimoji="1" lang="ja-JP" altLang="en-US" sz="1200" b="1" dirty="0" smtClean="0"/>
                        <a:t>非恒久的障害物</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ja-JP" altLang="en-US" sz="1200" b="1" dirty="0" smtClean="0"/>
                        <a:t>カジュアルな</a:t>
                      </a:r>
                      <a:r>
                        <a:rPr kumimoji="1" lang="ja-JP" altLang="en-US" sz="1200" b="1" dirty="0" smtClean="0"/>
                        <a:t>障害物</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ja-JP" altLang="en-US" sz="1200" b="1" dirty="0" smtClean="0"/>
                        <a:t>移動可能な</a:t>
                      </a:r>
                      <a:r>
                        <a:rPr kumimoji="1" lang="ja-JP" altLang="en-US" sz="1200" b="1" dirty="0" smtClean="0"/>
                        <a:t>障害物</a:t>
                      </a:r>
                      <a:endParaRPr kumimoji="1" lang="en-US" altLang="ja-JP" sz="1200" b="1" dirty="0" smtClean="0"/>
                    </a:p>
                    <a:p>
                      <a:pPr marL="0" marR="0" indent="0" algn="l" defTabSz="457200" rtl="0" eaLnBrk="1" fontAlgn="auto" latinLnBrk="0" hangingPunct="1">
                        <a:lnSpc>
                          <a:spcPct val="100000"/>
                        </a:lnSpc>
                        <a:spcBef>
                          <a:spcPts val="0"/>
                        </a:spcBef>
                        <a:spcAft>
                          <a:spcPts val="0"/>
                        </a:spcAft>
                        <a:buClrTx/>
                        <a:buSzTx/>
                        <a:buFont typeface="Arial"/>
                        <a:buNone/>
                        <a:tabLst/>
                        <a:defRPr/>
                      </a:pPr>
                      <a:r>
                        <a:rPr lang="ja-JP" altLang="en-US" sz="1200" b="1" dirty="0" smtClean="0"/>
                        <a:t>動かせる</a:t>
                      </a:r>
                      <a:r>
                        <a:rPr kumimoji="1" lang="ja-JP" altLang="en-US" sz="1200" b="1" dirty="0" smtClean="0"/>
                        <a:t>障害物</a:t>
                      </a:r>
                    </a:p>
                  </a:txBody>
                  <a:tcPr anchor="ctr"/>
                </a:tc>
                <a:tc>
                  <a:txBody>
                    <a:bodyPr/>
                    <a:lstStyle/>
                    <a:p>
                      <a:pPr marL="0" indent="0">
                        <a:buFont typeface="Arial"/>
                        <a:buNone/>
                      </a:pPr>
                      <a:r>
                        <a:rPr kumimoji="1" lang="en-US" altLang="ja-JP" sz="800" dirty="0" smtClean="0"/>
                        <a:t>JPDGA</a:t>
                      </a:r>
                      <a:r>
                        <a:rPr kumimoji="1" lang="ja-JP" altLang="en-US" sz="800" dirty="0" smtClean="0"/>
                        <a:t>の歴史の中で</a:t>
                      </a:r>
                      <a:r>
                        <a:rPr kumimoji="1" lang="en-US" altLang="ja-JP" sz="800" dirty="0" smtClean="0"/>
                        <a:t>､ </a:t>
                      </a:r>
                      <a:r>
                        <a:rPr kumimoji="1" lang="ja-JP" altLang="en-US" sz="800" b="1" i="1" dirty="0" smtClean="0"/>
                        <a:t>非恒久的障害物</a:t>
                      </a:r>
                      <a:r>
                        <a:rPr kumimoji="1" lang="en-US" altLang="ja-JP" sz="800" dirty="0" smtClean="0"/>
                        <a:t> </a:t>
                      </a:r>
                      <a:r>
                        <a:rPr kumimoji="1" lang="ja-JP" altLang="en-US" sz="800" dirty="0" smtClean="0"/>
                        <a:t>が長く認知されているのならば</a:t>
                      </a:r>
                      <a:r>
                        <a:rPr kumimoji="1" lang="en-US" altLang="ja-JP" sz="800" dirty="0" smtClean="0"/>
                        <a:t>､</a:t>
                      </a:r>
                      <a:r>
                        <a:rPr kumimoji="1" lang="ja-JP" altLang="en-US" sz="800" dirty="0" smtClean="0"/>
                        <a:t>敢えて変更しなくても良いのでは</a:t>
                      </a:r>
                      <a:r>
                        <a:rPr kumimoji="1" lang="en-US" altLang="ja-JP" sz="800" dirty="0" smtClean="0"/>
                        <a:t>｡</a:t>
                      </a:r>
                    </a:p>
                    <a:p>
                      <a:pPr marL="0" indent="0">
                        <a:buFont typeface="Arial"/>
                        <a:buNone/>
                      </a:pPr>
                      <a:endParaRPr kumimoji="1" lang="en-US" altLang="ja-JP" sz="800" dirty="0" smtClean="0"/>
                    </a:p>
                    <a:p>
                      <a:pPr marL="0" indent="0">
                        <a:buFont typeface="Arial"/>
                        <a:buNone/>
                      </a:pPr>
                      <a:r>
                        <a:rPr kumimoji="1" lang="ja-JP" altLang="en-US" sz="800" b="1" i="1" dirty="0" smtClean="0"/>
                        <a:t>動かせる障害物</a:t>
                      </a:r>
                      <a:r>
                        <a:rPr kumimoji="1" lang="en-US" altLang="ja-JP" sz="800" b="1" i="1" dirty="0" smtClean="0"/>
                        <a:t> </a:t>
                      </a:r>
                      <a:r>
                        <a:rPr kumimoji="1" lang="ja-JP" altLang="en-US" sz="800" dirty="0" smtClean="0"/>
                        <a:t>は</a:t>
                      </a:r>
                      <a:r>
                        <a:rPr kumimoji="1" lang="en-US" altLang="ja-JP" sz="800" dirty="0" smtClean="0"/>
                        <a:t>､ </a:t>
                      </a:r>
                      <a:r>
                        <a:rPr kumimoji="1" lang="en-US" altLang="ja-JP" sz="800" b="1" i="1" dirty="0" smtClean="0"/>
                        <a:t>Moving obstacle</a:t>
                      </a:r>
                      <a:r>
                        <a:rPr kumimoji="1" lang="en-US" altLang="ja-JP" sz="800" dirty="0" smtClean="0"/>
                        <a:t> </a:t>
                      </a:r>
                      <a:r>
                        <a:rPr kumimoji="1" lang="ja-JP" altLang="en-US" sz="800" dirty="0" smtClean="0"/>
                        <a:t>と区別が付かないし</a:t>
                      </a:r>
                      <a:r>
                        <a:rPr kumimoji="1" lang="en-US" altLang="ja-JP" sz="800" dirty="0" smtClean="0"/>
                        <a:t>､ </a:t>
                      </a:r>
                      <a:r>
                        <a:rPr kumimoji="1" lang="ja-JP" altLang="en-US" sz="800" b="1" i="1" dirty="0" smtClean="0"/>
                        <a:t>移動可能な障害物</a:t>
                      </a:r>
                      <a:r>
                        <a:rPr kumimoji="1" lang="en-US" altLang="ja-JP" sz="800" b="1" i="1" dirty="0" smtClean="0"/>
                        <a:t> </a:t>
                      </a:r>
                      <a:r>
                        <a:rPr kumimoji="1" lang="ja-JP" altLang="en-US" sz="800" dirty="0" smtClean="0"/>
                        <a:t>も同様に紛らわしい</a:t>
                      </a:r>
                      <a:r>
                        <a:rPr kumimoji="1" lang="en-US" altLang="ja-JP" sz="800" dirty="0" smtClean="0"/>
                        <a:t>｡</a:t>
                      </a:r>
                      <a:endParaRPr kumimoji="1" lang="ja-JP" altLang="en-US" sz="800" dirty="0"/>
                    </a:p>
                  </a:txBody>
                  <a:tcPr anchor="ctr"/>
                </a:tc>
              </a:tr>
              <a:tr h="0">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kumimoji="1" lang="en-US" altLang="ja-JP" sz="1200" b="1" dirty="0" smtClean="0">
                          <a:solidFill>
                            <a:srgbClr val="008000"/>
                          </a:solidFill>
                        </a:rPr>
                        <a:t>Casual</a:t>
                      </a:r>
                      <a:r>
                        <a:rPr kumimoji="1" lang="en-US" altLang="ja-JP" sz="1200" b="1" dirty="0" smtClean="0"/>
                        <a:t> water</a:t>
                      </a:r>
                      <a:endParaRPr kumimoji="1" lang="ja-JP" altLang="en-US" sz="1200" b="1" dirty="0" smtClean="0"/>
                    </a:p>
                  </a:txBody>
                  <a:tcPr anchor="ctr"/>
                </a:tc>
                <a:tc>
                  <a:txBody>
                    <a:bodyPr/>
                    <a:lstStyle/>
                    <a:p>
                      <a:pPr marL="0" indent="0" algn="l">
                        <a:buFont typeface="Arial"/>
                        <a:buNone/>
                      </a:pPr>
                      <a:r>
                        <a:rPr kumimoji="1" lang="ja-JP" altLang="en-US" sz="1200" b="1" i="1" dirty="0" smtClean="0"/>
                        <a:t>カジュアルウォーター</a:t>
                      </a:r>
                      <a:endParaRPr kumimoji="1" lang="ja-JP" altLang="en-US" sz="1200" b="1" i="1"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kumimoji="1" lang="ja-JP" altLang="en-US" sz="1200" b="1" dirty="0" smtClean="0"/>
                        <a:t>カジュアルウォーター</a:t>
                      </a:r>
                    </a:p>
                  </a:txBody>
                  <a:tcPr anchor="ctr"/>
                </a:tc>
                <a:tc>
                  <a:txBody>
                    <a:bodyPr/>
                    <a:lstStyle/>
                    <a:p>
                      <a:pPr marL="0" indent="0">
                        <a:buFont typeface="Arial"/>
                        <a:buNone/>
                      </a:pPr>
                      <a:endParaRPr kumimoji="1" lang="ja-JP" altLang="en-US" sz="800" dirty="0"/>
                    </a:p>
                  </a:txBody>
                  <a:tcPr anchor="ctr"/>
                </a:tc>
              </a:tr>
              <a:tr h="0">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altLang="ja-JP" sz="1200" b="1" dirty="0" smtClean="0">
                          <a:solidFill>
                            <a:srgbClr val="008000"/>
                          </a:solidFill>
                        </a:rPr>
                        <a:t>Casual</a:t>
                      </a:r>
                      <a:r>
                        <a:rPr lang="en-US" altLang="ja-JP" sz="1200" b="1" dirty="0" smtClean="0"/>
                        <a:t> area </a:t>
                      </a:r>
                      <a:r>
                        <a:rPr lang="ja-JP" altLang="en-US" sz="1200" b="1" baseline="30000" dirty="0" smtClean="0">
                          <a:solidFill>
                            <a:srgbClr val="FF0000"/>
                          </a:solidFill>
                        </a:rPr>
                        <a:t>新</a:t>
                      </a:r>
                      <a:endParaRPr kumimoji="1" lang="ja-JP" altLang="en-US" sz="1200" b="1" baseline="30000" dirty="0" smtClean="0">
                        <a:solidFill>
                          <a:srgbClr val="FF0000"/>
                        </a:solidFill>
                      </a:endParaRPr>
                    </a:p>
                  </a:txBody>
                  <a:tcPr anchor="ctr"/>
                </a:tc>
                <a:tc>
                  <a:txBody>
                    <a:bodyPr/>
                    <a:lstStyle/>
                    <a:p>
                      <a:pPr marL="0" indent="0" algn="ctr">
                        <a:buFont typeface="Arial"/>
                        <a:buNone/>
                      </a:pPr>
                      <a:r>
                        <a:rPr kumimoji="1" lang="en-US" altLang="ja-JP" sz="1200" b="1" i="1" dirty="0" smtClean="0">
                          <a:solidFill>
                            <a:schemeClr val="bg1">
                              <a:lumMod val="50000"/>
                            </a:schemeClr>
                          </a:solidFill>
                        </a:rPr>
                        <a:t>---</a:t>
                      </a:r>
                      <a:endParaRPr kumimoji="1" lang="ja-JP" altLang="en-US" sz="1200" b="1" i="1" dirty="0">
                        <a:solidFill>
                          <a:schemeClr val="bg1">
                            <a:lumMod val="50000"/>
                          </a:schemeClr>
                        </a:solidFill>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kumimoji="1" lang="ja-JP" altLang="en-US" sz="1200" b="1" dirty="0" smtClean="0"/>
                        <a:t>カジュアル</a:t>
                      </a:r>
                      <a:r>
                        <a:rPr lang="ja-JP" altLang="en-US" sz="1200" b="1" dirty="0" smtClean="0"/>
                        <a:t>エリア</a:t>
                      </a:r>
                      <a:endParaRPr kumimoji="1" lang="ja-JP" altLang="en-US" sz="1200" b="1" dirty="0" smtClean="0"/>
                    </a:p>
                    <a:p>
                      <a:pPr marL="0" marR="0" indent="0" algn="l" defTabSz="457200" rtl="0" eaLnBrk="1" fontAlgn="auto" latinLnBrk="0" hangingPunct="1">
                        <a:lnSpc>
                          <a:spcPct val="100000"/>
                        </a:lnSpc>
                        <a:spcBef>
                          <a:spcPts val="0"/>
                        </a:spcBef>
                        <a:spcAft>
                          <a:spcPts val="0"/>
                        </a:spcAft>
                        <a:buClrTx/>
                        <a:buSzTx/>
                        <a:buFont typeface="Arial"/>
                        <a:buNone/>
                        <a:tabLst/>
                        <a:defRPr/>
                      </a:pPr>
                      <a:r>
                        <a:rPr kumimoji="1" lang="ja-JP" altLang="en-US" sz="1200" b="1" dirty="0" smtClean="0"/>
                        <a:t>移動可能な障害物エリア</a:t>
                      </a:r>
                    </a:p>
                  </a:txBody>
                  <a:tcPr anchor="ctr"/>
                </a:tc>
                <a:tc>
                  <a:txBody>
                    <a:bodyPr/>
                    <a:lstStyle/>
                    <a:p>
                      <a:pPr marL="0" indent="0">
                        <a:buFont typeface="Arial"/>
                        <a:buNone/>
                      </a:pPr>
                      <a:r>
                        <a:rPr kumimoji="1" lang="ja-JP" altLang="en-US" sz="800" dirty="0" smtClean="0"/>
                        <a:t>下記</a:t>
                      </a:r>
                      <a:r>
                        <a:rPr kumimoji="1" lang="en-US" altLang="ja-JP" sz="800" dirty="0" smtClean="0"/>
                        <a:t> </a:t>
                      </a:r>
                      <a:r>
                        <a:rPr kumimoji="1" lang="en-US" altLang="ja-JP" sz="800" b="1" i="1" dirty="0" smtClean="0"/>
                        <a:t>Casual relief</a:t>
                      </a:r>
                      <a:r>
                        <a:rPr kumimoji="1" lang="en-US" altLang="ja-JP" sz="800" dirty="0" smtClean="0"/>
                        <a:t> </a:t>
                      </a:r>
                      <a:r>
                        <a:rPr kumimoji="1" lang="ja-JP" altLang="en-US" sz="800" dirty="0" smtClean="0"/>
                        <a:t>参照</a:t>
                      </a:r>
                      <a:r>
                        <a:rPr kumimoji="1" lang="en-US" altLang="ja-JP" sz="800" dirty="0" smtClean="0"/>
                        <a:t>｡</a:t>
                      </a:r>
                    </a:p>
                  </a:txBody>
                  <a:tcPr anchor="ctr"/>
                </a:tc>
              </a:tr>
              <a:tr h="367193">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kumimoji="1" lang="en-US" altLang="ja-JP" sz="1200" b="1" dirty="0" smtClean="0">
                          <a:solidFill>
                            <a:srgbClr val="008000"/>
                          </a:solidFill>
                        </a:rPr>
                        <a:t>Casual</a:t>
                      </a:r>
                    </a:p>
                    <a:p>
                      <a:pPr marL="0" marR="0" indent="0" algn="l" defTabSz="457200" rtl="0" eaLnBrk="1" fontAlgn="auto" latinLnBrk="0" hangingPunct="1">
                        <a:lnSpc>
                          <a:spcPct val="100000"/>
                        </a:lnSpc>
                        <a:spcBef>
                          <a:spcPts val="0"/>
                        </a:spcBef>
                        <a:spcAft>
                          <a:spcPts val="0"/>
                        </a:spcAft>
                        <a:buClrTx/>
                        <a:buSzTx/>
                        <a:buFont typeface="Arial"/>
                        <a:buNone/>
                        <a:tabLst/>
                        <a:defRPr/>
                      </a:pPr>
                      <a:r>
                        <a:rPr kumimoji="1" lang="en-US" altLang="ja-JP" sz="1100" b="1" dirty="0" smtClean="0"/>
                        <a:t>(QA3 / QA-CAS-1)</a:t>
                      </a:r>
                      <a:endParaRPr kumimoji="1" lang="ja-JP" altLang="en-US" sz="1100" b="1" dirty="0" smtClean="0"/>
                    </a:p>
                  </a:txBody>
                  <a:tcPr anchor="ctr"/>
                </a:tc>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kumimoji="1" lang="ja-JP" altLang="en-US" sz="1200" b="1" dirty="0" smtClean="0"/>
                        <a:t>カジュアルウォーター</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kumimoji="1" lang="ja-JP" altLang="en-US" sz="1200" b="1" dirty="0" smtClean="0"/>
                        <a:t>動かせる障害物エリア</a:t>
                      </a:r>
                    </a:p>
                  </a:txBody>
                  <a:tcPr anchor="ctr"/>
                </a:tc>
                <a:tc>
                  <a:txBody>
                    <a:bodyPr/>
                    <a:lstStyle/>
                    <a:p>
                      <a:pPr marL="0" indent="0">
                        <a:buFont typeface="Arial"/>
                        <a:buNone/>
                      </a:pPr>
                      <a:r>
                        <a:rPr kumimoji="1" lang="ja-JP" altLang="en-US" sz="800" baseline="0" dirty="0" smtClean="0"/>
                        <a:t>この文脈での</a:t>
                      </a:r>
                      <a:r>
                        <a:rPr kumimoji="1" lang="en-US" altLang="ja-JP" sz="800" baseline="0" dirty="0" smtClean="0"/>
                        <a:t> </a:t>
                      </a:r>
                      <a:r>
                        <a:rPr kumimoji="1" lang="en-US" altLang="ja-JP" sz="800" b="1" i="1" baseline="0" dirty="0" smtClean="0"/>
                        <a:t>Casual(QA3, QA-CAS-1)</a:t>
                      </a:r>
                      <a:r>
                        <a:rPr kumimoji="1" lang="en-US" altLang="ja-JP" sz="800" baseline="0" dirty="0" smtClean="0"/>
                        <a:t> </a:t>
                      </a:r>
                      <a:r>
                        <a:rPr kumimoji="1" lang="ja-JP" altLang="en-US" sz="800" baseline="0" dirty="0" smtClean="0"/>
                        <a:t>は</a:t>
                      </a:r>
                      <a:r>
                        <a:rPr kumimoji="1" lang="en-US" altLang="ja-JP" sz="800" baseline="0" dirty="0" smtClean="0"/>
                        <a:t>､2013</a:t>
                      </a:r>
                      <a:r>
                        <a:rPr kumimoji="1" lang="ja-JP" altLang="en-US" sz="800" baseline="0" dirty="0" smtClean="0"/>
                        <a:t>年版の通り</a:t>
                      </a:r>
                      <a:r>
                        <a:rPr kumimoji="1" lang="en-US" altLang="ja-JP" sz="800" baseline="0" dirty="0" smtClean="0"/>
                        <a:t> </a:t>
                      </a:r>
                      <a:r>
                        <a:rPr kumimoji="1" lang="ja-JP" altLang="en-US" sz="800" b="1" i="1" baseline="0" dirty="0" smtClean="0"/>
                        <a:t>カジュアルウォーター</a:t>
                      </a:r>
                      <a:r>
                        <a:rPr kumimoji="1" lang="en-US" altLang="ja-JP" sz="800" baseline="0" dirty="0" smtClean="0"/>
                        <a:t> </a:t>
                      </a:r>
                      <a:r>
                        <a:rPr kumimoji="1" lang="ja-JP" altLang="en-US" sz="800" baseline="0" dirty="0" smtClean="0"/>
                        <a:t>を指す</a:t>
                      </a:r>
                      <a:r>
                        <a:rPr kumimoji="1" lang="en-US" altLang="ja-JP" sz="800" baseline="0" dirty="0" smtClean="0"/>
                        <a:t>｡ 2018</a:t>
                      </a:r>
                      <a:r>
                        <a:rPr kumimoji="1" lang="ja-JP" altLang="en-US" sz="800" baseline="0" dirty="0" smtClean="0"/>
                        <a:t>年版では</a:t>
                      </a:r>
                      <a:r>
                        <a:rPr kumimoji="1" lang="en-US" altLang="ja-JP" sz="800" baseline="0" dirty="0" smtClean="0"/>
                        <a:t>､ </a:t>
                      </a:r>
                      <a:r>
                        <a:rPr kumimoji="1" lang="ja-JP" altLang="en-US" sz="800" b="1" i="1" baseline="0" dirty="0" smtClean="0"/>
                        <a:t>カジュアルウォーター</a:t>
                      </a:r>
                      <a:r>
                        <a:rPr kumimoji="1" lang="en-US" altLang="ja-JP" sz="800" baseline="0" dirty="0" smtClean="0"/>
                        <a:t> </a:t>
                      </a:r>
                      <a:r>
                        <a:rPr kumimoji="1" lang="ja-JP" altLang="en-US" sz="800" baseline="0" dirty="0" smtClean="0"/>
                        <a:t>を含む</a:t>
                      </a:r>
                      <a:r>
                        <a:rPr kumimoji="1" lang="en-US" altLang="ja-JP" sz="800" baseline="0" dirty="0" smtClean="0"/>
                        <a:t> </a:t>
                      </a:r>
                      <a:r>
                        <a:rPr kumimoji="1" lang="ja-JP" altLang="en-US" sz="800" b="1" i="1" baseline="0" dirty="0" smtClean="0"/>
                        <a:t>カジュアルエリア</a:t>
                      </a:r>
                      <a:r>
                        <a:rPr kumimoji="1" lang="en-US" altLang="ja-JP" sz="800" baseline="0" dirty="0" smtClean="0"/>
                        <a:t> </a:t>
                      </a:r>
                      <a:r>
                        <a:rPr kumimoji="1" lang="ja-JP" altLang="en-US" sz="800" baseline="0" dirty="0" smtClean="0"/>
                        <a:t>を指す</a:t>
                      </a:r>
                      <a:r>
                        <a:rPr kumimoji="1" lang="en-US" altLang="ja-JP" sz="800" baseline="0" dirty="0" smtClean="0"/>
                        <a:t>｡ </a:t>
                      </a:r>
                      <a:r>
                        <a:rPr kumimoji="1" lang="ja-JP" altLang="en-US" sz="800" baseline="0" dirty="0" smtClean="0"/>
                        <a:t>下記参照</a:t>
                      </a:r>
                      <a:r>
                        <a:rPr kumimoji="1" lang="en-US" altLang="ja-JP" sz="800" baseline="0" dirty="0" smtClean="0"/>
                        <a:t>｡</a:t>
                      </a:r>
                    </a:p>
                  </a:txBody>
                  <a:tcPr anchor="ctr"/>
                </a:tc>
              </a:tr>
              <a:tr h="939908">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altLang="ja-JP" sz="1200" b="1" dirty="0" smtClean="0">
                          <a:solidFill>
                            <a:srgbClr val="008000"/>
                          </a:solidFill>
                        </a:rPr>
                        <a:t>Casual</a:t>
                      </a:r>
                      <a:r>
                        <a:rPr lang="en-US" altLang="ja-JP" sz="1200" b="1" dirty="0" smtClean="0"/>
                        <a:t> relief</a:t>
                      </a:r>
                      <a:endParaRPr kumimoji="1" lang="ja-JP" altLang="en-US" sz="1200" b="1" dirty="0" smtClean="0"/>
                    </a:p>
                  </a:txBody>
                  <a:tcPr anchor="ctr"/>
                </a:tc>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kumimoji="1" lang="ja-JP" altLang="en-US" sz="1200" b="1" dirty="0" smtClean="0"/>
                        <a:t>非恒久的障害物の救済措置</a:t>
                      </a:r>
                    </a:p>
                  </a:txBody>
                  <a:tcPr anchor="ctr"/>
                </a:tc>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kumimoji="1" lang="ja-JP" altLang="en-US" sz="1200" b="1" dirty="0" smtClean="0"/>
                        <a:t>カジュアル救済</a:t>
                      </a:r>
                      <a:endParaRPr kumimoji="1" lang="en-US" altLang="ja-JP" sz="1200" b="1" dirty="0" smtClean="0"/>
                    </a:p>
                    <a:p>
                      <a:pPr marL="0" marR="0" indent="0" algn="l" defTabSz="457200" rtl="0" eaLnBrk="1" fontAlgn="auto" latinLnBrk="0" hangingPunct="1">
                        <a:lnSpc>
                          <a:spcPct val="100000"/>
                        </a:lnSpc>
                        <a:spcBef>
                          <a:spcPts val="0"/>
                        </a:spcBef>
                        <a:spcAft>
                          <a:spcPts val="0"/>
                        </a:spcAft>
                        <a:buClrTx/>
                        <a:buSzTx/>
                        <a:buFont typeface="Arial"/>
                        <a:buNone/>
                        <a:tabLst/>
                        <a:defRPr/>
                      </a:pPr>
                      <a:r>
                        <a:rPr lang="ja-JP" altLang="en-US" sz="1200" b="1" dirty="0" smtClean="0"/>
                        <a:t>移動可能な障害物による救済</a:t>
                      </a:r>
                      <a:endParaRPr kumimoji="1" lang="ja-JP" altLang="en-US" sz="1200" b="1" dirty="0" smtClean="0"/>
                    </a:p>
                    <a:p>
                      <a:pPr marL="0" marR="0" indent="0" algn="l" defTabSz="457200" rtl="0" eaLnBrk="1" fontAlgn="auto" latinLnBrk="0" hangingPunct="1">
                        <a:lnSpc>
                          <a:spcPct val="100000"/>
                        </a:lnSpc>
                        <a:spcBef>
                          <a:spcPts val="0"/>
                        </a:spcBef>
                        <a:spcAft>
                          <a:spcPts val="0"/>
                        </a:spcAft>
                        <a:buClrTx/>
                        <a:buSzTx/>
                        <a:buFont typeface="Arial"/>
                        <a:buNone/>
                        <a:tabLst/>
                        <a:defRPr/>
                      </a:pPr>
                      <a:r>
                        <a:rPr lang="ja-JP" altLang="en-US" sz="1200" b="1" dirty="0" smtClean="0"/>
                        <a:t>動かせる障害物による救済措置</a:t>
                      </a:r>
                      <a:endParaRPr kumimoji="1" lang="ja-JP" altLang="en-US" sz="1200" b="1" dirty="0" smtClean="0"/>
                    </a:p>
                    <a:p>
                      <a:pPr marL="0" marR="0" indent="0" algn="l" defTabSz="457200" rtl="0" eaLnBrk="1" fontAlgn="auto" latinLnBrk="0" hangingPunct="1">
                        <a:lnSpc>
                          <a:spcPct val="100000"/>
                        </a:lnSpc>
                        <a:spcBef>
                          <a:spcPts val="0"/>
                        </a:spcBef>
                        <a:spcAft>
                          <a:spcPts val="0"/>
                        </a:spcAft>
                        <a:buClrTx/>
                        <a:buSzTx/>
                        <a:buFont typeface="Arial"/>
                        <a:buNone/>
                        <a:tabLst/>
                        <a:defRPr/>
                      </a:pPr>
                      <a:r>
                        <a:rPr lang="ja-JP" altLang="en-US" sz="1200" b="1" dirty="0" smtClean="0"/>
                        <a:t>救済措置</a:t>
                      </a:r>
                      <a:endParaRPr kumimoji="1" lang="ja-JP" altLang="en-US" sz="1200" b="1" dirty="0" smtClean="0"/>
                    </a:p>
                  </a:txBody>
                  <a:tcPr anchor="ctr"/>
                </a:tc>
                <a:tc>
                  <a:txBody>
                    <a:bodyPr/>
                    <a:lstStyle/>
                    <a:p>
                      <a:pPr marL="0" indent="0">
                        <a:buFont typeface="Arial"/>
                        <a:buNone/>
                      </a:pPr>
                      <a:r>
                        <a:rPr kumimoji="1" lang="ja-JP" altLang="en-US" sz="800" b="0" i="0" dirty="0" smtClean="0"/>
                        <a:t>恐らく</a:t>
                      </a:r>
                      <a:r>
                        <a:rPr kumimoji="1" lang="en-US" altLang="ja-JP" sz="800" b="0" i="0" dirty="0" smtClean="0"/>
                        <a:t>2013</a:t>
                      </a:r>
                      <a:r>
                        <a:rPr kumimoji="1" lang="ja-JP" altLang="en-US" sz="800" b="0" i="0" dirty="0" smtClean="0"/>
                        <a:t>年版</a:t>
                      </a:r>
                      <a:r>
                        <a:rPr kumimoji="1" lang="en-US" altLang="ja-JP" sz="800" b="1" i="0" dirty="0" smtClean="0"/>
                        <a:t>PDGA</a:t>
                      </a:r>
                      <a:r>
                        <a:rPr kumimoji="1" lang="ja-JP" altLang="en-US" sz="800" b="0" i="0" dirty="0" smtClean="0"/>
                        <a:t>規則でも</a:t>
                      </a:r>
                      <a:r>
                        <a:rPr kumimoji="1" lang="en-US" altLang="ja-JP" sz="800" b="0" i="0" dirty="0" smtClean="0"/>
                        <a:t>､</a:t>
                      </a:r>
                      <a:r>
                        <a:rPr kumimoji="1" lang="en-US" altLang="ja-JP" sz="800" b="1" i="1" dirty="0" smtClean="0"/>
                        <a:t>Casual</a:t>
                      </a:r>
                      <a:r>
                        <a:rPr kumimoji="1" lang="en-US" altLang="ja-JP" sz="800" b="1" i="1" baseline="0" dirty="0" smtClean="0"/>
                        <a:t> relief </a:t>
                      </a:r>
                      <a:r>
                        <a:rPr kumimoji="1" lang="ja-JP" altLang="en-US" sz="800" b="0" i="0" baseline="0" dirty="0" smtClean="0"/>
                        <a:t>の用法はゆれていて</a:t>
                      </a:r>
                      <a:r>
                        <a:rPr kumimoji="1" lang="en-US" altLang="ja-JP" sz="800" b="0" i="0" baseline="0" dirty="0" smtClean="0"/>
                        <a:t>､QA3(2013)</a:t>
                      </a:r>
                      <a:r>
                        <a:rPr kumimoji="1" lang="ja-JP" altLang="en-US" sz="800" b="0" i="0" baseline="0" dirty="0" smtClean="0"/>
                        <a:t>系の</a:t>
                      </a:r>
                      <a:r>
                        <a:rPr kumimoji="1" lang="en-US" altLang="ja-JP" sz="800" b="0" i="0" baseline="0" dirty="0" smtClean="0"/>
                        <a:t> </a:t>
                      </a:r>
                      <a:r>
                        <a:rPr kumimoji="1" lang="ja-JP" altLang="en-US" sz="800" b="1" i="1" baseline="0" dirty="0" smtClean="0"/>
                        <a:t>カジュアルウォーター</a:t>
                      </a:r>
                      <a:r>
                        <a:rPr kumimoji="1" lang="en-US" altLang="ja-JP" sz="800" b="0" i="0" baseline="0" dirty="0" smtClean="0"/>
                        <a:t> </a:t>
                      </a:r>
                      <a:r>
                        <a:rPr kumimoji="1" lang="ja-JP" altLang="en-US" sz="800" b="0" i="0" baseline="0" dirty="0" smtClean="0"/>
                        <a:t>に対する救済と</a:t>
                      </a:r>
                      <a:r>
                        <a:rPr kumimoji="1" lang="en-US" altLang="ja-JP" sz="800" b="0" i="0" baseline="0" dirty="0" smtClean="0"/>
                        <a:t>､QA1(2013)</a:t>
                      </a:r>
                      <a:r>
                        <a:rPr kumimoji="1" lang="ja-JP" altLang="en-US" sz="800" b="0" i="0" baseline="0" dirty="0" smtClean="0"/>
                        <a:t>系に対する救済と</a:t>
                      </a:r>
                      <a:r>
                        <a:rPr kumimoji="1" lang="en-US" altLang="ja-JP" sz="800" b="0" i="0" baseline="0" dirty="0" smtClean="0"/>
                        <a:t>､</a:t>
                      </a:r>
                      <a:r>
                        <a:rPr kumimoji="1" lang="ja-JP" altLang="en-US" sz="800" b="0" i="0" baseline="0" dirty="0" smtClean="0"/>
                        <a:t>文脈によって読み分ける必要があった</a:t>
                      </a:r>
                      <a:r>
                        <a:rPr kumimoji="1" lang="en-US" altLang="ja-JP" sz="800" b="0" i="0" baseline="0" dirty="0" smtClean="0"/>
                        <a:t>｡</a:t>
                      </a:r>
                    </a:p>
                    <a:p>
                      <a:pPr marL="0" indent="0">
                        <a:buFont typeface="Arial"/>
                        <a:buNone/>
                      </a:pPr>
                      <a:endParaRPr kumimoji="1" lang="en-US" altLang="ja-JP" sz="800" b="0" i="0" baseline="0" dirty="0" smtClean="0"/>
                    </a:p>
                    <a:p>
                      <a:pPr marL="0" indent="0">
                        <a:buFont typeface="Arial"/>
                        <a:buNone/>
                      </a:pPr>
                      <a:r>
                        <a:rPr kumimoji="1" lang="ja-JP" altLang="en-US" sz="800" b="0" i="0" dirty="0" smtClean="0"/>
                        <a:t>その曖昧さを除くため</a:t>
                      </a:r>
                      <a:r>
                        <a:rPr kumimoji="1" lang="en-US" altLang="ja-JP" sz="800" b="0" i="0" dirty="0" smtClean="0"/>
                        <a:t>､QA3(2013)</a:t>
                      </a:r>
                      <a:r>
                        <a:rPr kumimoji="1" lang="ja-JP" altLang="en-US" sz="800" b="0" i="0" dirty="0" smtClean="0"/>
                        <a:t>系を吸収した</a:t>
                      </a:r>
                      <a:r>
                        <a:rPr kumimoji="1" lang="en-US" altLang="ja-JP" sz="800" b="0" i="0" dirty="0" smtClean="0"/>
                        <a:t> </a:t>
                      </a:r>
                      <a:r>
                        <a:rPr kumimoji="1" lang="en-US" altLang="ja-JP" sz="800" b="1" i="1" dirty="0" smtClean="0"/>
                        <a:t>Casual area</a:t>
                      </a:r>
                      <a:r>
                        <a:rPr kumimoji="1" lang="en-US" altLang="ja-JP" sz="800" b="0" i="0" dirty="0" smtClean="0"/>
                        <a:t> </a:t>
                      </a:r>
                      <a:r>
                        <a:rPr kumimoji="1" lang="ja-JP" altLang="en-US" sz="800" b="0" i="0" dirty="0" smtClean="0"/>
                        <a:t>を</a:t>
                      </a:r>
                      <a:r>
                        <a:rPr kumimoji="1" lang="en-US" altLang="ja-JP" sz="800" b="0" i="0" dirty="0" smtClean="0"/>
                        <a:t>､QA1(2013)</a:t>
                      </a:r>
                      <a:r>
                        <a:rPr kumimoji="1" lang="ja-JP" altLang="en-US" sz="800" b="0" i="0" dirty="0" smtClean="0"/>
                        <a:t>系を吸収した</a:t>
                      </a:r>
                      <a:r>
                        <a:rPr kumimoji="1" lang="en-US" altLang="ja-JP" sz="800" b="0" i="0" baseline="0" dirty="0" smtClean="0"/>
                        <a:t> </a:t>
                      </a:r>
                      <a:r>
                        <a:rPr kumimoji="1" lang="en-US" altLang="ja-JP" sz="800" b="1" i="1" baseline="0" dirty="0" smtClean="0"/>
                        <a:t>Relief area </a:t>
                      </a:r>
                      <a:r>
                        <a:rPr kumimoji="1" lang="ja-JP" altLang="en-US" sz="800" b="0" i="0" baseline="0" dirty="0" smtClean="0"/>
                        <a:t>を</a:t>
                      </a:r>
                      <a:r>
                        <a:rPr kumimoji="1" lang="en-US" altLang="ja-JP" sz="800" b="0" i="0" baseline="0" dirty="0" smtClean="0"/>
                        <a:t>､</a:t>
                      </a:r>
                      <a:r>
                        <a:rPr kumimoji="1" lang="ja-JP" altLang="en-US" sz="800" b="0" i="0" baseline="0" dirty="0" smtClean="0"/>
                        <a:t>新しく追加したと思われる</a:t>
                      </a:r>
                      <a:r>
                        <a:rPr kumimoji="1" lang="en-US" altLang="ja-JP" sz="800" b="0" i="0" baseline="0" dirty="0" smtClean="0"/>
                        <a:t>｡</a:t>
                      </a:r>
                    </a:p>
                    <a:p>
                      <a:pPr marL="0" indent="0">
                        <a:buFont typeface="Arial"/>
                        <a:buNone/>
                      </a:pPr>
                      <a:endParaRPr kumimoji="1" lang="en-US" altLang="ja-JP" sz="800" b="0" i="0" baseline="0" dirty="0" smtClean="0"/>
                    </a:p>
                    <a:p>
                      <a:pPr marL="0" indent="0">
                        <a:buFont typeface="Arial"/>
                        <a:buNone/>
                      </a:pPr>
                      <a:r>
                        <a:rPr kumimoji="1" lang="ja-JP" altLang="en-US" sz="800" b="0" i="0" baseline="0" dirty="0" smtClean="0"/>
                        <a:t>よって</a:t>
                      </a:r>
                      <a:r>
                        <a:rPr kumimoji="1" lang="en-US" altLang="ja-JP" sz="800" b="0" i="0" baseline="0" dirty="0" smtClean="0"/>
                        <a:t>､2018</a:t>
                      </a:r>
                      <a:r>
                        <a:rPr kumimoji="1" lang="ja-JP" altLang="en-US" sz="800" b="0" i="0" baseline="0" dirty="0" smtClean="0"/>
                        <a:t>年版では文脈に依ること無く</a:t>
                      </a:r>
                      <a:r>
                        <a:rPr kumimoji="1" lang="en-US" altLang="ja-JP" sz="800" b="0" i="0" baseline="0" dirty="0" smtClean="0"/>
                        <a:t> </a:t>
                      </a:r>
                      <a:r>
                        <a:rPr kumimoji="1" lang="en-US" altLang="ja-JP" sz="800" b="1" i="1" baseline="0" dirty="0" smtClean="0"/>
                        <a:t>Casual relief</a:t>
                      </a:r>
                      <a:r>
                        <a:rPr kumimoji="1" lang="en-US" altLang="ja-JP" sz="800" b="0" i="0" baseline="0" dirty="0" smtClean="0"/>
                        <a:t> </a:t>
                      </a:r>
                      <a:r>
                        <a:rPr kumimoji="1" lang="ja-JP" altLang="en-US" sz="800" b="0" i="0" baseline="0" dirty="0" smtClean="0"/>
                        <a:t>と言えば</a:t>
                      </a:r>
                      <a:r>
                        <a:rPr kumimoji="1" lang="en-US" altLang="ja-JP" sz="800" baseline="0" dirty="0" smtClean="0"/>
                        <a:t>(</a:t>
                      </a:r>
                      <a:r>
                        <a:rPr kumimoji="1" lang="en-US" altLang="ja-JP" sz="800" b="1" i="1" baseline="0" dirty="0" smtClean="0"/>
                        <a:t>Casual water </a:t>
                      </a:r>
                      <a:r>
                        <a:rPr kumimoji="1" lang="ja-JP" altLang="en-US" sz="800" baseline="0" dirty="0" smtClean="0"/>
                        <a:t>を含む</a:t>
                      </a:r>
                      <a:r>
                        <a:rPr kumimoji="1" lang="en-US" altLang="ja-JP" sz="800" baseline="0" dirty="0" smtClean="0"/>
                        <a:t>) </a:t>
                      </a:r>
                      <a:r>
                        <a:rPr kumimoji="1" lang="en-US" altLang="ja-JP" sz="800" b="1" i="1" baseline="0" dirty="0" smtClean="0"/>
                        <a:t>Casual area  </a:t>
                      </a:r>
                      <a:r>
                        <a:rPr kumimoji="1" lang="ja-JP" altLang="en-US" sz="800" baseline="0" dirty="0" smtClean="0"/>
                        <a:t>に対する救済</a:t>
                      </a:r>
                      <a:r>
                        <a:rPr kumimoji="1" lang="en-US" altLang="ja-JP" sz="800" baseline="0" dirty="0" smtClean="0"/>
                        <a:t>(806.03.B)</a:t>
                      </a:r>
                      <a:r>
                        <a:rPr kumimoji="1" lang="ja-JP" altLang="en-US" sz="800" baseline="0" dirty="0" smtClean="0"/>
                        <a:t>を指し</a:t>
                      </a:r>
                      <a:r>
                        <a:rPr kumimoji="1" lang="en-US" altLang="ja-JP" sz="800" baseline="0" dirty="0" smtClean="0"/>
                        <a:t>､</a:t>
                      </a:r>
                      <a:r>
                        <a:rPr kumimoji="1" lang="ja-JP" altLang="en-US" sz="800" b="0" i="0" baseline="0" dirty="0" smtClean="0"/>
                        <a:t>一方</a:t>
                      </a:r>
                      <a:r>
                        <a:rPr kumimoji="1" lang="en-US" altLang="ja-JP" sz="800" b="0" i="0" baseline="0" dirty="0" smtClean="0"/>
                        <a:t>､QA1(2013)</a:t>
                      </a:r>
                      <a:r>
                        <a:rPr kumimoji="1" lang="ja-JP" altLang="en-US" sz="800" b="0" i="0" baseline="0" dirty="0" smtClean="0"/>
                        <a:t>に対応する</a:t>
                      </a:r>
                      <a:r>
                        <a:rPr kumimoji="1" lang="en-US" altLang="ja-JP" sz="800" b="0" i="0" baseline="0" dirty="0" smtClean="0"/>
                        <a:t>QA-OBS-6(2018)</a:t>
                      </a:r>
                      <a:r>
                        <a:rPr kumimoji="1" lang="ja-JP" altLang="en-US" sz="800" b="0" i="0" baseline="0" dirty="0" smtClean="0"/>
                        <a:t>からは</a:t>
                      </a:r>
                      <a:r>
                        <a:rPr kumimoji="1" lang="en-US" altLang="ja-JP" sz="800" b="0" i="0" baseline="0" dirty="0" smtClean="0"/>
                        <a:t>､</a:t>
                      </a:r>
                      <a:r>
                        <a:rPr kumimoji="1" lang="en-US" altLang="ja-JP" sz="800" b="1" i="1" baseline="0" dirty="0" smtClean="0"/>
                        <a:t>Casual relief</a:t>
                      </a:r>
                      <a:r>
                        <a:rPr kumimoji="1" lang="en-US" altLang="ja-JP" sz="800" b="0" i="0" baseline="0" dirty="0" smtClean="0"/>
                        <a:t> </a:t>
                      </a:r>
                      <a:r>
                        <a:rPr kumimoji="1" lang="ja-JP" altLang="en-US" sz="800" b="0" i="0" baseline="0" dirty="0" smtClean="0"/>
                        <a:t>の文言が消え</a:t>
                      </a:r>
                      <a:r>
                        <a:rPr kumimoji="1" lang="en-US" altLang="ja-JP" sz="800" b="0" i="0" baseline="0" dirty="0" smtClean="0"/>
                        <a:t> </a:t>
                      </a:r>
                      <a:r>
                        <a:rPr kumimoji="1" lang="en-US" altLang="ja-JP" sz="800" b="1" i="1" baseline="0" dirty="0" smtClean="0"/>
                        <a:t>Relief area</a:t>
                      </a:r>
                      <a:r>
                        <a:rPr kumimoji="1" lang="en-US" altLang="ja-JP" sz="800" b="0" i="0" baseline="0" dirty="0" smtClean="0"/>
                        <a:t> </a:t>
                      </a:r>
                      <a:r>
                        <a:rPr kumimoji="1" lang="ja-JP" altLang="en-US" sz="800" b="0" i="0" baseline="0" dirty="0" smtClean="0"/>
                        <a:t>に置き換わった</a:t>
                      </a:r>
                      <a:r>
                        <a:rPr kumimoji="1" lang="en-US" altLang="ja-JP" sz="800" b="0" i="0" baseline="0" dirty="0" smtClean="0"/>
                        <a:t>｡</a:t>
                      </a:r>
                      <a:endParaRPr kumimoji="1" lang="en-US" altLang="ja-JP" sz="800" b="0" i="0" dirty="0" smtClean="0"/>
                    </a:p>
                    <a:p>
                      <a:pPr marL="0" indent="0">
                        <a:buFont typeface="Arial"/>
                        <a:buNone/>
                      </a:pPr>
                      <a:endParaRPr kumimoji="1" lang="en-US" altLang="ja-JP" sz="800" baseline="0" dirty="0" smtClean="0"/>
                    </a:p>
                    <a:p>
                      <a:pPr marL="0" indent="0">
                        <a:buFont typeface="Arial"/>
                        <a:buNone/>
                      </a:pPr>
                      <a:r>
                        <a:rPr kumimoji="1" lang="ja-JP" altLang="en-US" sz="800" baseline="0" dirty="0" smtClean="0"/>
                        <a:t>本資料では</a:t>
                      </a:r>
                      <a:r>
                        <a:rPr kumimoji="1" lang="en-US" altLang="ja-JP" sz="800" baseline="0" dirty="0" smtClean="0"/>
                        <a:t>､806.03.B</a:t>
                      </a:r>
                      <a:r>
                        <a:rPr kumimoji="1" lang="ja-JP" altLang="en-US" sz="800" baseline="0" dirty="0" smtClean="0"/>
                        <a:t>の</a:t>
                      </a:r>
                      <a:r>
                        <a:rPr kumimoji="1" lang="en-US" altLang="ja-JP" sz="800" baseline="0" dirty="0" smtClean="0"/>
                        <a:t>､</a:t>
                      </a:r>
                      <a:r>
                        <a:rPr kumimoji="1" lang="ja-JP" altLang="en-US" sz="800" b="1" i="1" baseline="0" dirty="0" smtClean="0"/>
                        <a:t>カジュアルエリアからの救済を得る</a:t>
                      </a:r>
                      <a:r>
                        <a:rPr kumimoji="1" lang="mr-IN" altLang="ja-JP" sz="800" b="1" i="1" baseline="0" dirty="0" smtClean="0"/>
                        <a:t>…</a:t>
                      </a:r>
                      <a:r>
                        <a:rPr kumimoji="1" lang="en-US" altLang="ja-JP" sz="800" b="1" i="1" baseline="0" dirty="0" smtClean="0"/>
                        <a:t> (To obtain relief from a casual area) </a:t>
                      </a:r>
                      <a:r>
                        <a:rPr kumimoji="1" lang="ja-JP" altLang="en-US" sz="800" baseline="0" dirty="0" smtClean="0"/>
                        <a:t>から取って</a:t>
                      </a:r>
                      <a:r>
                        <a:rPr kumimoji="1" lang="en-US" altLang="ja-JP" sz="800" baseline="0" dirty="0" smtClean="0"/>
                        <a:t>､</a:t>
                      </a:r>
                      <a:r>
                        <a:rPr kumimoji="1" lang="ja-JP" altLang="en-US" sz="800" baseline="0" dirty="0" smtClean="0"/>
                        <a:t>以後</a:t>
                      </a:r>
                      <a:r>
                        <a:rPr kumimoji="1" lang="en-US" altLang="ja-JP" sz="800" b="1" i="1" baseline="0" dirty="0" smtClean="0"/>
                        <a:t>Casual relief </a:t>
                      </a:r>
                      <a:r>
                        <a:rPr kumimoji="1" lang="ja-JP" altLang="en-US" sz="800" baseline="0" dirty="0" smtClean="0"/>
                        <a:t>を</a:t>
                      </a:r>
                      <a:r>
                        <a:rPr kumimoji="1" lang="en-US" altLang="ja-JP" sz="800" baseline="0" dirty="0" smtClean="0"/>
                        <a:t> </a:t>
                      </a:r>
                      <a:r>
                        <a:rPr kumimoji="1" lang="ja-JP" altLang="en-US" sz="800" b="1" i="1" baseline="0" dirty="0" smtClean="0"/>
                        <a:t>カジュアルエリアからの救済</a:t>
                      </a:r>
                      <a:r>
                        <a:rPr kumimoji="1" lang="en-US" altLang="ja-JP" sz="800" baseline="0" dirty="0" smtClean="0"/>
                        <a:t> </a:t>
                      </a:r>
                      <a:r>
                        <a:rPr kumimoji="1" lang="ja-JP" altLang="en-US" sz="800" baseline="0" dirty="0" smtClean="0"/>
                        <a:t>と呼ぶこととする</a:t>
                      </a:r>
                      <a:r>
                        <a:rPr kumimoji="1" lang="en-US" altLang="ja-JP" sz="800" baseline="0" dirty="0" smtClean="0"/>
                        <a:t>｡</a:t>
                      </a:r>
                    </a:p>
                  </a:txBody>
                  <a:tcPr anchor="ctr"/>
                </a:tc>
              </a:tr>
            </a:tbl>
          </a:graphicData>
        </a:graphic>
      </p:graphicFrame>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4</a:t>
            </a:fld>
            <a:endParaRPr kumimoji="1" lang="ja-JP" altLang="en-US"/>
          </a:p>
        </p:txBody>
      </p:sp>
    </p:spTree>
    <p:extLst>
      <p:ext uri="{BB962C8B-B14F-4D97-AF65-F5344CB8AC3E}">
        <p14:creationId xmlns:p14="http://schemas.microsoft.com/office/powerpoint/2010/main" val="235288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b="1" dirty="0" smtClean="0"/>
              <a:t>用語</a:t>
            </a:r>
            <a:r>
              <a:rPr lang="en-US" altLang="ja-JP" b="1" dirty="0" smtClean="0"/>
              <a:t>:</a:t>
            </a:r>
            <a:r>
              <a:rPr lang="ja-JP" altLang="en-US" b="1" i="1" dirty="0" smtClean="0"/>
              <a:t>障害物</a:t>
            </a:r>
            <a:r>
              <a:rPr lang="en-US" altLang="ja-JP" b="1" dirty="0" smtClean="0"/>
              <a:t> </a:t>
            </a:r>
            <a:r>
              <a:rPr lang="ja-JP" altLang="en-US" b="1" dirty="0" smtClean="0"/>
              <a:t>の私的整理</a:t>
            </a:r>
            <a:endParaRPr kumimoji="1" lang="ja-JP" altLang="en-US" b="1" dirty="0"/>
          </a:p>
        </p:txBody>
      </p:sp>
      <p:sp>
        <p:nvSpPr>
          <p:cNvPr id="4" name="テキスト ボックス 3"/>
          <p:cNvSpPr txBox="1"/>
          <p:nvPr/>
        </p:nvSpPr>
        <p:spPr>
          <a:xfrm>
            <a:off x="457200" y="4059753"/>
            <a:ext cx="1020194" cy="646331"/>
          </a:xfrm>
          <a:prstGeom prst="rect">
            <a:avLst/>
          </a:prstGeom>
          <a:noFill/>
        </p:spPr>
        <p:txBody>
          <a:bodyPr wrap="none" rtlCol="0">
            <a:spAutoFit/>
          </a:bodyPr>
          <a:lstStyle/>
          <a:p>
            <a:pPr algn="ctr"/>
            <a:r>
              <a:rPr kumimoji="1" lang="ja-JP" altLang="en-US" b="1" dirty="0" smtClean="0"/>
              <a:t>障害物</a:t>
            </a:r>
            <a:endParaRPr kumimoji="1" lang="en-US" altLang="ja-JP" b="1" dirty="0" smtClean="0"/>
          </a:p>
          <a:p>
            <a:pPr algn="ctr"/>
            <a:r>
              <a:rPr lang="en-US" altLang="ja-JP" b="1" dirty="0" smtClean="0"/>
              <a:t>Obstacle</a:t>
            </a:r>
            <a:endParaRPr kumimoji="1" lang="ja-JP" altLang="en-US" b="1" dirty="0"/>
          </a:p>
        </p:txBody>
      </p:sp>
      <p:grpSp>
        <p:nvGrpSpPr>
          <p:cNvPr id="21" name="図形グループ 20"/>
          <p:cNvGrpSpPr/>
          <p:nvPr/>
        </p:nvGrpSpPr>
        <p:grpSpPr>
          <a:xfrm>
            <a:off x="5663127" y="1380212"/>
            <a:ext cx="2193021" cy="1015663"/>
            <a:chOff x="6312355" y="1592105"/>
            <a:chExt cx="2193021" cy="1015663"/>
          </a:xfrm>
        </p:grpSpPr>
        <p:sp>
          <p:nvSpPr>
            <p:cNvPr id="10" name="テキスト ボックス 9"/>
            <p:cNvSpPr txBox="1"/>
            <p:nvPr/>
          </p:nvSpPr>
          <p:spPr>
            <a:xfrm>
              <a:off x="6499699" y="1592105"/>
              <a:ext cx="2005677" cy="1015663"/>
            </a:xfrm>
            <a:prstGeom prst="rect">
              <a:avLst/>
            </a:prstGeom>
            <a:noFill/>
          </p:spPr>
          <p:txBody>
            <a:bodyPr wrap="none" rtlCol="0">
              <a:spAutoFit/>
            </a:bodyPr>
            <a:lstStyle/>
            <a:p>
              <a:r>
                <a:rPr kumimoji="1" lang="ja-JP" altLang="en-US" sz="1200" dirty="0" smtClean="0"/>
                <a:t>石</a:t>
              </a:r>
              <a:endParaRPr kumimoji="1" lang="en-US" altLang="ja-JP" sz="1200" dirty="0" smtClean="0"/>
            </a:p>
            <a:p>
              <a:r>
                <a:rPr lang="ja-JP" altLang="en-US" sz="1200" dirty="0" smtClean="0"/>
                <a:t>葉</a:t>
              </a:r>
              <a:endParaRPr lang="en-US" altLang="ja-JP" sz="1200" dirty="0" smtClean="0"/>
            </a:p>
            <a:p>
              <a:r>
                <a:rPr kumimoji="1" lang="ja-JP" altLang="en-US" sz="1200" dirty="0" smtClean="0"/>
                <a:t>小枝</a:t>
              </a:r>
              <a:endParaRPr kumimoji="1" lang="en-US" altLang="ja-JP" sz="1200" dirty="0" smtClean="0"/>
            </a:p>
            <a:p>
              <a:r>
                <a:rPr lang="ja-JP" altLang="en-US" sz="1200" dirty="0" smtClean="0"/>
                <a:t>折れた枝などの破片</a:t>
              </a:r>
              <a:endParaRPr lang="en-US" altLang="ja-JP" sz="1200" dirty="0" smtClean="0"/>
            </a:p>
            <a:p>
              <a:r>
                <a:rPr kumimoji="1" lang="ja-JP" altLang="en-US" sz="1200" dirty="0" smtClean="0"/>
                <a:t>ディレクターが指定した品目</a:t>
              </a:r>
              <a:endParaRPr kumimoji="1" lang="ja-JP" altLang="en-US" sz="1200" dirty="0"/>
            </a:p>
          </p:txBody>
        </p:sp>
        <p:sp>
          <p:nvSpPr>
            <p:cNvPr id="11" name="左中かっこ 10"/>
            <p:cNvSpPr/>
            <p:nvPr/>
          </p:nvSpPr>
          <p:spPr>
            <a:xfrm>
              <a:off x="6312355" y="1639041"/>
              <a:ext cx="155448" cy="9144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endParaRPr kumimoji="1" lang="ja-JP" altLang="en-US"/>
            </a:p>
          </p:txBody>
        </p:sp>
      </p:grpSp>
      <p:grpSp>
        <p:nvGrpSpPr>
          <p:cNvPr id="13" name="図形グループ 12"/>
          <p:cNvGrpSpPr/>
          <p:nvPr/>
        </p:nvGrpSpPr>
        <p:grpSpPr>
          <a:xfrm>
            <a:off x="3758359" y="1518276"/>
            <a:ext cx="4346041" cy="2519134"/>
            <a:chOff x="3939783" y="1476385"/>
            <a:chExt cx="4346041" cy="2519134"/>
          </a:xfrm>
        </p:grpSpPr>
        <p:sp>
          <p:nvSpPr>
            <p:cNvPr id="7" name="テキスト ボックス 6"/>
            <p:cNvSpPr txBox="1"/>
            <p:nvPr/>
          </p:nvSpPr>
          <p:spPr>
            <a:xfrm>
              <a:off x="4138535" y="1678456"/>
              <a:ext cx="1441420" cy="523220"/>
            </a:xfrm>
            <a:prstGeom prst="rect">
              <a:avLst/>
            </a:prstGeom>
            <a:noFill/>
          </p:spPr>
          <p:txBody>
            <a:bodyPr wrap="none" rtlCol="0">
              <a:spAutoFit/>
            </a:bodyPr>
            <a:lstStyle/>
            <a:p>
              <a:r>
                <a:rPr lang="ja-JP" altLang="en-US" sz="1400" b="1" dirty="0" smtClean="0"/>
                <a:t>非恒久的</a:t>
              </a:r>
              <a:r>
                <a:rPr kumimoji="1" lang="ja-JP" altLang="en-US" sz="1400" b="1" dirty="0" smtClean="0"/>
                <a:t>障害物</a:t>
              </a:r>
              <a:endParaRPr kumimoji="1" lang="en-US" altLang="ja-JP" sz="1400" b="1" dirty="0" smtClean="0"/>
            </a:p>
            <a:p>
              <a:r>
                <a:rPr lang="en-US" altLang="ja-JP" sz="1400" b="1" dirty="0" smtClean="0"/>
                <a:t>Casual obstacle</a:t>
              </a:r>
              <a:endParaRPr kumimoji="1" lang="ja-JP" altLang="en-US" sz="1400" b="1" dirty="0"/>
            </a:p>
          </p:txBody>
        </p:sp>
        <p:sp>
          <p:nvSpPr>
            <p:cNvPr id="8" name="テキスト ボックス 7"/>
            <p:cNvSpPr txBox="1"/>
            <p:nvPr/>
          </p:nvSpPr>
          <p:spPr>
            <a:xfrm>
              <a:off x="4138535" y="2575378"/>
              <a:ext cx="2659702" cy="523220"/>
            </a:xfrm>
            <a:prstGeom prst="rect">
              <a:avLst/>
            </a:prstGeom>
            <a:noFill/>
          </p:spPr>
          <p:txBody>
            <a:bodyPr wrap="none" rtlCol="0">
              <a:spAutoFit/>
            </a:bodyPr>
            <a:lstStyle/>
            <a:p>
              <a:r>
                <a:rPr lang="ja-JP" altLang="en-US" sz="1400" b="1" dirty="0" smtClean="0"/>
                <a:t>他のプレーヤーや彼らの持ち物</a:t>
              </a:r>
              <a:endParaRPr lang="en-US" altLang="ja-JP" sz="1400" b="1" dirty="0" smtClean="0"/>
            </a:p>
            <a:p>
              <a:r>
                <a:rPr lang="en-US" altLang="ja-JP" sz="1400" b="1" dirty="0" smtClean="0"/>
                <a:t>Other people </a:t>
              </a:r>
              <a:r>
                <a:rPr lang="en-US" altLang="ja-JP" sz="1400" b="1" dirty="0"/>
                <a:t>or </a:t>
              </a:r>
              <a:r>
                <a:rPr lang="en-US" altLang="ja-JP" sz="1400" b="1" dirty="0" smtClean="0"/>
                <a:t>their belongings</a:t>
              </a:r>
              <a:endParaRPr kumimoji="1" lang="ja-JP" altLang="en-US" sz="1400" b="1" dirty="0"/>
            </a:p>
          </p:txBody>
        </p:sp>
        <p:sp>
          <p:nvSpPr>
            <p:cNvPr id="9" name="テキスト ボックス 8"/>
            <p:cNvSpPr txBox="1"/>
            <p:nvPr/>
          </p:nvSpPr>
          <p:spPr>
            <a:xfrm>
              <a:off x="4138535" y="3472299"/>
              <a:ext cx="4147289" cy="523220"/>
            </a:xfrm>
            <a:prstGeom prst="rect">
              <a:avLst/>
            </a:prstGeom>
            <a:noFill/>
          </p:spPr>
          <p:txBody>
            <a:bodyPr wrap="none" rtlCol="0">
              <a:spAutoFit/>
            </a:bodyPr>
            <a:lstStyle/>
            <a:p>
              <a:r>
                <a:rPr lang="ja-JP" altLang="en-US" sz="1400" b="1" dirty="0" smtClean="0"/>
                <a:t>適切な状態に無いコース設備</a:t>
              </a:r>
              <a:endParaRPr lang="en-US" altLang="ja-JP" sz="1400" b="1" dirty="0" smtClean="0"/>
            </a:p>
            <a:p>
              <a:r>
                <a:rPr lang="en-US" altLang="ja-JP" sz="1400" b="1" dirty="0" smtClean="0"/>
                <a:t>Course equipment which is not proper working order</a:t>
              </a:r>
              <a:endParaRPr kumimoji="1" lang="ja-JP" altLang="en-US" sz="1400" b="1" dirty="0"/>
            </a:p>
          </p:txBody>
        </p:sp>
        <p:sp>
          <p:nvSpPr>
            <p:cNvPr id="12" name="左中かっこ 11"/>
            <p:cNvSpPr/>
            <p:nvPr/>
          </p:nvSpPr>
          <p:spPr>
            <a:xfrm>
              <a:off x="3939783" y="1476385"/>
              <a:ext cx="155448" cy="251913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endParaRPr kumimoji="1" lang="ja-JP" altLang="en-US"/>
            </a:p>
          </p:txBody>
        </p:sp>
      </p:grpSp>
      <p:sp>
        <p:nvSpPr>
          <p:cNvPr id="14" name="左中かっこ 13"/>
          <p:cNvSpPr/>
          <p:nvPr/>
        </p:nvSpPr>
        <p:spPr>
          <a:xfrm>
            <a:off x="1520016" y="2401570"/>
            <a:ext cx="155448" cy="395477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endParaRPr kumimoji="1" lang="ja-JP" altLang="en-US"/>
          </a:p>
        </p:txBody>
      </p:sp>
      <p:sp>
        <p:nvSpPr>
          <p:cNvPr id="3" name="スライド番号プレースホルダー 2"/>
          <p:cNvSpPr>
            <a:spLocks noGrp="1"/>
          </p:cNvSpPr>
          <p:nvPr>
            <p:ph type="sldNum" sz="quarter" idx="12"/>
          </p:nvPr>
        </p:nvSpPr>
        <p:spPr/>
        <p:txBody>
          <a:bodyPr/>
          <a:lstStyle/>
          <a:p>
            <a:fld id="{42706A5B-2FCE-6743-9619-4717497211EF}" type="slidenum">
              <a:rPr kumimoji="1" lang="ja-JP" altLang="en-US" smtClean="0"/>
              <a:t>5</a:t>
            </a:fld>
            <a:endParaRPr kumimoji="1" lang="ja-JP" altLang="en-US"/>
          </a:p>
        </p:txBody>
      </p:sp>
      <p:grpSp>
        <p:nvGrpSpPr>
          <p:cNvPr id="35" name="図形グループ 34"/>
          <p:cNvGrpSpPr/>
          <p:nvPr/>
        </p:nvGrpSpPr>
        <p:grpSpPr>
          <a:xfrm>
            <a:off x="1675464" y="2374440"/>
            <a:ext cx="1800493" cy="846131"/>
            <a:chOff x="1675464" y="2461035"/>
            <a:chExt cx="1800493" cy="846131"/>
          </a:xfrm>
        </p:grpSpPr>
        <p:sp>
          <p:nvSpPr>
            <p:cNvPr id="5" name="テキスト ボックス 4"/>
            <p:cNvSpPr txBox="1"/>
            <p:nvPr/>
          </p:nvSpPr>
          <p:spPr>
            <a:xfrm>
              <a:off x="1675464" y="2660835"/>
              <a:ext cx="1800493" cy="646331"/>
            </a:xfrm>
            <a:prstGeom prst="rect">
              <a:avLst/>
            </a:prstGeom>
            <a:noFill/>
          </p:spPr>
          <p:txBody>
            <a:bodyPr wrap="none" rtlCol="0">
              <a:spAutoFit/>
            </a:bodyPr>
            <a:lstStyle/>
            <a:p>
              <a:r>
                <a:rPr kumimoji="1" lang="ja-JP" altLang="en-US" b="1" dirty="0" smtClean="0"/>
                <a:t>動かせる障害物</a:t>
              </a:r>
              <a:endParaRPr kumimoji="1" lang="en-US" altLang="ja-JP" b="1" dirty="0" smtClean="0"/>
            </a:p>
            <a:p>
              <a:r>
                <a:rPr lang="en-US" altLang="ja-JP" b="1" dirty="0" smtClean="0"/>
                <a:t>Moving obstacle</a:t>
              </a:r>
              <a:endParaRPr kumimoji="1" lang="ja-JP" altLang="en-US" b="1" dirty="0"/>
            </a:p>
          </p:txBody>
        </p:sp>
        <p:sp>
          <p:nvSpPr>
            <p:cNvPr id="16" name="テキスト ボックス 15"/>
            <p:cNvSpPr txBox="1"/>
            <p:nvPr/>
          </p:nvSpPr>
          <p:spPr>
            <a:xfrm>
              <a:off x="1675464" y="2461035"/>
              <a:ext cx="613494" cy="276999"/>
            </a:xfrm>
            <a:prstGeom prst="rect">
              <a:avLst/>
            </a:prstGeom>
            <a:noFill/>
          </p:spPr>
          <p:txBody>
            <a:bodyPr wrap="none" rtlCol="0">
              <a:spAutoFit/>
            </a:bodyPr>
            <a:lstStyle/>
            <a:p>
              <a:r>
                <a:rPr kumimoji="1" lang="en-US" altLang="ja-JP" sz="1200" dirty="0" smtClean="0"/>
                <a:t>803.01</a:t>
              </a:r>
              <a:endParaRPr kumimoji="1" lang="ja-JP" altLang="en-US" sz="1200" dirty="0"/>
            </a:p>
          </p:txBody>
        </p:sp>
      </p:grpSp>
      <p:grpSp>
        <p:nvGrpSpPr>
          <p:cNvPr id="34" name="図形グループ 33"/>
          <p:cNvGrpSpPr/>
          <p:nvPr/>
        </p:nvGrpSpPr>
        <p:grpSpPr>
          <a:xfrm>
            <a:off x="1675464" y="5510208"/>
            <a:ext cx="2108871" cy="846142"/>
            <a:chOff x="1675464" y="4427217"/>
            <a:chExt cx="2108871" cy="846142"/>
          </a:xfrm>
        </p:grpSpPr>
        <p:sp>
          <p:nvSpPr>
            <p:cNvPr id="6" name="テキスト ボックス 5"/>
            <p:cNvSpPr txBox="1"/>
            <p:nvPr/>
          </p:nvSpPr>
          <p:spPr>
            <a:xfrm>
              <a:off x="1675464" y="4627028"/>
              <a:ext cx="2108871" cy="646331"/>
            </a:xfrm>
            <a:prstGeom prst="rect">
              <a:avLst/>
            </a:prstGeom>
            <a:noFill/>
          </p:spPr>
          <p:txBody>
            <a:bodyPr wrap="none" rtlCol="0">
              <a:spAutoFit/>
            </a:bodyPr>
            <a:lstStyle/>
            <a:p>
              <a:r>
                <a:rPr lang="ja-JP" altLang="en-US" b="1" dirty="0" smtClean="0"/>
                <a:t>大きく堅固な</a:t>
              </a:r>
              <a:r>
                <a:rPr kumimoji="1" lang="ja-JP" altLang="en-US" b="1" dirty="0" smtClean="0"/>
                <a:t>障害物</a:t>
              </a:r>
              <a:endParaRPr kumimoji="1" lang="en-US" altLang="ja-JP" b="1" dirty="0" smtClean="0"/>
            </a:p>
            <a:p>
              <a:r>
                <a:rPr lang="en-US" altLang="ja-JP" b="1" dirty="0" smtClean="0"/>
                <a:t>Large solid </a:t>
              </a:r>
              <a:r>
                <a:rPr lang="en-US" altLang="ja-JP" b="1" dirty="0"/>
                <a:t>o</a:t>
              </a:r>
              <a:r>
                <a:rPr lang="en-US" altLang="ja-JP" b="1" dirty="0" smtClean="0"/>
                <a:t>bstacle</a:t>
              </a:r>
              <a:endParaRPr kumimoji="1" lang="ja-JP" altLang="en-US" b="1" dirty="0"/>
            </a:p>
          </p:txBody>
        </p:sp>
        <p:sp>
          <p:nvSpPr>
            <p:cNvPr id="17" name="テキスト ボックス 16"/>
            <p:cNvSpPr txBox="1"/>
            <p:nvPr/>
          </p:nvSpPr>
          <p:spPr>
            <a:xfrm>
              <a:off x="1675464" y="4427217"/>
              <a:ext cx="736049" cy="276999"/>
            </a:xfrm>
            <a:prstGeom prst="rect">
              <a:avLst/>
            </a:prstGeom>
            <a:noFill/>
          </p:spPr>
          <p:txBody>
            <a:bodyPr wrap="none" rtlCol="0">
              <a:spAutoFit/>
            </a:bodyPr>
            <a:lstStyle/>
            <a:p>
              <a:r>
                <a:rPr kumimoji="1" lang="en-US" altLang="ja-JP" sz="1200" dirty="0" smtClean="0"/>
                <a:t>803.02.B</a:t>
              </a:r>
              <a:endParaRPr kumimoji="1" lang="ja-JP" altLang="en-US" sz="1200" dirty="0"/>
            </a:p>
          </p:txBody>
        </p:sp>
      </p:grpSp>
      <p:sp>
        <p:nvSpPr>
          <p:cNvPr id="18" name="テキスト ボックス 17"/>
          <p:cNvSpPr txBox="1"/>
          <p:nvPr/>
        </p:nvSpPr>
        <p:spPr>
          <a:xfrm>
            <a:off x="3957111" y="1518276"/>
            <a:ext cx="852893" cy="276999"/>
          </a:xfrm>
          <a:prstGeom prst="rect">
            <a:avLst/>
          </a:prstGeom>
          <a:noFill/>
        </p:spPr>
        <p:txBody>
          <a:bodyPr wrap="none" rtlCol="0">
            <a:spAutoFit/>
          </a:bodyPr>
          <a:lstStyle/>
          <a:p>
            <a:r>
              <a:rPr kumimoji="1" lang="en-US" altLang="ja-JP" sz="1200" dirty="0" smtClean="0"/>
              <a:t>803.01.B.1</a:t>
            </a:r>
            <a:endParaRPr kumimoji="1" lang="ja-JP" altLang="en-US" sz="1200" dirty="0"/>
          </a:p>
        </p:txBody>
      </p:sp>
      <p:sp>
        <p:nvSpPr>
          <p:cNvPr id="19" name="テキスト ボックス 18"/>
          <p:cNvSpPr txBox="1"/>
          <p:nvPr/>
        </p:nvSpPr>
        <p:spPr>
          <a:xfrm>
            <a:off x="3957111" y="2401570"/>
            <a:ext cx="852893" cy="276999"/>
          </a:xfrm>
          <a:prstGeom prst="rect">
            <a:avLst/>
          </a:prstGeom>
          <a:noFill/>
        </p:spPr>
        <p:txBody>
          <a:bodyPr wrap="none" rtlCol="0">
            <a:spAutoFit/>
          </a:bodyPr>
          <a:lstStyle/>
          <a:p>
            <a:r>
              <a:rPr kumimoji="1" lang="en-US" altLang="ja-JP" sz="1200" dirty="0" smtClean="0"/>
              <a:t>803.01.B.2</a:t>
            </a:r>
            <a:endParaRPr kumimoji="1" lang="ja-JP" altLang="en-US" sz="1200" dirty="0"/>
          </a:p>
        </p:txBody>
      </p:sp>
      <p:sp>
        <p:nvSpPr>
          <p:cNvPr id="20" name="テキスト ボックス 19"/>
          <p:cNvSpPr txBox="1"/>
          <p:nvPr/>
        </p:nvSpPr>
        <p:spPr>
          <a:xfrm>
            <a:off x="3957111" y="3305092"/>
            <a:ext cx="852893" cy="276999"/>
          </a:xfrm>
          <a:prstGeom prst="rect">
            <a:avLst/>
          </a:prstGeom>
          <a:noFill/>
        </p:spPr>
        <p:txBody>
          <a:bodyPr wrap="none" rtlCol="0">
            <a:spAutoFit/>
          </a:bodyPr>
          <a:lstStyle/>
          <a:p>
            <a:r>
              <a:rPr kumimoji="1" lang="en-US" altLang="ja-JP" sz="1200" dirty="0" smtClean="0"/>
              <a:t>803.01.B.3</a:t>
            </a:r>
            <a:endParaRPr kumimoji="1" lang="ja-JP" altLang="en-US" sz="1200" dirty="0"/>
          </a:p>
        </p:txBody>
      </p:sp>
      <p:grpSp>
        <p:nvGrpSpPr>
          <p:cNvPr id="33" name="図形グループ 32"/>
          <p:cNvGrpSpPr/>
          <p:nvPr/>
        </p:nvGrpSpPr>
        <p:grpSpPr>
          <a:xfrm>
            <a:off x="1675464" y="4091504"/>
            <a:ext cx="6751668" cy="570862"/>
            <a:chOff x="1675464" y="5587987"/>
            <a:chExt cx="6751668" cy="570862"/>
          </a:xfrm>
        </p:grpSpPr>
        <p:sp>
          <p:nvSpPr>
            <p:cNvPr id="23" name="テキスト ボックス 22"/>
            <p:cNvSpPr txBox="1"/>
            <p:nvPr/>
          </p:nvSpPr>
          <p:spPr>
            <a:xfrm>
              <a:off x="1675464" y="5789517"/>
              <a:ext cx="6751668" cy="369332"/>
            </a:xfrm>
            <a:prstGeom prst="rect">
              <a:avLst/>
            </a:prstGeom>
            <a:noFill/>
          </p:spPr>
          <p:txBody>
            <a:bodyPr wrap="none" rtlCol="0">
              <a:spAutoFit/>
            </a:bodyPr>
            <a:lstStyle/>
            <a:p>
              <a:r>
                <a:rPr lang="ja-JP" altLang="en-US" b="1" dirty="0" smtClean="0"/>
                <a:t>自動車</a:t>
              </a:r>
              <a:r>
                <a:rPr lang="en-US" altLang="ja-JP" b="1" dirty="0" smtClean="0"/>
                <a:t>､</a:t>
              </a:r>
              <a:r>
                <a:rPr lang="ja-JP" altLang="en-US" b="1" dirty="0" smtClean="0"/>
                <a:t>有害な昆虫や動物</a:t>
              </a:r>
              <a:r>
                <a:rPr lang="en-US" altLang="ja-JP" b="1" dirty="0" smtClean="0"/>
                <a:t>､</a:t>
              </a:r>
              <a:r>
                <a:rPr lang="ja-JP" altLang="en-US" b="1" dirty="0" smtClean="0"/>
                <a:t>人</a:t>
              </a:r>
              <a:r>
                <a:rPr lang="en-US" altLang="ja-JP" b="1" dirty="0" smtClean="0"/>
                <a:t>､</a:t>
              </a:r>
              <a:r>
                <a:rPr kumimoji="1" lang="ja-JP" altLang="en-US" b="1" dirty="0" smtClean="0"/>
                <a:t>ディレクターが指定した品目やエリア</a:t>
              </a:r>
              <a:endParaRPr kumimoji="1" lang="ja-JP" altLang="en-US" b="1" dirty="0"/>
            </a:p>
          </p:txBody>
        </p:sp>
        <p:sp>
          <p:nvSpPr>
            <p:cNvPr id="30" name="テキスト ボックス 29"/>
            <p:cNvSpPr txBox="1"/>
            <p:nvPr/>
          </p:nvSpPr>
          <p:spPr>
            <a:xfrm>
              <a:off x="1675464" y="5587987"/>
              <a:ext cx="741384" cy="276999"/>
            </a:xfrm>
            <a:prstGeom prst="rect">
              <a:avLst/>
            </a:prstGeom>
            <a:noFill/>
          </p:spPr>
          <p:txBody>
            <a:bodyPr wrap="none" rtlCol="0">
              <a:spAutoFit/>
            </a:bodyPr>
            <a:lstStyle/>
            <a:p>
              <a:r>
                <a:rPr kumimoji="1" lang="en-US" altLang="ja-JP" sz="1200" dirty="0" smtClean="0"/>
                <a:t>803.02.A</a:t>
              </a:r>
              <a:endParaRPr kumimoji="1" lang="ja-JP" altLang="en-US" sz="1200" dirty="0"/>
            </a:p>
          </p:txBody>
        </p:sp>
      </p:grpSp>
      <p:sp>
        <p:nvSpPr>
          <p:cNvPr id="26" name="正方形/長方形 25"/>
          <p:cNvSpPr/>
          <p:nvPr/>
        </p:nvSpPr>
        <p:spPr>
          <a:xfrm>
            <a:off x="2416848" y="4122190"/>
            <a:ext cx="501158" cy="17084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36000" tIns="0" rIns="36000" bIns="0" rtlCol="0" anchor="ctr"/>
          <a:lstStyle/>
          <a:p>
            <a:pPr algn="ctr"/>
            <a:r>
              <a:rPr kumimoji="1" lang="ja-JP" altLang="en-US" sz="600" b="1" dirty="0" smtClean="0">
                <a:solidFill>
                  <a:schemeClr val="bg1"/>
                </a:solidFill>
              </a:rPr>
              <a:t>動かせない</a:t>
            </a:r>
            <a:endParaRPr kumimoji="1" lang="ja-JP" altLang="en-US" sz="600" b="1" dirty="0">
              <a:solidFill>
                <a:schemeClr val="bg1"/>
              </a:solidFill>
            </a:endParaRPr>
          </a:p>
        </p:txBody>
      </p:sp>
      <p:sp>
        <p:nvSpPr>
          <p:cNvPr id="27" name="正方形/長方形 26"/>
          <p:cNvSpPr/>
          <p:nvPr/>
        </p:nvSpPr>
        <p:spPr>
          <a:xfrm>
            <a:off x="2416848" y="5539175"/>
            <a:ext cx="501158" cy="17084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36000" tIns="0" rIns="36000" bIns="0" rtlCol="0" anchor="ctr"/>
          <a:lstStyle/>
          <a:p>
            <a:pPr algn="ctr"/>
            <a:r>
              <a:rPr kumimoji="1" lang="ja-JP" altLang="en-US" sz="600" b="1" dirty="0" smtClean="0">
                <a:solidFill>
                  <a:schemeClr val="bg1"/>
                </a:solidFill>
              </a:rPr>
              <a:t>動かせない</a:t>
            </a:r>
            <a:endParaRPr kumimoji="1" lang="ja-JP" altLang="en-US" sz="600" b="1" dirty="0">
              <a:solidFill>
                <a:schemeClr val="bg1"/>
              </a:solidFill>
            </a:endParaRPr>
          </a:p>
        </p:txBody>
      </p:sp>
      <p:sp>
        <p:nvSpPr>
          <p:cNvPr id="28" name="正方形/長方形 27"/>
          <p:cNvSpPr/>
          <p:nvPr/>
        </p:nvSpPr>
        <p:spPr>
          <a:xfrm>
            <a:off x="2411513" y="2404650"/>
            <a:ext cx="501158" cy="170844"/>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wrap="none" lIns="36000" tIns="0" rIns="36000" bIns="0" rtlCol="0" anchor="ctr"/>
          <a:lstStyle/>
          <a:p>
            <a:pPr algn="ctr"/>
            <a:r>
              <a:rPr kumimoji="1" lang="ja-JP" altLang="en-US" sz="600" b="1" dirty="0" smtClean="0">
                <a:solidFill>
                  <a:schemeClr val="bg1"/>
                </a:solidFill>
              </a:rPr>
              <a:t>動かせる</a:t>
            </a:r>
            <a:endParaRPr kumimoji="1" lang="ja-JP" altLang="en-US" sz="600" b="1" dirty="0">
              <a:solidFill>
                <a:schemeClr val="bg1"/>
              </a:solidFill>
            </a:endParaRPr>
          </a:p>
        </p:txBody>
      </p:sp>
    </p:spTree>
    <p:extLst>
      <p:ext uri="{BB962C8B-B14F-4D97-AF65-F5344CB8AC3E}">
        <p14:creationId xmlns:p14="http://schemas.microsoft.com/office/powerpoint/2010/main" val="4083742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用語</a:t>
            </a:r>
            <a:r>
              <a:rPr lang="en-US" altLang="ja-JP" b="1" dirty="0" smtClean="0"/>
              <a:t>:</a:t>
            </a:r>
            <a:r>
              <a:rPr lang="ja-JP" altLang="en-US" b="1" i="1" dirty="0" smtClean="0"/>
              <a:t>救済</a:t>
            </a:r>
            <a:r>
              <a:rPr lang="en-US" altLang="ja-JP" b="1" dirty="0" smtClean="0"/>
              <a:t> </a:t>
            </a:r>
            <a:r>
              <a:rPr lang="ja-JP" altLang="en-US" b="1" dirty="0" smtClean="0"/>
              <a:t>の私的整理</a:t>
            </a:r>
            <a:endParaRPr kumimoji="1" lang="ja-JP" altLang="en-US" b="1" dirty="0"/>
          </a:p>
        </p:txBody>
      </p:sp>
      <p:sp>
        <p:nvSpPr>
          <p:cNvPr id="4" name="テキスト ボックス 3"/>
          <p:cNvSpPr txBox="1"/>
          <p:nvPr/>
        </p:nvSpPr>
        <p:spPr>
          <a:xfrm>
            <a:off x="457200" y="3870463"/>
            <a:ext cx="672480" cy="584776"/>
          </a:xfrm>
          <a:prstGeom prst="rect">
            <a:avLst/>
          </a:prstGeom>
          <a:noFill/>
        </p:spPr>
        <p:txBody>
          <a:bodyPr wrap="none" rtlCol="0">
            <a:spAutoFit/>
          </a:bodyPr>
          <a:lstStyle/>
          <a:p>
            <a:pPr algn="ctr"/>
            <a:r>
              <a:rPr kumimoji="1" lang="ja-JP" altLang="en-US" sz="1600" b="1" dirty="0" smtClean="0"/>
              <a:t>救済</a:t>
            </a:r>
            <a:endParaRPr kumimoji="1" lang="en-US" altLang="ja-JP" sz="1600" b="1" dirty="0" smtClean="0"/>
          </a:p>
          <a:p>
            <a:pPr algn="ctr"/>
            <a:r>
              <a:rPr kumimoji="1" lang="en-US" altLang="ja-JP" sz="1600" b="1" dirty="0" smtClean="0"/>
              <a:t>Relief</a:t>
            </a:r>
            <a:endParaRPr kumimoji="1" lang="ja-JP" altLang="en-US" sz="1600" b="1" dirty="0"/>
          </a:p>
        </p:txBody>
      </p:sp>
      <p:sp>
        <p:nvSpPr>
          <p:cNvPr id="14" name="左中かっこ 13"/>
          <p:cNvSpPr/>
          <p:nvPr/>
        </p:nvSpPr>
        <p:spPr>
          <a:xfrm>
            <a:off x="1152529" y="1817423"/>
            <a:ext cx="186923" cy="456203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endParaRPr kumimoji="1" lang="ja-JP" altLang="en-US"/>
          </a:p>
        </p:txBody>
      </p:sp>
      <p:sp>
        <p:nvSpPr>
          <p:cNvPr id="3" name="スライド番号プレースホルダー 2"/>
          <p:cNvSpPr>
            <a:spLocks noGrp="1"/>
          </p:cNvSpPr>
          <p:nvPr>
            <p:ph type="sldNum" sz="quarter" idx="12"/>
          </p:nvPr>
        </p:nvSpPr>
        <p:spPr>
          <a:xfrm>
            <a:off x="6345174" y="6356350"/>
            <a:ext cx="2133600" cy="365125"/>
          </a:xfrm>
        </p:spPr>
        <p:txBody>
          <a:bodyPr/>
          <a:lstStyle/>
          <a:p>
            <a:fld id="{42706A5B-2FCE-6743-9619-4717497211EF}" type="slidenum">
              <a:rPr kumimoji="1" lang="ja-JP" altLang="en-US" smtClean="0"/>
              <a:t>6</a:t>
            </a:fld>
            <a:endParaRPr kumimoji="1" lang="ja-JP" altLang="en-US"/>
          </a:p>
        </p:txBody>
      </p:sp>
      <p:grpSp>
        <p:nvGrpSpPr>
          <p:cNvPr id="26" name="図形グループ 25"/>
          <p:cNvGrpSpPr/>
          <p:nvPr/>
        </p:nvGrpSpPr>
        <p:grpSpPr>
          <a:xfrm>
            <a:off x="1307978" y="1817423"/>
            <a:ext cx="1787669" cy="723020"/>
            <a:chOff x="1516004" y="2461035"/>
            <a:chExt cx="1787669" cy="723020"/>
          </a:xfrm>
        </p:grpSpPr>
        <p:sp>
          <p:nvSpPr>
            <p:cNvPr id="5" name="テキスト ボックス 4"/>
            <p:cNvSpPr txBox="1"/>
            <p:nvPr/>
          </p:nvSpPr>
          <p:spPr>
            <a:xfrm>
              <a:off x="1516004" y="2660835"/>
              <a:ext cx="1787669" cy="523220"/>
            </a:xfrm>
            <a:prstGeom prst="rect">
              <a:avLst/>
            </a:prstGeom>
            <a:noFill/>
          </p:spPr>
          <p:txBody>
            <a:bodyPr wrap="none" rtlCol="0">
              <a:spAutoFit/>
            </a:bodyPr>
            <a:lstStyle/>
            <a:p>
              <a:r>
                <a:rPr kumimoji="1" lang="ja-JP" altLang="en-US" sz="1400" b="1" dirty="0" smtClean="0"/>
                <a:t>障害物</a:t>
              </a:r>
              <a:r>
                <a:rPr lang="ja-JP" altLang="en-US" sz="1400" b="1" dirty="0" smtClean="0"/>
                <a:t>からの救済</a:t>
              </a:r>
              <a:endParaRPr kumimoji="1" lang="en-US" altLang="ja-JP" sz="1400" b="1" dirty="0" smtClean="0"/>
            </a:p>
            <a:p>
              <a:r>
                <a:rPr lang="en-US" altLang="ja-JP" sz="1400" b="1" dirty="0" smtClean="0"/>
                <a:t>Relief from Obstacles</a:t>
              </a:r>
              <a:endParaRPr kumimoji="1" lang="ja-JP" altLang="en-US" sz="1400" b="1" dirty="0"/>
            </a:p>
          </p:txBody>
        </p:sp>
        <p:sp>
          <p:nvSpPr>
            <p:cNvPr id="16" name="テキスト ボックス 15"/>
            <p:cNvSpPr txBox="1"/>
            <p:nvPr/>
          </p:nvSpPr>
          <p:spPr>
            <a:xfrm>
              <a:off x="1516004" y="2461035"/>
              <a:ext cx="613494" cy="276999"/>
            </a:xfrm>
            <a:prstGeom prst="rect">
              <a:avLst/>
            </a:prstGeom>
            <a:noFill/>
          </p:spPr>
          <p:txBody>
            <a:bodyPr wrap="none" rtlCol="0">
              <a:spAutoFit/>
            </a:bodyPr>
            <a:lstStyle/>
            <a:p>
              <a:r>
                <a:rPr kumimoji="1" lang="en-US" altLang="ja-JP" sz="1200" dirty="0" smtClean="0"/>
                <a:t>803.02</a:t>
              </a:r>
              <a:endParaRPr kumimoji="1" lang="ja-JP" altLang="en-US" sz="1200" dirty="0"/>
            </a:p>
          </p:txBody>
        </p:sp>
      </p:grpSp>
      <p:grpSp>
        <p:nvGrpSpPr>
          <p:cNvPr id="24" name="図形グループ 23"/>
          <p:cNvGrpSpPr/>
          <p:nvPr/>
        </p:nvGrpSpPr>
        <p:grpSpPr>
          <a:xfrm>
            <a:off x="1339453" y="3173069"/>
            <a:ext cx="2492990" cy="717336"/>
            <a:chOff x="1675464" y="4432912"/>
            <a:chExt cx="2492990" cy="717336"/>
          </a:xfrm>
        </p:grpSpPr>
        <p:sp>
          <p:nvSpPr>
            <p:cNvPr id="6" name="テキスト ボックス 5"/>
            <p:cNvSpPr txBox="1"/>
            <p:nvPr/>
          </p:nvSpPr>
          <p:spPr>
            <a:xfrm>
              <a:off x="1675464" y="4627028"/>
              <a:ext cx="2492990" cy="523220"/>
            </a:xfrm>
            <a:prstGeom prst="rect">
              <a:avLst/>
            </a:prstGeom>
            <a:noFill/>
          </p:spPr>
          <p:txBody>
            <a:bodyPr wrap="none" rtlCol="0">
              <a:spAutoFit/>
            </a:bodyPr>
            <a:lstStyle/>
            <a:p>
              <a:r>
                <a:rPr lang="ja-JP" altLang="en-US" sz="1400" b="1" dirty="0" smtClean="0">
                  <a:solidFill>
                    <a:srgbClr val="008000"/>
                  </a:solidFill>
                </a:rPr>
                <a:t>カジュアルエリア</a:t>
              </a:r>
              <a:r>
                <a:rPr lang="ja-JP" altLang="en-US" sz="1400" b="1" baseline="30000" dirty="0" smtClean="0">
                  <a:solidFill>
                    <a:srgbClr val="FF0000"/>
                  </a:solidFill>
                </a:rPr>
                <a:t>新</a:t>
              </a:r>
              <a:r>
                <a:rPr lang="ja-JP" altLang="en-US" sz="1400" b="1" dirty="0" smtClean="0"/>
                <a:t>からの救済</a:t>
              </a:r>
              <a:endParaRPr lang="en-US" altLang="ja-JP" sz="1400" b="1" dirty="0" smtClean="0"/>
            </a:p>
            <a:p>
              <a:r>
                <a:rPr lang="en-US" altLang="ja-JP" sz="1400" b="1" dirty="0" smtClean="0"/>
                <a:t>Casual Relief</a:t>
              </a:r>
              <a:endParaRPr kumimoji="1" lang="ja-JP" altLang="en-US" sz="1400" b="1" dirty="0"/>
            </a:p>
          </p:txBody>
        </p:sp>
        <p:sp>
          <p:nvSpPr>
            <p:cNvPr id="17" name="テキスト ボックス 16"/>
            <p:cNvSpPr txBox="1"/>
            <p:nvPr/>
          </p:nvSpPr>
          <p:spPr>
            <a:xfrm>
              <a:off x="1675464" y="4432912"/>
              <a:ext cx="736049" cy="276999"/>
            </a:xfrm>
            <a:prstGeom prst="rect">
              <a:avLst/>
            </a:prstGeom>
            <a:noFill/>
          </p:spPr>
          <p:txBody>
            <a:bodyPr wrap="none" rtlCol="0">
              <a:spAutoFit/>
            </a:bodyPr>
            <a:lstStyle/>
            <a:p>
              <a:r>
                <a:rPr kumimoji="1" lang="en-US" altLang="ja-JP" sz="1200" dirty="0" smtClean="0"/>
                <a:t>806.03.B</a:t>
              </a:r>
              <a:endParaRPr kumimoji="1" lang="ja-JP" altLang="en-US" sz="1200" dirty="0"/>
            </a:p>
          </p:txBody>
        </p:sp>
      </p:grpSp>
      <p:grpSp>
        <p:nvGrpSpPr>
          <p:cNvPr id="36" name="図形グループ 35"/>
          <p:cNvGrpSpPr/>
          <p:nvPr/>
        </p:nvGrpSpPr>
        <p:grpSpPr>
          <a:xfrm>
            <a:off x="3095647" y="1377071"/>
            <a:ext cx="3068194" cy="1560658"/>
            <a:chOff x="3708131" y="1593481"/>
            <a:chExt cx="3068194" cy="1560658"/>
          </a:xfrm>
        </p:grpSpPr>
        <p:grpSp>
          <p:nvGrpSpPr>
            <p:cNvPr id="23" name="図形グループ 22"/>
            <p:cNvGrpSpPr/>
            <p:nvPr/>
          </p:nvGrpSpPr>
          <p:grpSpPr>
            <a:xfrm>
              <a:off x="4938099" y="1648256"/>
              <a:ext cx="1838226" cy="585378"/>
              <a:chOff x="6107335" y="1710396"/>
              <a:chExt cx="1838226" cy="585378"/>
            </a:xfrm>
          </p:grpSpPr>
          <p:sp>
            <p:nvSpPr>
              <p:cNvPr id="10" name="テキスト ボックス 9"/>
              <p:cNvSpPr txBox="1"/>
              <p:nvPr/>
            </p:nvSpPr>
            <p:spPr>
              <a:xfrm>
                <a:off x="6196364" y="1710396"/>
                <a:ext cx="1749197" cy="584776"/>
              </a:xfrm>
              <a:prstGeom prst="rect">
                <a:avLst/>
              </a:prstGeom>
              <a:noFill/>
            </p:spPr>
            <p:txBody>
              <a:bodyPr wrap="none" rtlCol="0">
                <a:spAutoFit/>
              </a:bodyPr>
              <a:lstStyle/>
              <a:p>
                <a:r>
                  <a:rPr lang="ja-JP" altLang="en-US" sz="800" dirty="0" smtClean="0"/>
                  <a:t>自動車</a:t>
                </a:r>
                <a:r>
                  <a:rPr lang="en-US" altLang="ja-JP" sz="800" dirty="0" smtClean="0"/>
                  <a:t>､</a:t>
                </a:r>
              </a:p>
              <a:p>
                <a:r>
                  <a:rPr lang="ja-JP" altLang="en-US" sz="800" dirty="0" smtClean="0"/>
                  <a:t>有害な昆虫や動物</a:t>
                </a:r>
                <a:r>
                  <a:rPr lang="en-US" altLang="ja-JP" sz="800" dirty="0" smtClean="0"/>
                  <a:t>､</a:t>
                </a:r>
              </a:p>
              <a:p>
                <a:r>
                  <a:rPr lang="ja-JP" altLang="en-US" sz="800" dirty="0" smtClean="0"/>
                  <a:t>人</a:t>
                </a:r>
                <a:r>
                  <a:rPr lang="en-US" altLang="ja-JP" sz="800" dirty="0" smtClean="0"/>
                  <a:t>､</a:t>
                </a:r>
                <a:endParaRPr kumimoji="1" lang="en-US" altLang="ja-JP" sz="800" dirty="0" smtClean="0"/>
              </a:p>
              <a:p>
                <a:r>
                  <a:rPr kumimoji="1" lang="ja-JP" altLang="en-US" sz="800" dirty="0" smtClean="0"/>
                  <a:t>ディレクターが指定した品目やエリア</a:t>
                </a:r>
                <a:endParaRPr kumimoji="1" lang="ja-JP" altLang="en-US" sz="800" dirty="0"/>
              </a:p>
            </p:txBody>
          </p:sp>
          <p:sp>
            <p:nvSpPr>
              <p:cNvPr id="11" name="左中かっこ 10"/>
              <p:cNvSpPr/>
              <p:nvPr/>
            </p:nvSpPr>
            <p:spPr>
              <a:xfrm>
                <a:off x="6107335" y="1710396"/>
                <a:ext cx="155448" cy="58537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endParaRPr kumimoji="1" lang="ja-JP" altLang="en-US"/>
              </a:p>
            </p:txBody>
          </p:sp>
        </p:grpSp>
        <p:grpSp>
          <p:nvGrpSpPr>
            <p:cNvPr id="13" name="図形グループ 12"/>
            <p:cNvGrpSpPr/>
            <p:nvPr/>
          </p:nvGrpSpPr>
          <p:grpSpPr>
            <a:xfrm>
              <a:off x="3708131" y="1639648"/>
              <a:ext cx="2427507" cy="1514491"/>
              <a:chOff x="3939783" y="1522552"/>
              <a:chExt cx="2427507" cy="1514491"/>
            </a:xfrm>
          </p:grpSpPr>
          <p:sp>
            <p:nvSpPr>
              <p:cNvPr id="7" name="テキスト ボックス 6"/>
              <p:cNvSpPr txBox="1"/>
              <p:nvPr/>
            </p:nvSpPr>
            <p:spPr>
              <a:xfrm>
                <a:off x="4098670" y="1678456"/>
                <a:ext cx="1082348" cy="276999"/>
              </a:xfrm>
              <a:prstGeom prst="rect">
                <a:avLst/>
              </a:prstGeom>
              <a:noFill/>
            </p:spPr>
            <p:txBody>
              <a:bodyPr wrap="none" rtlCol="0">
                <a:spAutoFit/>
              </a:bodyPr>
              <a:lstStyle/>
              <a:p>
                <a:r>
                  <a:rPr lang="mr-IN" altLang="ja-JP" sz="1200" b="1" dirty="0" smtClean="0"/>
                  <a:t>…</a:t>
                </a:r>
                <a:r>
                  <a:rPr lang="en-US" altLang="ja-JP" sz="1200" b="1" dirty="0" smtClean="0"/>
                  <a:t> </a:t>
                </a:r>
                <a:r>
                  <a:rPr lang="ja-JP" altLang="en-US" sz="1200" b="1" dirty="0" smtClean="0"/>
                  <a:t>からの救済</a:t>
                </a:r>
                <a:endParaRPr lang="en-US" altLang="ja-JP" sz="1200" b="1" dirty="0" smtClean="0"/>
              </a:p>
            </p:txBody>
          </p:sp>
          <p:sp>
            <p:nvSpPr>
              <p:cNvPr id="8" name="テキスト ボックス 7"/>
              <p:cNvSpPr txBox="1"/>
              <p:nvPr/>
            </p:nvSpPr>
            <p:spPr>
              <a:xfrm>
                <a:off x="4098670" y="2575378"/>
                <a:ext cx="2268620" cy="461665"/>
              </a:xfrm>
              <a:prstGeom prst="rect">
                <a:avLst/>
              </a:prstGeom>
              <a:noFill/>
            </p:spPr>
            <p:txBody>
              <a:bodyPr wrap="none" rtlCol="0">
                <a:spAutoFit/>
              </a:bodyPr>
              <a:lstStyle/>
              <a:p>
                <a:r>
                  <a:rPr lang="ja-JP" altLang="en-US" sz="1200" b="1" dirty="0" smtClean="0"/>
                  <a:t>大きく堅固な障害物からの救済</a:t>
                </a:r>
                <a:endParaRPr lang="en-US" altLang="ja-JP" sz="1200" b="1" dirty="0" smtClean="0"/>
              </a:p>
              <a:p>
                <a:r>
                  <a:rPr lang="en-US" altLang="ja-JP" sz="1200" b="1" dirty="0" smtClean="0"/>
                  <a:t>Relief from a large </a:t>
                </a:r>
                <a:r>
                  <a:rPr lang="en-US" altLang="ja-JP" sz="1200" b="1" dirty="0"/>
                  <a:t>s</a:t>
                </a:r>
                <a:r>
                  <a:rPr lang="en-US" altLang="ja-JP" sz="1200" b="1" dirty="0" smtClean="0"/>
                  <a:t>olid </a:t>
                </a:r>
                <a:r>
                  <a:rPr lang="en-US" altLang="ja-JP" sz="1200" b="1" dirty="0"/>
                  <a:t>o</a:t>
                </a:r>
                <a:r>
                  <a:rPr lang="en-US" altLang="ja-JP" sz="1200" b="1" dirty="0" smtClean="0"/>
                  <a:t>bstacle</a:t>
                </a:r>
                <a:endParaRPr kumimoji="1" lang="ja-JP" altLang="en-US" sz="1200" b="1" dirty="0"/>
              </a:p>
            </p:txBody>
          </p:sp>
          <p:sp>
            <p:nvSpPr>
              <p:cNvPr id="12" name="左中かっこ 11"/>
              <p:cNvSpPr/>
              <p:nvPr/>
            </p:nvSpPr>
            <p:spPr>
              <a:xfrm>
                <a:off x="3939783" y="1522552"/>
                <a:ext cx="155448" cy="151449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endParaRPr kumimoji="1" lang="ja-JP" altLang="en-US"/>
              </a:p>
            </p:txBody>
          </p:sp>
        </p:grpSp>
        <p:sp>
          <p:nvSpPr>
            <p:cNvPr id="18" name="テキスト ボックス 17"/>
            <p:cNvSpPr txBox="1"/>
            <p:nvPr/>
          </p:nvSpPr>
          <p:spPr>
            <a:xfrm>
              <a:off x="3867018" y="1593481"/>
              <a:ext cx="741384" cy="276999"/>
            </a:xfrm>
            <a:prstGeom prst="rect">
              <a:avLst/>
            </a:prstGeom>
            <a:noFill/>
          </p:spPr>
          <p:txBody>
            <a:bodyPr wrap="none" rtlCol="0">
              <a:spAutoFit/>
            </a:bodyPr>
            <a:lstStyle/>
            <a:p>
              <a:r>
                <a:rPr kumimoji="1" lang="en-US" altLang="ja-JP" sz="1200" dirty="0" smtClean="0"/>
                <a:t>803.02.A</a:t>
              </a:r>
              <a:endParaRPr kumimoji="1" lang="ja-JP" altLang="en-US" sz="1200" dirty="0"/>
            </a:p>
          </p:txBody>
        </p:sp>
        <p:sp>
          <p:nvSpPr>
            <p:cNvPr id="19" name="テキスト ボックス 18"/>
            <p:cNvSpPr txBox="1"/>
            <p:nvPr/>
          </p:nvSpPr>
          <p:spPr>
            <a:xfrm>
              <a:off x="3867018" y="2488165"/>
              <a:ext cx="736049" cy="276999"/>
            </a:xfrm>
            <a:prstGeom prst="rect">
              <a:avLst/>
            </a:prstGeom>
            <a:noFill/>
          </p:spPr>
          <p:txBody>
            <a:bodyPr wrap="none" rtlCol="0">
              <a:spAutoFit/>
            </a:bodyPr>
            <a:lstStyle/>
            <a:p>
              <a:r>
                <a:rPr kumimoji="1" lang="en-US" altLang="ja-JP" sz="1200" dirty="0" smtClean="0"/>
                <a:t>803.02.B</a:t>
              </a:r>
              <a:endParaRPr kumimoji="1" lang="ja-JP" altLang="en-US" sz="1200" dirty="0"/>
            </a:p>
          </p:txBody>
        </p:sp>
      </p:grpSp>
      <p:grpSp>
        <p:nvGrpSpPr>
          <p:cNvPr id="27" name="図形グループ 26"/>
          <p:cNvGrpSpPr/>
          <p:nvPr/>
        </p:nvGrpSpPr>
        <p:grpSpPr>
          <a:xfrm>
            <a:off x="1339453" y="5662126"/>
            <a:ext cx="1133644" cy="717336"/>
            <a:chOff x="1547479" y="5468010"/>
            <a:chExt cx="1133644" cy="717336"/>
          </a:xfrm>
        </p:grpSpPr>
        <p:sp>
          <p:nvSpPr>
            <p:cNvPr id="21" name="テキスト ボックス 20"/>
            <p:cNvSpPr txBox="1"/>
            <p:nvPr/>
          </p:nvSpPr>
          <p:spPr>
            <a:xfrm>
              <a:off x="1547479" y="5662126"/>
              <a:ext cx="1133644" cy="523220"/>
            </a:xfrm>
            <a:prstGeom prst="rect">
              <a:avLst/>
            </a:prstGeom>
            <a:noFill/>
          </p:spPr>
          <p:txBody>
            <a:bodyPr wrap="none" rtlCol="0">
              <a:spAutoFit/>
            </a:bodyPr>
            <a:lstStyle/>
            <a:p>
              <a:r>
                <a:rPr lang="ja-JP" altLang="en-US" sz="1400" b="1" dirty="0" smtClean="0"/>
                <a:t>救済エリア</a:t>
              </a:r>
              <a:r>
                <a:rPr lang="ja-JP" altLang="en-US" sz="1400" b="1" baseline="30000" dirty="0" smtClean="0">
                  <a:solidFill>
                    <a:srgbClr val="FF0000"/>
                  </a:solidFill>
                </a:rPr>
                <a:t>新</a:t>
              </a:r>
              <a:endParaRPr lang="en-US" altLang="ja-JP" sz="1400" b="1" baseline="30000" dirty="0" smtClean="0">
                <a:solidFill>
                  <a:srgbClr val="FF0000"/>
                </a:solidFill>
              </a:endParaRPr>
            </a:p>
            <a:p>
              <a:r>
                <a:rPr lang="en-US" altLang="ja-JP" sz="1400" b="1" dirty="0" smtClean="0"/>
                <a:t>Relief Area</a:t>
              </a:r>
              <a:endParaRPr kumimoji="1" lang="ja-JP" altLang="en-US" sz="1400" b="1" dirty="0"/>
            </a:p>
          </p:txBody>
        </p:sp>
        <p:sp>
          <p:nvSpPr>
            <p:cNvPr id="22" name="テキスト ボックス 21"/>
            <p:cNvSpPr txBox="1"/>
            <p:nvPr/>
          </p:nvSpPr>
          <p:spPr>
            <a:xfrm>
              <a:off x="1547479" y="5468010"/>
              <a:ext cx="613494" cy="276999"/>
            </a:xfrm>
            <a:prstGeom prst="rect">
              <a:avLst/>
            </a:prstGeom>
            <a:noFill/>
          </p:spPr>
          <p:txBody>
            <a:bodyPr wrap="none" rtlCol="0">
              <a:spAutoFit/>
            </a:bodyPr>
            <a:lstStyle/>
            <a:p>
              <a:r>
                <a:rPr kumimoji="1" lang="en-US" altLang="ja-JP" sz="1200" dirty="0" smtClean="0"/>
                <a:t>806.04</a:t>
              </a:r>
              <a:endParaRPr kumimoji="1" lang="ja-JP" altLang="en-US" sz="1200" dirty="0"/>
            </a:p>
          </p:txBody>
        </p:sp>
      </p:grpSp>
      <p:grpSp>
        <p:nvGrpSpPr>
          <p:cNvPr id="15" name="図形グループ 14"/>
          <p:cNvGrpSpPr/>
          <p:nvPr/>
        </p:nvGrpSpPr>
        <p:grpSpPr>
          <a:xfrm>
            <a:off x="1328483" y="4332160"/>
            <a:ext cx="1503686" cy="719634"/>
            <a:chOff x="6678367" y="4473635"/>
            <a:chExt cx="1503686" cy="719634"/>
          </a:xfrm>
        </p:grpSpPr>
        <p:sp>
          <p:nvSpPr>
            <p:cNvPr id="20" name="テキスト ボックス 19"/>
            <p:cNvSpPr txBox="1"/>
            <p:nvPr/>
          </p:nvSpPr>
          <p:spPr>
            <a:xfrm>
              <a:off x="6678367" y="4473635"/>
              <a:ext cx="747019" cy="276999"/>
            </a:xfrm>
            <a:prstGeom prst="rect">
              <a:avLst/>
            </a:prstGeom>
            <a:noFill/>
          </p:spPr>
          <p:txBody>
            <a:bodyPr wrap="none" rtlCol="0">
              <a:spAutoFit/>
            </a:bodyPr>
            <a:lstStyle/>
            <a:p>
              <a:r>
                <a:rPr kumimoji="1" lang="en-US" altLang="ja-JP" sz="1200" dirty="0" smtClean="0"/>
                <a:t>803.02.D</a:t>
              </a:r>
              <a:endParaRPr kumimoji="1" lang="ja-JP" altLang="en-US" sz="1200" dirty="0"/>
            </a:p>
          </p:txBody>
        </p:sp>
        <p:sp>
          <p:nvSpPr>
            <p:cNvPr id="25" name="テキスト ボックス 24"/>
            <p:cNvSpPr txBox="1"/>
            <p:nvPr/>
          </p:nvSpPr>
          <p:spPr>
            <a:xfrm>
              <a:off x="6689337" y="4670049"/>
              <a:ext cx="1492716" cy="523220"/>
            </a:xfrm>
            <a:prstGeom prst="rect">
              <a:avLst/>
            </a:prstGeom>
            <a:noFill/>
          </p:spPr>
          <p:txBody>
            <a:bodyPr wrap="none" rtlCol="0">
              <a:spAutoFit/>
            </a:bodyPr>
            <a:lstStyle/>
            <a:p>
              <a:r>
                <a:rPr lang="ja-JP" altLang="en-US" sz="1400" b="1" dirty="0" smtClean="0"/>
                <a:t>オプションの救済</a:t>
              </a:r>
              <a:endParaRPr lang="en-US" altLang="ja-JP" sz="1400" b="1" dirty="0" smtClean="0"/>
            </a:p>
            <a:p>
              <a:r>
                <a:rPr lang="en-US" altLang="ja-JP" sz="1400" b="1" dirty="0" smtClean="0"/>
                <a:t>Optional Relief</a:t>
              </a:r>
            </a:p>
          </p:txBody>
        </p:sp>
      </p:grpSp>
      <p:grpSp>
        <p:nvGrpSpPr>
          <p:cNvPr id="38" name="図形グループ 37"/>
          <p:cNvGrpSpPr/>
          <p:nvPr/>
        </p:nvGrpSpPr>
        <p:grpSpPr>
          <a:xfrm>
            <a:off x="2844984" y="5480868"/>
            <a:ext cx="5562037" cy="989711"/>
            <a:chOff x="4763439" y="3993606"/>
            <a:chExt cx="5562037" cy="989711"/>
          </a:xfrm>
        </p:grpSpPr>
        <p:grpSp>
          <p:nvGrpSpPr>
            <p:cNvPr id="37" name="図形グループ 36"/>
            <p:cNvGrpSpPr/>
            <p:nvPr/>
          </p:nvGrpSpPr>
          <p:grpSpPr>
            <a:xfrm>
              <a:off x="4763439" y="4174864"/>
              <a:ext cx="1569660" cy="712023"/>
              <a:chOff x="4452152" y="3824713"/>
              <a:chExt cx="1569660" cy="712023"/>
            </a:xfrm>
          </p:grpSpPr>
          <p:sp>
            <p:nvSpPr>
              <p:cNvPr id="31" name="テキスト ボックス 30"/>
              <p:cNvSpPr txBox="1"/>
              <p:nvPr/>
            </p:nvSpPr>
            <p:spPr>
              <a:xfrm>
                <a:off x="4452152" y="4013516"/>
                <a:ext cx="1569660" cy="523220"/>
              </a:xfrm>
              <a:prstGeom prst="rect">
                <a:avLst/>
              </a:prstGeom>
              <a:noFill/>
            </p:spPr>
            <p:txBody>
              <a:bodyPr wrap="none" rtlCol="0">
                <a:spAutoFit/>
              </a:bodyPr>
              <a:lstStyle/>
              <a:p>
                <a:r>
                  <a:rPr lang="ja-JP" altLang="en-US" sz="1400" b="1" dirty="0" smtClean="0">
                    <a:solidFill>
                      <a:srgbClr val="008000"/>
                    </a:solidFill>
                  </a:rPr>
                  <a:t>カジュアルエリア</a:t>
                </a:r>
                <a:r>
                  <a:rPr lang="ja-JP" altLang="en-US" sz="1400" b="1" baseline="30000" dirty="0" smtClean="0">
                    <a:solidFill>
                      <a:srgbClr val="FF0000"/>
                    </a:solidFill>
                  </a:rPr>
                  <a:t>新</a:t>
                </a:r>
                <a:endParaRPr lang="en-US" altLang="ja-JP" sz="1400" b="1" baseline="30000" dirty="0" smtClean="0">
                  <a:solidFill>
                    <a:srgbClr val="FF0000"/>
                  </a:solidFill>
                </a:endParaRPr>
              </a:p>
              <a:p>
                <a:r>
                  <a:rPr lang="en-US" altLang="ja-JP" sz="1400" b="1" dirty="0" smtClean="0"/>
                  <a:t>Casual area</a:t>
                </a:r>
                <a:endParaRPr kumimoji="1" lang="ja-JP" altLang="en-US" sz="1400" b="1" dirty="0"/>
              </a:p>
            </p:txBody>
          </p:sp>
          <p:sp>
            <p:nvSpPr>
              <p:cNvPr id="32" name="テキスト ボックス 31"/>
              <p:cNvSpPr txBox="1"/>
              <p:nvPr/>
            </p:nvSpPr>
            <p:spPr>
              <a:xfrm>
                <a:off x="4452152" y="3824713"/>
                <a:ext cx="613494" cy="276999"/>
              </a:xfrm>
              <a:prstGeom prst="rect">
                <a:avLst/>
              </a:prstGeom>
              <a:noFill/>
            </p:spPr>
            <p:txBody>
              <a:bodyPr wrap="none" rtlCol="0">
                <a:spAutoFit/>
              </a:bodyPr>
              <a:lstStyle/>
              <a:p>
                <a:r>
                  <a:rPr kumimoji="1" lang="en-US" altLang="ja-JP" sz="1200" dirty="0" smtClean="0"/>
                  <a:t>806.03</a:t>
                </a:r>
                <a:endParaRPr kumimoji="1" lang="ja-JP" altLang="en-US" sz="1200" dirty="0"/>
              </a:p>
            </p:txBody>
          </p:sp>
        </p:grpSp>
        <p:grpSp>
          <p:nvGrpSpPr>
            <p:cNvPr id="9" name="図形グループ 8"/>
            <p:cNvGrpSpPr/>
            <p:nvPr/>
          </p:nvGrpSpPr>
          <p:grpSpPr>
            <a:xfrm>
              <a:off x="6322865" y="3993606"/>
              <a:ext cx="4002611" cy="989711"/>
              <a:chOff x="6322865" y="3993606"/>
              <a:chExt cx="4002611" cy="989711"/>
            </a:xfrm>
          </p:grpSpPr>
          <p:sp>
            <p:nvSpPr>
              <p:cNvPr id="33" name="テキスト ボックス 32"/>
              <p:cNvSpPr txBox="1"/>
              <p:nvPr/>
            </p:nvSpPr>
            <p:spPr>
              <a:xfrm>
                <a:off x="6478313" y="3993606"/>
                <a:ext cx="1338828" cy="400110"/>
              </a:xfrm>
              <a:prstGeom prst="rect">
                <a:avLst/>
              </a:prstGeom>
              <a:noFill/>
            </p:spPr>
            <p:txBody>
              <a:bodyPr wrap="none" rtlCol="0">
                <a:spAutoFit/>
              </a:bodyPr>
              <a:lstStyle/>
              <a:p>
                <a:r>
                  <a:rPr lang="ja-JP" altLang="en-US" sz="1000" b="1" dirty="0" smtClean="0"/>
                  <a:t>カジュアルウォーター</a:t>
                </a:r>
                <a:endParaRPr lang="en-US" altLang="ja-JP" sz="1000" b="1" dirty="0" smtClean="0"/>
              </a:p>
              <a:p>
                <a:r>
                  <a:rPr lang="en-US" altLang="ja-JP" sz="1000" b="1" dirty="0" smtClean="0"/>
                  <a:t>Casual water</a:t>
                </a:r>
              </a:p>
            </p:txBody>
          </p:sp>
          <p:sp>
            <p:nvSpPr>
              <p:cNvPr id="34" name="テキスト ボックス 33"/>
              <p:cNvSpPr txBox="1"/>
              <p:nvPr/>
            </p:nvSpPr>
            <p:spPr>
              <a:xfrm>
                <a:off x="6478312" y="4429319"/>
                <a:ext cx="3847164" cy="553998"/>
              </a:xfrm>
              <a:prstGeom prst="rect">
                <a:avLst/>
              </a:prstGeom>
              <a:noFill/>
            </p:spPr>
            <p:txBody>
              <a:bodyPr wrap="square" rtlCol="0">
                <a:spAutoFit/>
              </a:bodyPr>
              <a:lstStyle/>
              <a:p>
                <a:r>
                  <a:rPr lang="ja-JP" altLang="en-US" sz="1000" b="1" dirty="0" smtClean="0"/>
                  <a:t>ラウンド前にディレクターが特別にカジュアルエリアと指定したエリア</a:t>
                </a:r>
                <a:r>
                  <a:rPr lang="ja-JP" altLang="en-US" sz="1000" b="1" baseline="30000" dirty="0" smtClean="0">
                    <a:solidFill>
                      <a:srgbClr val="FF0000"/>
                    </a:solidFill>
                  </a:rPr>
                  <a:t>新</a:t>
                </a:r>
                <a:endParaRPr lang="en-US" altLang="ja-JP" sz="1000" b="1" baseline="30000" dirty="0" smtClean="0">
                  <a:solidFill>
                    <a:srgbClr val="FF0000"/>
                  </a:solidFill>
                </a:endParaRPr>
              </a:p>
              <a:p>
                <a:r>
                  <a:rPr lang="en-US" altLang="ja-JP" sz="1000" b="1" dirty="0" smtClean="0"/>
                  <a:t>any </a:t>
                </a:r>
                <a:r>
                  <a:rPr lang="en-US" altLang="ja-JP" sz="1000" b="1" dirty="0"/>
                  <a:t>area specifically designated as a </a:t>
                </a:r>
                <a:r>
                  <a:rPr lang="en-US" altLang="ja-JP" sz="1000" b="1" dirty="0" smtClean="0"/>
                  <a:t>casual area by the Director before the round</a:t>
                </a:r>
              </a:p>
            </p:txBody>
          </p:sp>
          <p:sp>
            <p:nvSpPr>
              <p:cNvPr id="35" name="左中かっこ 34"/>
              <p:cNvSpPr/>
              <p:nvPr/>
            </p:nvSpPr>
            <p:spPr>
              <a:xfrm>
                <a:off x="6322865" y="3993606"/>
                <a:ext cx="155448" cy="98971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endParaRPr kumimoji="1" lang="ja-JP" altLang="en-US"/>
              </a:p>
            </p:txBody>
          </p:sp>
        </p:grpSp>
      </p:grpSp>
      <p:sp>
        <p:nvSpPr>
          <p:cNvPr id="41" name="正方形/長方形 40"/>
          <p:cNvSpPr/>
          <p:nvPr/>
        </p:nvSpPr>
        <p:spPr>
          <a:xfrm>
            <a:off x="2006791" y="1846380"/>
            <a:ext cx="501158" cy="170844"/>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wrap="none" lIns="36000" tIns="0" rIns="36000" bIns="0" rtlCol="0" anchor="ctr"/>
          <a:lstStyle/>
          <a:p>
            <a:pPr algn="ctr"/>
            <a:r>
              <a:rPr kumimoji="1" lang="en-US" altLang="ja-JP" sz="600" b="1" dirty="0" smtClean="0">
                <a:solidFill>
                  <a:schemeClr val="bg1"/>
                </a:solidFill>
              </a:rPr>
              <a:t>No penalty</a:t>
            </a:r>
            <a:endParaRPr kumimoji="1" lang="ja-JP" altLang="en-US" sz="600" b="1" dirty="0">
              <a:solidFill>
                <a:schemeClr val="bg1"/>
              </a:solidFill>
            </a:endParaRPr>
          </a:p>
        </p:txBody>
      </p:sp>
      <p:sp>
        <p:nvSpPr>
          <p:cNvPr id="42" name="正方形/長方形 41"/>
          <p:cNvSpPr/>
          <p:nvPr/>
        </p:nvSpPr>
        <p:spPr>
          <a:xfrm>
            <a:off x="2006791" y="3213319"/>
            <a:ext cx="501158" cy="170844"/>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wrap="none" lIns="36000" tIns="0" rIns="36000" bIns="0" rtlCol="0" anchor="ctr"/>
          <a:lstStyle/>
          <a:p>
            <a:pPr algn="ctr"/>
            <a:r>
              <a:rPr kumimoji="1" lang="en-US" altLang="ja-JP" sz="600" b="1" dirty="0" smtClean="0">
                <a:solidFill>
                  <a:schemeClr val="bg1"/>
                </a:solidFill>
              </a:rPr>
              <a:t>No penalty</a:t>
            </a:r>
            <a:endParaRPr kumimoji="1" lang="ja-JP" altLang="en-US" sz="600" b="1" dirty="0">
              <a:solidFill>
                <a:schemeClr val="bg1"/>
              </a:solidFill>
            </a:endParaRPr>
          </a:p>
        </p:txBody>
      </p:sp>
      <p:sp>
        <p:nvSpPr>
          <p:cNvPr id="43" name="正方形/長方形 42"/>
          <p:cNvSpPr/>
          <p:nvPr/>
        </p:nvSpPr>
        <p:spPr>
          <a:xfrm>
            <a:off x="2006791" y="4395082"/>
            <a:ext cx="501158" cy="17084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wrap="none" lIns="36000" tIns="0" rIns="36000" bIns="0" rtlCol="0" anchor="ctr"/>
          <a:lstStyle/>
          <a:p>
            <a:pPr algn="ctr"/>
            <a:r>
              <a:rPr lang="en-US" altLang="ja-JP" sz="600" b="1" dirty="0">
                <a:solidFill>
                  <a:schemeClr val="bg1"/>
                </a:solidFill>
              </a:rPr>
              <a:t>P</a:t>
            </a:r>
            <a:r>
              <a:rPr kumimoji="1" lang="en-US" altLang="ja-JP" sz="600" b="1" dirty="0" smtClean="0">
                <a:solidFill>
                  <a:schemeClr val="bg1"/>
                </a:solidFill>
              </a:rPr>
              <a:t>enalty</a:t>
            </a:r>
            <a:endParaRPr kumimoji="1" lang="ja-JP" altLang="en-US" sz="600" b="1" dirty="0">
              <a:solidFill>
                <a:schemeClr val="bg1"/>
              </a:solidFill>
            </a:endParaRPr>
          </a:p>
        </p:txBody>
      </p:sp>
      <p:sp>
        <p:nvSpPr>
          <p:cNvPr id="44" name="正方形/長方形 43"/>
          <p:cNvSpPr/>
          <p:nvPr/>
        </p:nvSpPr>
        <p:spPr>
          <a:xfrm>
            <a:off x="2006791" y="5685398"/>
            <a:ext cx="501158" cy="170844"/>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wrap="none" lIns="36000" tIns="0" rIns="36000" bIns="0" rtlCol="0" anchor="ctr"/>
          <a:lstStyle/>
          <a:p>
            <a:pPr algn="ctr"/>
            <a:r>
              <a:rPr kumimoji="1" lang="en-US" altLang="ja-JP" sz="600" b="1" dirty="0" smtClean="0">
                <a:solidFill>
                  <a:schemeClr val="bg1"/>
                </a:solidFill>
              </a:rPr>
              <a:t>No penalty</a:t>
            </a:r>
            <a:endParaRPr kumimoji="1" lang="ja-JP" altLang="en-US" sz="600" b="1" dirty="0">
              <a:solidFill>
                <a:schemeClr val="bg1"/>
              </a:solidFill>
            </a:endParaRPr>
          </a:p>
        </p:txBody>
      </p:sp>
      <p:cxnSp>
        <p:nvCxnSpPr>
          <p:cNvPr id="29" name="カギ線コネクタ 28"/>
          <p:cNvCxnSpPr/>
          <p:nvPr/>
        </p:nvCxnSpPr>
        <p:spPr>
          <a:xfrm rot="16200000" flipH="1">
            <a:off x="1996521" y="4223441"/>
            <a:ext cx="1938532" cy="985381"/>
          </a:xfrm>
          <a:prstGeom prst="bentConnector3">
            <a:avLst>
              <a:gd name="adj1" fmla="val 197"/>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2157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40398048"/>
              </p:ext>
            </p:extLst>
          </p:nvPr>
        </p:nvGraphicFramePr>
        <p:xfrm>
          <a:off x="457200" y="1600200"/>
          <a:ext cx="8229600" cy="4756150"/>
        </p:xfrm>
        <a:graphic>
          <a:graphicData uri="http://schemas.openxmlformats.org/drawingml/2006/table">
            <a:tbl>
              <a:tblPr firstRow="1" bandRow="1">
                <a:tableStyleId>{5C22544A-7EE6-4342-B048-85BDC9FD1C3A}</a:tableStyleId>
              </a:tblPr>
              <a:tblGrid>
                <a:gridCol w="4114800"/>
                <a:gridCol w="4114800"/>
              </a:tblGrid>
              <a:tr h="287471">
                <a:tc>
                  <a:txBody>
                    <a:bodyPr/>
                    <a:lstStyle/>
                    <a:p>
                      <a:pPr algn="ctr"/>
                      <a:r>
                        <a:rPr kumimoji="1" lang="en-US" altLang="ja-JP" sz="1200" dirty="0" smtClean="0"/>
                        <a:t>2013</a:t>
                      </a:r>
                      <a:r>
                        <a:rPr kumimoji="1" lang="ja-JP" altLang="en-US" sz="1200" dirty="0" smtClean="0"/>
                        <a:t>年版</a:t>
                      </a:r>
                      <a:endParaRPr kumimoji="1" lang="ja-JP" altLang="en-US" sz="1200" dirty="0"/>
                    </a:p>
                  </a:txBody>
                  <a:tcPr anchor="ctr"/>
                </a:tc>
                <a:tc>
                  <a:txBody>
                    <a:bodyPr/>
                    <a:lstStyle/>
                    <a:p>
                      <a:pPr algn="ctr"/>
                      <a:r>
                        <a:rPr kumimoji="1" lang="en-US" altLang="ja-JP" sz="1200" dirty="0" smtClean="0"/>
                        <a:t>2018</a:t>
                      </a:r>
                      <a:r>
                        <a:rPr kumimoji="1" lang="ja-JP" altLang="en-US" sz="1200" dirty="0" smtClean="0"/>
                        <a:t>年版</a:t>
                      </a:r>
                      <a:endParaRPr kumimoji="1" lang="ja-JP" altLang="en-US" sz="1200" dirty="0"/>
                    </a:p>
                  </a:txBody>
                  <a:tcPr anchor="ctr"/>
                </a:tc>
              </a:tr>
              <a:tr h="4468679">
                <a:tc>
                  <a:txBody>
                    <a:bodyPr/>
                    <a:lstStyle/>
                    <a:p>
                      <a:pPr algn="ctr"/>
                      <a:endParaRPr kumimoji="1" lang="ja-JP" altLang="en-US" sz="1200" dirty="0"/>
                    </a:p>
                  </a:txBody>
                  <a:tcPr anchor="ctr"/>
                </a:tc>
                <a:tc>
                  <a:txBody>
                    <a:bodyPr/>
                    <a:lstStyle/>
                    <a:p>
                      <a:pPr algn="ctr"/>
                      <a:endParaRPr kumimoji="1" lang="ja-JP" altLang="en-US" sz="1200" dirty="0"/>
                    </a:p>
                  </a:txBody>
                  <a:tcPr anchor="ctr"/>
                </a:tc>
              </a:tr>
            </a:tbl>
          </a:graphicData>
        </a:graphic>
      </p:graphicFrame>
      <p:sp>
        <p:nvSpPr>
          <p:cNvPr id="11" name="円/楕円 10"/>
          <p:cNvSpPr/>
          <p:nvPr/>
        </p:nvSpPr>
        <p:spPr>
          <a:xfrm>
            <a:off x="6732241" y="4127258"/>
            <a:ext cx="1728192" cy="1802078"/>
          </a:xfrm>
          <a:prstGeom prst="ellipse">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lIns="0" tIns="0" rIns="0" bIns="0" rtlCol="0" anchor="t" anchorCtr="1"/>
          <a:lstStyle/>
          <a:p>
            <a:pPr algn="ctr"/>
            <a:r>
              <a:rPr kumimoji="1" lang="ja-JP" altLang="en-US" sz="1200" b="1" dirty="0" smtClean="0">
                <a:solidFill>
                  <a:schemeClr val="tx1"/>
                </a:solidFill>
              </a:rPr>
              <a:t>カジュアルエリア</a:t>
            </a:r>
            <a:r>
              <a:rPr lang="ja-JP" altLang="en-US" sz="1200" b="1" baseline="30000" dirty="0">
                <a:solidFill>
                  <a:srgbClr val="FF0000"/>
                </a:solidFill>
              </a:rPr>
              <a:t>新</a:t>
            </a:r>
            <a:endParaRPr kumimoji="1" lang="en-US" altLang="ja-JP" sz="1200" b="1" dirty="0" smtClean="0">
              <a:solidFill>
                <a:schemeClr val="tx1"/>
              </a:solidFill>
            </a:endParaRPr>
          </a:p>
          <a:p>
            <a:pPr algn="ctr"/>
            <a:r>
              <a:rPr lang="en-US" altLang="ja-JP" sz="1200" b="1" dirty="0">
                <a:solidFill>
                  <a:schemeClr val="tx1"/>
                </a:solidFill>
              </a:rPr>
              <a:t>C</a:t>
            </a:r>
            <a:r>
              <a:rPr lang="en-US" altLang="ja-JP" sz="1200" b="1" dirty="0" smtClean="0">
                <a:solidFill>
                  <a:schemeClr val="tx1"/>
                </a:solidFill>
              </a:rPr>
              <a:t>asual</a:t>
            </a:r>
            <a:r>
              <a:rPr lang="ja-JP" altLang="en-US" sz="1200" b="1" dirty="0" smtClean="0">
                <a:solidFill>
                  <a:schemeClr val="tx1"/>
                </a:solidFill>
              </a:rPr>
              <a:t> </a:t>
            </a:r>
            <a:r>
              <a:rPr lang="en-US" altLang="ja-JP" sz="1200" b="1" dirty="0" smtClean="0">
                <a:solidFill>
                  <a:schemeClr val="tx1"/>
                </a:solidFill>
              </a:rPr>
              <a:t>Area</a:t>
            </a:r>
            <a:r>
              <a:rPr lang="ja-JP" altLang="en-US" sz="1200" b="1" baseline="30000" dirty="0" smtClean="0">
                <a:solidFill>
                  <a:srgbClr val="FF0000"/>
                </a:solidFill>
              </a:rPr>
              <a:t>新</a:t>
            </a:r>
            <a:endParaRPr kumimoji="1" lang="ja-JP" altLang="en-US" sz="1200" b="1" baseline="30000" dirty="0">
              <a:solidFill>
                <a:srgbClr val="FF0000"/>
              </a:solidFill>
            </a:endParaRPr>
          </a:p>
        </p:txBody>
      </p:sp>
      <p:sp>
        <p:nvSpPr>
          <p:cNvPr id="2" name="タイトル 1"/>
          <p:cNvSpPr>
            <a:spLocks noGrp="1"/>
          </p:cNvSpPr>
          <p:nvPr>
            <p:ph type="title"/>
          </p:nvPr>
        </p:nvSpPr>
        <p:spPr/>
        <p:txBody>
          <a:bodyPr>
            <a:noAutofit/>
          </a:bodyPr>
          <a:lstStyle/>
          <a:p>
            <a:r>
              <a:rPr lang="ja-JP" altLang="en-US" b="1" dirty="0"/>
              <a:t>用語</a:t>
            </a:r>
            <a:r>
              <a:rPr lang="en-US" altLang="ja-JP" b="1" dirty="0" smtClean="0"/>
              <a:t>:</a:t>
            </a:r>
            <a:r>
              <a:rPr lang="en-US" altLang="ja-JP" b="1" i="1" dirty="0"/>
              <a:t>Casual</a:t>
            </a:r>
            <a:r>
              <a:rPr lang="ja-JP" altLang="en-US" b="1" i="1" dirty="0"/>
              <a:t> </a:t>
            </a:r>
            <a:r>
              <a:rPr lang="en-US" altLang="ja-JP" b="1" i="1" dirty="0"/>
              <a:t>Relief</a:t>
            </a:r>
            <a:r>
              <a:rPr lang="en-US" altLang="ja-JP" b="1" i="1" dirty="0" smtClean="0"/>
              <a:t> </a:t>
            </a:r>
            <a:r>
              <a:rPr lang="ja-JP" altLang="en-US" b="1" dirty="0"/>
              <a:t>の私的</a:t>
            </a:r>
            <a:r>
              <a:rPr lang="ja-JP" altLang="en-US" b="1" dirty="0" smtClean="0"/>
              <a:t>整理</a:t>
            </a:r>
            <a:endParaRPr kumimoji="1" lang="ja-JP" altLang="en-US" b="1" dirty="0"/>
          </a:p>
        </p:txBody>
      </p:sp>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7</a:t>
            </a:fld>
            <a:endParaRPr kumimoji="1" lang="ja-JP" altLang="en-US"/>
          </a:p>
        </p:txBody>
      </p:sp>
      <p:sp>
        <p:nvSpPr>
          <p:cNvPr id="6" name="円/楕円 5"/>
          <p:cNvSpPr/>
          <p:nvPr/>
        </p:nvSpPr>
        <p:spPr>
          <a:xfrm>
            <a:off x="755576" y="4127258"/>
            <a:ext cx="1656184" cy="1730070"/>
          </a:xfrm>
          <a:prstGeom prst="ellipse">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t" anchorCtr="1"/>
          <a:lstStyle/>
          <a:p>
            <a:pPr algn="ctr"/>
            <a:r>
              <a:rPr lang="ja-JP" altLang="en-US" sz="1200" b="1" dirty="0" smtClean="0">
                <a:solidFill>
                  <a:schemeClr val="tx1"/>
                </a:solidFill>
              </a:rPr>
              <a:t>非恒久的障害物のエリア</a:t>
            </a:r>
            <a:r>
              <a:rPr lang="en-US" altLang="ja-JP" sz="1200" b="1" dirty="0" smtClean="0">
                <a:solidFill>
                  <a:schemeClr val="tx1"/>
                </a:solidFill>
              </a:rPr>
              <a:t>?</a:t>
            </a:r>
            <a:endParaRPr lang="en-US" altLang="ja-JP" sz="1200" b="1" dirty="0">
              <a:solidFill>
                <a:schemeClr val="tx1"/>
              </a:solidFill>
            </a:endParaRPr>
          </a:p>
          <a:p>
            <a:pPr algn="ctr"/>
            <a:r>
              <a:rPr lang="en-US" altLang="ja-JP" sz="1200" b="1" dirty="0" smtClean="0">
                <a:solidFill>
                  <a:schemeClr val="tx1"/>
                </a:solidFill>
              </a:rPr>
              <a:t>Area of Casual Obstacle?</a:t>
            </a:r>
            <a:endParaRPr kumimoji="1" lang="ja-JP" altLang="en-US" sz="1200" b="1" dirty="0">
              <a:solidFill>
                <a:schemeClr val="tx1"/>
              </a:solidFill>
            </a:endParaRPr>
          </a:p>
        </p:txBody>
      </p:sp>
      <p:sp>
        <p:nvSpPr>
          <p:cNvPr id="7" name="円/楕円 6"/>
          <p:cNvSpPr/>
          <p:nvPr/>
        </p:nvSpPr>
        <p:spPr>
          <a:xfrm>
            <a:off x="2699792" y="4127258"/>
            <a:ext cx="1656183" cy="1730070"/>
          </a:xfrm>
          <a:prstGeom prst="ellipse">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lIns="0" tIns="0" rIns="0" bIns="0" rtlCol="0" anchor="t" anchorCtr="1"/>
          <a:lstStyle/>
          <a:p>
            <a:pPr algn="ctr"/>
            <a:r>
              <a:rPr lang="ja-JP" altLang="en-US" sz="1200" b="1" dirty="0" smtClean="0">
                <a:solidFill>
                  <a:schemeClr val="tx1"/>
                </a:solidFill>
              </a:rPr>
              <a:t>カジュアルウォーター</a:t>
            </a:r>
            <a:endParaRPr lang="en-US" altLang="ja-JP" sz="1200" b="1" dirty="0" smtClean="0">
              <a:solidFill>
                <a:schemeClr val="tx1"/>
              </a:solidFill>
            </a:endParaRPr>
          </a:p>
          <a:p>
            <a:pPr algn="ctr"/>
            <a:r>
              <a:rPr lang="en-US" altLang="ja-JP" sz="1200" b="1" dirty="0">
                <a:solidFill>
                  <a:schemeClr val="tx1"/>
                </a:solidFill>
              </a:rPr>
              <a:t>C</a:t>
            </a:r>
            <a:r>
              <a:rPr lang="en-US" altLang="ja-JP" sz="1200" b="1" dirty="0" smtClean="0">
                <a:solidFill>
                  <a:schemeClr val="tx1"/>
                </a:solidFill>
              </a:rPr>
              <a:t>asual</a:t>
            </a:r>
            <a:r>
              <a:rPr lang="ja-JP" altLang="en-US" sz="1200" b="1" dirty="0" smtClean="0">
                <a:solidFill>
                  <a:schemeClr val="tx1"/>
                </a:solidFill>
              </a:rPr>
              <a:t> </a:t>
            </a:r>
            <a:r>
              <a:rPr lang="en-US" altLang="ja-JP" sz="1200" b="1" dirty="0" smtClean="0">
                <a:solidFill>
                  <a:schemeClr val="tx1"/>
                </a:solidFill>
              </a:rPr>
              <a:t>Water</a:t>
            </a:r>
            <a:endParaRPr kumimoji="1" lang="ja-JP" altLang="en-US" sz="1200" b="1" dirty="0">
              <a:solidFill>
                <a:schemeClr val="tx1"/>
              </a:solidFill>
            </a:endParaRPr>
          </a:p>
        </p:txBody>
      </p:sp>
      <p:sp>
        <p:nvSpPr>
          <p:cNvPr id="8" name="円/楕円 7"/>
          <p:cNvSpPr/>
          <p:nvPr/>
        </p:nvSpPr>
        <p:spPr>
          <a:xfrm>
            <a:off x="4788024" y="4127259"/>
            <a:ext cx="1728192" cy="1802077"/>
          </a:xfrm>
          <a:prstGeom prst="ellipse">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lIns="0" tIns="0" rIns="0" bIns="0" rtlCol="0" anchor="t" anchorCtr="1"/>
          <a:lstStyle/>
          <a:p>
            <a:pPr algn="ctr"/>
            <a:r>
              <a:rPr lang="ja-JP" altLang="en-US" sz="1200" b="1" dirty="0" smtClean="0">
                <a:solidFill>
                  <a:schemeClr val="tx1"/>
                </a:solidFill>
              </a:rPr>
              <a:t>救済エリア</a:t>
            </a:r>
            <a:r>
              <a:rPr lang="ja-JP" altLang="en-US" sz="1200" b="1" baseline="30000" dirty="0" smtClean="0">
                <a:solidFill>
                  <a:srgbClr val="FF0000"/>
                </a:solidFill>
              </a:rPr>
              <a:t>新</a:t>
            </a:r>
            <a:endParaRPr lang="en-US" altLang="ja-JP" sz="1200" b="1" baseline="30000" dirty="0" smtClean="0">
              <a:solidFill>
                <a:srgbClr val="FF0000"/>
              </a:solidFill>
            </a:endParaRPr>
          </a:p>
          <a:p>
            <a:pPr algn="ctr"/>
            <a:r>
              <a:rPr lang="en-US" altLang="ja-JP" sz="1200" b="1" dirty="0" smtClean="0">
                <a:solidFill>
                  <a:schemeClr val="tx1"/>
                </a:solidFill>
              </a:rPr>
              <a:t>Relief Area</a:t>
            </a:r>
            <a:r>
              <a:rPr lang="ja-JP" altLang="en-US" sz="1200" b="1" baseline="30000" dirty="0">
                <a:solidFill>
                  <a:srgbClr val="FF0000"/>
                </a:solidFill>
              </a:rPr>
              <a:t>新</a:t>
            </a:r>
            <a:endParaRPr kumimoji="1" lang="ja-JP" altLang="en-US" sz="1200" b="1" dirty="0">
              <a:solidFill>
                <a:schemeClr val="tx1"/>
              </a:solidFill>
            </a:endParaRPr>
          </a:p>
        </p:txBody>
      </p:sp>
      <p:sp>
        <p:nvSpPr>
          <p:cNvPr id="9" name="円/楕円 8"/>
          <p:cNvSpPr/>
          <p:nvPr/>
        </p:nvSpPr>
        <p:spPr>
          <a:xfrm>
            <a:off x="6804248" y="4824064"/>
            <a:ext cx="1584176" cy="457200"/>
          </a:xfrm>
          <a:prstGeom prst="ellipse">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ja-JP" altLang="en-US" sz="800" b="1" dirty="0" smtClean="0">
                <a:solidFill>
                  <a:schemeClr val="tx1"/>
                </a:solidFill>
              </a:rPr>
              <a:t>カジュアルウォーター</a:t>
            </a:r>
            <a:endParaRPr lang="en-US" altLang="ja-JP" sz="800" b="1" dirty="0" smtClean="0">
              <a:solidFill>
                <a:schemeClr val="tx1"/>
              </a:solidFill>
            </a:endParaRPr>
          </a:p>
          <a:p>
            <a:pPr algn="ctr"/>
            <a:r>
              <a:rPr lang="en-US" altLang="ja-JP" sz="800" b="1" dirty="0" smtClean="0">
                <a:solidFill>
                  <a:schemeClr val="tx1"/>
                </a:solidFill>
              </a:rPr>
              <a:t>Casual water</a:t>
            </a:r>
            <a:endParaRPr kumimoji="1" lang="ja-JP" altLang="en-US" sz="800" b="1" dirty="0">
              <a:solidFill>
                <a:schemeClr val="tx1"/>
              </a:solidFill>
            </a:endParaRPr>
          </a:p>
        </p:txBody>
      </p:sp>
      <p:sp>
        <p:nvSpPr>
          <p:cNvPr id="10" name="円/楕円 9"/>
          <p:cNvSpPr/>
          <p:nvPr/>
        </p:nvSpPr>
        <p:spPr>
          <a:xfrm>
            <a:off x="6804248" y="5281264"/>
            <a:ext cx="1584176" cy="633562"/>
          </a:xfrm>
          <a:prstGeom prst="ellipse">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ja-JP" altLang="en-US" sz="800" b="1" dirty="0">
                <a:solidFill>
                  <a:schemeClr val="tx1"/>
                </a:solidFill>
              </a:rPr>
              <a:t>ラウンド前にディレクターが特別にカジュアルエリアと指定したエリア</a:t>
            </a:r>
            <a:r>
              <a:rPr lang="ja-JP" altLang="en-US" sz="800" b="1" baseline="30000" dirty="0">
                <a:solidFill>
                  <a:srgbClr val="FF0000"/>
                </a:solidFill>
              </a:rPr>
              <a:t>新</a:t>
            </a:r>
            <a:endParaRPr lang="en-US" altLang="ja-JP" sz="800" b="1" baseline="30000" dirty="0">
              <a:solidFill>
                <a:srgbClr val="FF0000"/>
              </a:solidFill>
            </a:endParaRPr>
          </a:p>
        </p:txBody>
      </p:sp>
      <p:sp>
        <p:nvSpPr>
          <p:cNvPr id="13" name="テキスト ボックス 12"/>
          <p:cNvSpPr txBox="1"/>
          <p:nvPr/>
        </p:nvSpPr>
        <p:spPr>
          <a:xfrm>
            <a:off x="5392901" y="2639956"/>
            <a:ext cx="2492990" cy="523220"/>
          </a:xfrm>
          <a:prstGeom prst="rect">
            <a:avLst/>
          </a:prstGeom>
          <a:noFill/>
        </p:spPr>
        <p:txBody>
          <a:bodyPr wrap="none" rtlCol="0">
            <a:spAutoFit/>
          </a:bodyPr>
          <a:lstStyle/>
          <a:p>
            <a:pPr algn="ctr"/>
            <a:r>
              <a:rPr lang="ja-JP" altLang="en-US" sz="1400" b="1" dirty="0" smtClean="0">
                <a:solidFill>
                  <a:srgbClr val="008000"/>
                </a:solidFill>
              </a:rPr>
              <a:t>カジュアルエリア</a:t>
            </a:r>
            <a:r>
              <a:rPr lang="ja-JP" altLang="en-US" sz="1400" b="1" baseline="30000" dirty="0" smtClean="0">
                <a:solidFill>
                  <a:srgbClr val="FF0000"/>
                </a:solidFill>
              </a:rPr>
              <a:t>新</a:t>
            </a:r>
            <a:r>
              <a:rPr lang="ja-JP" altLang="en-US" sz="1400" b="1" dirty="0" smtClean="0"/>
              <a:t>からの救済</a:t>
            </a:r>
            <a:endParaRPr lang="en-US" altLang="ja-JP" sz="1400" b="1" dirty="0" smtClean="0"/>
          </a:p>
          <a:p>
            <a:pPr algn="ctr"/>
            <a:r>
              <a:rPr lang="en-US" altLang="ja-JP" sz="1400" b="1" dirty="0" smtClean="0"/>
              <a:t>Casual Relief</a:t>
            </a:r>
            <a:endParaRPr kumimoji="1" lang="ja-JP" altLang="en-US" sz="1400" b="1" dirty="0"/>
          </a:p>
        </p:txBody>
      </p:sp>
      <p:sp>
        <p:nvSpPr>
          <p:cNvPr id="16" name="テキスト ボックス 15"/>
          <p:cNvSpPr txBox="1"/>
          <p:nvPr/>
        </p:nvSpPr>
        <p:spPr>
          <a:xfrm>
            <a:off x="1540573" y="2640353"/>
            <a:ext cx="1992853" cy="523220"/>
          </a:xfrm>
          <a:prstGeom prst="rect">
            <a:avLst/>
          </a:prstGeom>
          <a:noFill/>
        </p:spPr>
        <p:txBody>
          <a:bodyPr wrap="none" rtlCol="0">
            <a:spAutoFit/>
          </a:bodyPr>
          <a:lstStyle/>
          <a:p>
            <a:pPr algn="ctr"/>
            <a:r>
              <a:rPr lang="ja-JP" altLang="en-US" sz="1400" b="1" dirty="0" smtClean="0"/>
              <a:t>非恒久的障害物の</a:t>
            </a:r>
            <a:r>
              <a:rPr lang="ja-JP" altLang="en-US" sz="1400" b="1" dirty="0" smtClean="0"/>
              <a:t>救済</a:t>
            </a:r>
            <a:endParaRPr lang="en-US" altLang="ja-JP" sz="1400" b="1" dirty="0" smtClean="0"/>
          </a:p>
          <a:p>
            <a:pPr algn="ctr"/>
            <a:r>
              <a:rPr lang="en-US" altLang="ja-JP" sz="1400" b="1" dirty="0" smtClean="0"/>
              <a:t>Casual Relief</a:t>
            </a:r>
            <a:endParaRPr kumimoji="1" lang="ja-JP" altLang="en-US" sz="1400" b="1" dirty="0"/>
          </a:p>
        </p:txBody>
      </p:sp>
      <p:cxnSp>
        <p:nvCxnSpPr>
          <p:cNvPr id="20" name="直線矢印コネクタ 19"/>
          <p:cNvCxnSpPr>
            <a:stCxn id="16" idx="2"/>
            <a:endCxn id="6" idx="0"/>
          </p:cNvCxnSpPr>
          <p:nvPr/>
        </p:nvCxnSpPr>
        <p:spPr>
          <a:xfrm flipH="1">
            <a:off x="1583668" y="3163573"/>
            <a:ext cx="953332" cy="9636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16" idx="2"/>
            <a:endCxn id="7" idx="0"/>
          </p:cNvCxnSpPr>
          <p:nvPr/>
        </p:nvCxnSpPr>
        <p:spPr>
          <a:xfrm>
            <a:off x="2537000" y="3163573"/>
            <a:ext cx="990884" cy="9636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13" idx="2"/>
            <a:endCxn id="11" idx="0"/>
          </p:cNvCxnSpPr>
          <p:nvPr/>
        </p:nvCxnSpPr>
        <p:spPr>
          <a:xfrm>
            <a:off x="6639396" y="3163176"/>
            <a:ext cx="956941" cy="964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フリーフォーム 33"/>
          <p:cNvSpPr/>
          <p:nvPr/>
        </p:nvSpPr>
        <p:spPr>
          <a:xfrm>
            <a:off x="1580267" y="5857329"/>
            <a:ext cx="4102948" cy="568565"/>
          </a:xfrm>
          <a:custGeom>
            <a:avLst/>
            <a:gdLst>
              <a:gd name="connsiteX0" fmla="*/ 0 w 4160412"/>
              <a:gd name="connsiteY0" fmla="*/ 0 h 482915"/>
              <a:gd name="connsiteX1" fmla="*/ 2206627 w 4160412"/>
              <a:gd name="connsiteY1" fmla="*/ 482725 h 482915"/>
              <a:gd name="connsiteX2" fmla="*/ 4160412 w 4160412"/>
              <a:gd name="connsiteY2" fmla="*/ 63214 h 482915"/>
              <a:gd name="connsiteX0" fmla="*/ 0 w 4108694"/>
              <a:gd name="connsiteY0" fmla="*/ 0 h 482822"/>
              <a:gd name="connsiteX1" fmla="*/ 2206627 w 4108694"/>
              <a:gd name="connsiteY1" fmla="*/ 482725 h 482822"/>
              <a:gd name="connsiteX2" fmla="*/ 4108694 w 4108694"/>
              <a:gd name="connsiteY2" fmla="*/ 45974 h 482822"/>
              <a:gd name="connsiteX0" fmla="*/ 0 w 4108694"/>
              <a:gd name="connsiteY0" fmla="*/ 0 h 482822"/>
              <a:gd name="connsiteX1" fmla="*/ 2206627 w 4108694"/>
              <a:gd name="connsiteY1" fmla="*/ 482725 h 482822"/>
              <a:gd name="connsiteX2" fmla="*/ 4108694 w 4108694"/>
              <a:gd name="connsiteY2" fmla="*/ 45974 h 482822"/>
              <a:gd name="connsiteX0" fmla="*/ 0 w 4102948"/>
              <a:gd name="connsiteY0" fmla="*/ 0 h 482850"/>
              <a:gd name="connsiteX1" fmla="*/ 2206627 w 4102948"/>
              <a:gd name="connsiteY1" fmla="*/ 482725 h 482850"/>
              <a:gd name="connsiteX2" fmla="*/ 4102948 w 4102948"/>
              <a:gd name="connsiteY2" fmla="*/ 51721 h 482850"/>
              <a:gd name="connsiteX0" fmla="*/ 0 w 4102948"/>
              <a:gd name="connsiteY0" fmla="*/ 0 h 482850"/>
              <a:gd name="connsiteX1" fmla="*/ 2206627 w 4102948"/>
              <a:gd name="connsiteY1" fmla="*/ 482725 h 482850"/>
              <a:gd name="connsiteX2" fmla="*/ 4102948 w 4102948"/>
              <a:gd name="connsiteY2" fmla="*/ 51721 h 482850"/>
              <a:gd name="connsiteX0" fmla="*/ 0 w 4102948"/>
              <a:gd name="connsiteY0" fmla="*/ 0 h 482822"/>
              <a:gd name="connsiteX1" fmla="*/ 2206627 w 4102948"/>
              <a:gd name="connsiteY1" fmla="*/ 482725 h 482822"/>
              <a:gd name="connsiteX2" fmla="*/ 4102948 w 4102948"/>
              <a:gd name="connsiteY2" fmla="*/ 45974 h 482822"/>
              <a:gd name="connsiteX0" fmla="*/ 0 w 4102948"/>
              <a:gd name="connsiteY0" fmla="*/ 0 h 482822"/>
              <a:gd name="connsiteX1" fmla="*/ 2206627 w 4102948"/>
              <a:gd name="connsiteY1" fmla="*/ 482725 h 482822"/>
              <a:gd name="connsiteX2" fmla="*/ 4102948 w 4102948"/>
              <a:gd name="connsiteY2" fmla="*/ 45974 h 482822"/>
              <a:gd name="connsiteX0" fmla="*/ 0 w 4102948"/>
              <a:gd name="connsiteY0" fmla="*/ 0 h 483387"/>
              <a:gd name="connsiteX1" fmla="*/ 2206627 w 4102948"/>
              <a:gd name="connsiteY1" fmla="*/ 482725 h 483387"/>
              <a:gd name="connsiteX2" fmla="*/ 4102948 w 4102948"/>
              <a:gd name="connsiteY2" fmla="*/ 45974 h 483387"/>
              <a:gd name="connsiteX0" fmla="*/ 0 w 4102948"/>
              <a:gd name="connsiteY0" fmla="*/ 0 h 484333"/>
              <a:gd name="connsiteX1" fmla="*/ 2206627 w 4102948"/>
              <a:gd name="connsiteY1" fmla="*/ 482725 h 484333"/>
              <a:gd name="connsiteX2" fmla="*/ 4102948 w 4102948"/>
              <a:gd name="connsiteY2" fmla="*/ 45974 h 484333"/>
              <a:gd name="connsiteX0" fmla="*/ 0 w 4102948"/>
              <a:gd name="connsiteY0" fmla="*/ 0 h 485392"/>
              <a:gd name="connsiteX1" fmla="*/ 2206627 w 4102948"/>
              <a:gd name="connsiteY1" fmla="*/ 482725 h 485392"/>
              <a:gd name="connsiteX2" fmla="*/ 4102948 w 4102948"/>
              <a:gd name="connsiteY2" fmla="*/ 45974 h 485392"/>
              <a:gd name="connsiteX0" fmla="*/ 0 w 4102948"/>
              <a:gd name="connsiteY0" fmla="*/ 0 h 485392"/>
              <a:gd name="connsiteX1" fmla="*/ 2206627 w 4102948"/>
              <a:gd name="connsiteY1" fmla="*/ 482725 h 485392"/>
              <a:gd name="connsiteX2" fmla="*/ 4102948 w 4102948"/>
              <a:gd name="connsiteY2" fmla="*/ 45974 h 485392"/>
              <a:gd name="connsiteX0" fmla="*/ 0 w 4102948"/>
              <a:gd name="connsiteY0" fmla="*/ 0 h 485730"/>
              <a:gd name="connsiteX1" fmla="*/ 2206627 w 4102948"/>
              <a:gd name="connsiteY1" fmla="*/ 482725 h 485730"/>
              <a:gd name="connsiteX2" fmla="*/ 4102948 w 4102948"/>
              <a:gd name="connsiteY2" fmla="*/ 45974 h 485730"/>
              <a:gd name="connsiteX0" fmla="*/ 0 w 4102948"/>
              <a:gd name="connsiteY0" fmla="*/ 0 h 487237"/>
              <a:gd name="connsiteX1" fmla="*/ 2206627 w 4102948"/>
              <a:gd name="connsiteY1" fmla="*/ 482725 h 487237"/>
              <a:gd name="connsiteX2" fmla="*/ 4102948 w 4102948"/>
              <a:gd name="connsiteY2" fmla="*/ 45974 h 487237"/>
              <a:gd name="connsiteX0" fmla="*/ 0 w 4102948"/>
              <a:gd name="connsiteY0" fmla="*/ 0 h 526470"/>
              <a:gd name="connsiteX1" fmla="*/ 2108938 w 4102948"/>
              <a:gd name="connsiteY1" fmla="*/ 525295 h 526470"/>
              <a:gd name="connsiteX2" fmla="*/ 4102948 w 4102948"/>
              <a:gd name="connsiteY2" fmla="*/ 45974 h 526470"/>
            </a:gdLst>
            <a:ahLst/>
            <a:cxnLst>
              <a:cxn ang="0">
                <a:pos x="connsiteX0" y="connsiteY0"/>
              </a:cxn>
              <a:cxn ang="0">
                <a:pos x="connsiteX1" y="connsiteY1"/>
              </a:cxn>
              <a:cxn ang="0">
                <a:pos x="connsiteX2" y="connsiteY2"/>
              </a:cxn>
            </a:cxnLst>
            <a:rect l="l" t="t" r="r" b="b"/>
            <a:pathLst>
              <a:path w="4102948" h="526470">
                <a:moveTo>
                  <a:pt x="0" y="0"/>
                </a:moveTo>
                <a:cubicBezTo>
                  <a:pt x="210702" y="591126"/>
                  <a:pt x="1425113" y="517633"/>
                  <a:pt x="2108938" y="525295"/>
                </a:cubicBezTo>
                <a:cubicBezTo>
                  <a:pt x="2792763" y="532957"/>
                  <a:pt x="3850104" y="516780"/>
                  <a:pt x="4102948" y="45974"/>
                </a:cubicBezTo>
              </a:path>
            </a:pathLst>
          </a:custGeom>
          <a:ln>
            <a:prstDash val="sys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35" name="テキスト ボックス 34"/>
          <p:cNvSpPr txBox="1"/>
          <p:nvPr/>
        </p:nvSpPr>
        <p:spPr>
          <a:xfrm>
            <a:off x="2278126" y="6109239"/>
            <a:ext cx="2686653" cy="338554"/>
          </a:xfrm>
          <a:prstGeom prst="rect">
            <a:avLst/>
          </a:prstGeom>
          <a:noFill/>
        </p:spPr>
        <p:txBody>
          <a:bodyPr wrap="none" rtlCol="0">
            <a:spAutoFit/>
          </a:bodyPr>
          <a:lstStyle/>
          <a:p>
            <a:pPr algn="ctr"/>
            <a:r>
              <a:rPr kumimoji="1" lang="ja-JP" altLang="en-US" sz="800" dirty="0" smtClean="0"/>
              <a:t>意味が分かり辛かった用語を廃し、</a:t>
            </a:r>
            <a:r>
              <a:rPr kumimoji="1" lang="en-US" altLang="ja-JP" sz="800" dirty="0" smtClean="0"/>
              <a:t> </a:t>
            </a:r>
            <a:r>
              <a:rPr kumimoji="1" lang="en-US" altLang="ja-JP" sz="800" b="1" i="1" dirty="0" smtClean="0"/>
              <a:t>Relief Area</a:t>
            </a:r>
            <a:r>
              <a:rPr lang="en-US" altLang="en-US" sz="800" dirty="0"/>
              <a:t> </a:t>
            </a:r>
            <a:r>
              <a:rPr kumimoji="1" lang="ja-JP" altLang="en-US" sz="800" dirty="0" smtClean="0"/>
              <a:t>を新設した</a:t>
            </a:r>
            <a:endParaRPr kumimoji="1" lang="en-US" altLang="ja-JP" sz="800" dirty="0" smtClean="0"/>
          </a:p>
          <a:p>
            <a:pPr algn="ctr"/>
            <a:r>
              <a:rPr lang="ja-JP" altLang="en-US" sz="800" dirty="0" smtClean="0"/>
              <a:t>これで</a:t>
            </a:r>
            <a:r>
              <a:rPr lang="ja-JP" altLang="en-US" sz="800" b="1" i="1" dirty="0" smtClean="0">
                <a:solidFill>
                  <a:srgbClr val="FF0000"/>
                </a:solidFill>
              </a:rPr>
              <a:t>スッキリ！</a:t>
            </a:r>
            <a:endParaRPr kumimoji="1" lang="ja-JP" altLang="en-US" sz="800" b="1" i="1" dirty="0">
              <a:solidFill>
                <a:srgbClr val="FF0000"/>
              </a:solidFill>
            </a:endParaRPr>
          </a:p>
        </p:txBody>
      </p:sp>
      <p:sp>
        <p:nvSpPr>
          <p:cNvPr id="37" name="テキスト ボックス 36"/>
          <p:cNvSpPr txBox="1"/>
          <p:nvPr/>
        </p:nvSpPr>
        <p:spPr>
          <a:xfrm>
            <a:off x="1945621" y="3284365"/>
            <a:ext cx="458153" cy="523220"/>
          </a:xfrm>
          <a:prstGeom prst="rect">
            <a:avLst/>
          </a:prstGeom>
          <a:noFill/>
        </p:spPr>
        <p:txBody>
          <a:bodyPr wrap="none" rtlCol="0" anchor="ctr">
            <a:spAutoFit/>
          </a:bodyPr>
          <a:lstStyle/>
          <a:p>
            <a:pPr algn="ctr"/>
            <a:r>
              <a:rPr kumimoji="1" lang="en-US" altLang="ja-JP" sz="2800" b="1" i="1" dirty="0" smtClean="0">
                <a:solidFill>
                  <a:srgbClr val="FF0000"/>
                </a:solidFill>
              </a:rPr>
              <a:t>?</a:t>
            </a:r>
            <a:endParaRPr kumimoji="1" lang="ja-JP" altLang="en-US" sz="2800" b="1" i="1" dirty="0">
              <a:solidFill>
                <a:srgbClr val="FF0000"/>
              </a:solidFill>
            </a:endParaRPr>
          </a:p>
        </p:txBody>
      </p:sp>
      <p:sp>
        <p:nvSpPr>
          <p:cNvPr id="38" name="テキスト ボックス 37"/>
          <p:cNvSpPr txBox="1"/>
          <p:nvPr/>
        </p:nvSpPr>
        <p:spPr>
          <a:xfrm>
            <a:off x="2744046" y="3290112"/>
            <a:ext cx="458153" cy="523220"/>
          </a:xfrm>
          <a:prstGeom prst="rect">
            <a:avLst/>
          </a:prstGeom>
          <a:noFill/>
        </p:spPr>
        <p:txBody>
          <a:bodyPr wrap="none" rtlCol="0" anchor="ctr">
            <a:spAutoFit/>
          </a:bodyPr>
          <a:lstStyle/>
          <a:p>
            <a:pPr algn="ctr"/>
            <a:r>
              <a:rPr kumimoji="1" lang="en-US" altLang="ja-JP" sz="2800" b="1" i="1" dirty="0" smtClean="0">
                <a:solidFill>
                  <a:srgbClr val="FF0000"/>
                </a:solidFill>
              </a:rPr>
              <a:t>?</a:t>
            </a:r>
            <a:endParaRPr kumimoji="1" lang="ja-JP" altLang="en-US" sz="2800" b="1" i="1" dirty="0">
              <a:solidFill>
                <a:srgbClr val="FF0000"/>
              </a:solidFill>
            </a:endParaRPr>
          </a:p>
        </p:txBody>
      </p:sp>
      <p:sp>
        <p:nvSpPr>
          <p:cNvPr id="39" name="テキスト ボックス 38"/>
          <p:cNvSpPr txBox="1"/>
          <p:nvPr/>
        </p:nvSpPr>
        <p:spPr>
          <a:xfrm>
            <a:off x="5725312" y="1917335"/>
            <a:ext cx="1813317" cy="707886"/>
          </a:xfrm>
          <a:prstGeom prst="rect">
            <a:avLst/>
          </a:prstGeom>
          <a:noFill/>
        </p:spPr>
        <p:txBody>
          <a:bodyPr wrap="none" rtlCol="0">
            <a:spAutoFit/>
          </a:bodyPr>
          <a:lstStyle/>
          <a:p>
            <a:pPr algn="ctr"/>
            <a:r>
              <a:rPr lang="ja-JP" altLang="en-US" sz="1000" b="1" strike="sngStrike" dirty="0" smtClean="0">
                <a:solidFill>
                  <a:srgbClr val="FF0000"/>
                </a:solidFill>
              </a:rPr>
              <a:t>非恒久的障害物の</a:t>
            </a:r>
            <a:r>
              <a:rPr lang="ja-JP" altLang="en-US" sz="1000" b="1" strike="sngStrike" dirty="0" smtClean="0">
                <a:solidFill>
                  <a:srgbClr val="FF0000"/>
                </a:solidFill>
              </a:rPr>
              <a:t>救済</a:t>
            </a:r>
            <a:endParaRPr lang="en-US" altLang="ja-JP" sz="1000" b="1" strike="sngStrike" dirty="0" smtClean="0">
              <a:solidFill>
                <a:srgbClr val="FF0000"/>
              </a:solidFill>
            </a:endParaRPr>
          </a:p>
          <a:p>
            <a:pPr>
              <a:defRPr/>
            </a:pPr>
            <a:r>
              <a:rPr lang="ja-JP" altLang="en-US" sz="1000" b="1" strike="sngStrike" dirty="0">
                <a:solidFill>
                  <a:srgbClr val="FF0000"/>
                </a:solidFill>
              </a:rPr>
              <a:t>カジュアル救済</a:t>
            </a:r>
            <a:endParaRPr lang="en-US" altLang="ja-JP" sz="1000" b="1" strike="sngStrike" dirty="0">
              <a:solidFill>
                <a:srgbClr val="FF0000"/>
              </a:solidFill>
            </a:endParaRPr>
          </a:p>
          <a:p>
            <a:pPr>
              <a:defRPr/>
            </a:pPr>
            <a:r>
              <a:rPr lang="ja-JP" altLang="en-US" sz="1000" b="1" strike="sngStrike" dirty="0">
                <a:solidFill>
                  <a:srgbClr val="FF0000"/>
                </a:solidFill>
              </a:rPr>
              <a:t>移動可能な障害物による救済</a:t>
            </a:r>
          </a:p>
          <a:p>
            <a:pPr>
              <a:defRPr/>
            </a:pPr>
            <a:r>
              <a:rPr lang="ja-JP" altLang="en-US" sz="1000" b="1" strike="sngStrike" dirty="0">
                <a:solidFill>
                  <a:srgbClr val="FF0000"/>
                </a:solidFill>
              </a:rPr>
              <a:t>動かせる障害物による</a:t>
            </a:r>
            <a:r>
              <a:rPr lang="ja-JP" altLang="en-US" sz="1000" b="1" strike="sngStrike" dirty="0" smtClean="0">
                <a:solidFill>
                  <a:srgbClr val="FF0000"/>
                </a:solidFill>
              </a:rPr>
              <a:t>救済</a:t>
            </a:r>
            <a:endParaRPr lang="ja-JP" altLang="en-US" sz="1000" b="1" strike="sngStrike" dirty="0">
              <a:solidFill>
                <a:srgbClr val="FF0000"/>
              </a:solidFill>
            </a:endParaRPr>
          </a:p>
        </p:txBody>
      </p:sp>
      <p:sp>
        <p:nvSpPr>
          <p:cNvPr id="44" name="テキスト ボックス 43"/>
          <p:cNvSpPr txBox="1"/>
          <p:nvPr/>
        </p:nvSpPr>
        <p:spPr>
          <a:xfrm>
            <a:off x="5506222" y="3274307"/>
            <a:ext cx="3100134" cy="553998"/>
          </a:xfrm>
          <a:prstGeom prst="rect">
            <a:avLst/>
          </a:prstGeom>
          <a:noFill/>
        </p:spPr>
        <p:txBody>
          <a:bodyPr wrap="square" rtlCol="0">
            <a:spAutoFit/>
          </a:bodyPr>
          <a:lstStyle/>
          <a:p>
            <a:pPr algn="ctr"/>
            <a:r>
              <a:rPr lang="en-US" altLang="ja-JP" sz="1000" dirty="0"/>
              <a:t>2018</a:t>
            </a:r>
            <a:r>
              <a:rPr lang="ja-JP" altLang="en-US" sz="1000" dirty="0"/>
              <a:t>年版では文脈に依ること</a:t>
            </a:r>
            <a:r>
              <a:rPr lang="ja-JP" altLang="en-US" sz="1000" dirty="0" smtClean="0"/>
              <a:t>無く</a:t>
            </a:r>
            <a:endParaRPr lang="en-US" altLang="ja-JP" sz="1000" dirty="0" smtClean="0"/>
          </a:p>
          <a:p>
            <a:pPr algn="ctr"/>
            <a:r>
              <a:rPr lang="en-US" altLang="ja-JP" sz="1000" b="1" i="1" dirty="0" smtClean="0"/>
              <a:t>Casual </a:t>
            </a:r>
            <a:r>
              <a:rPr lang="en-US" altLang="ja-JP" sz="1000" b="1" i="1" dirty="0"/>
              <a:t>relief</a:t>
            </a:r>
            <a:r>
              <a:rPr lang="en-US" altLang="ja-JP" sz="1000" dirty="0"/>
              <a:t> </a:t>
            </a:r>
            <a:r>
              <a:rPr lang="ja-JP" altLang="en-US" sz="1000" dirty="0"/>
              <a:t>と</a:t>
            </a:r>
            <a:r>
              <a:rPr lang="ja-JP" altLang="en-US" sz="1000" dirty="0" smtClean="0"/>
              <a:t>言えば</a:t>
            </a:r>
            <a:endParaRPr lang="en-US" altLang="ja-JP" sz="1000" dirty="0"/>
          </a:p>
          <a:p>
            <a:pPr algn="ctr"/>
            <a:r>
              <a:rPr lang="en-US" altLang="ja-JP" sz="1000" b="1" i="1" dirty="0" smtClean="0"/>
              <a:t>Casual </a:t>
            </a:r>
            <a:r>
              <a:rPr lang="en-US" altLang="ja-JP" sz="1000" b="1" i="1" dirty="0"/>
              <a:t>area  </a:t>
            </a:r>
            <a:r>
              <a:rPr lang="ja-JP" altLang="en-US" sz="1000" dirty="0"/>
              <a:t>に対する</a:t>
            </a:r>
            <a:r>
              <a:rPr lang="ja-JP" altLang="en-US" sz="1000" dirty="0" smtClean="0"/>
              <a:t>救済を指</a:t>
            </a:r>
            <a:r>
              <a:rPr lang="ja-JP" altLang="en-US" sz="1000" dirty="0" smtClean="0"/>
              <a:t>す</a:t>
            </a:r>
            <a:endParaRPr kumimoji="1" lang="ja-JP" altLang="en-US" sz="1000" dirty="0"/>
          </a:p>
        </p:txBody>
      </p:sp>
      <p:sp>
        <p:nvSpPr>
          <p:cNvPr id="45" name="テキスト ボックス 44"/>
          <p:cNvSpPr txBox="1"/>
          <p:nvPr/>
        </p:nvSpPr>
        <p:spPr>
          <a:xfrm>
            <a:off x="1139625" y="3203636"/>
            <a:ext cx="2804308" cy="707886"/>
          </a:xfrm>
          <a:prstGeom prst="rect">
            <a:avLst/>
          </a:prstGeom>
          <a:noFill/>
        </p:spPr>
        <p:txBody>
          <a:bodyPr wrap="square" rtlCol="0">
            <a:spAutoFit/>
          </a:bodyPr>
          <a:lstStyle/>
          <a:p>
            <a:pPr algn="ctr"/>
            <a:r>
              <a:rPr lang="en-US" altLang="ja-JP" sz="1000" dirty="0" smtClean="0"/>
              <a:t>2013</a:t>
            </a:r>
            <a:r>
              <a:rPr lang="ja-JP" altLang="en-US" sz="1000" dirty="0" smtClean="0"/>
              <a:t>年版で</a:t>
            </a:r>
            <a:r>
              <a:rPr lang="ja-JP" altLang="en-US" sz="1000" dirty="0" smtClean="0"/>
              <a:t>は</a:t>
            </a:r>
            <a:r>
              <a:rPr lang="en-US" altLang="ja-JP" sz="1000" dirty="0" smtClean="0"/>
              <a:t>､</a:t>
            </a:r>
            <a:r>
              <a:rPr lang="en-US" altLang="ja-JP" sz="1000" b="1" i="1" dirty="0"/>
              <a:t>Casual relief </a:t>
            </a:r>
            <a:r>
              <a:rPr lang="ja-JP" altLang="en-US" sz="1000" dirty="0"/>
              <a:t>の用法はゆれていて</a:t>
            </a:r>
            <a:r>
              <a:rPr lang="en-US" altLang="ja-JP" sz="1000" dirty="0"/>
              <a:t>､QA3(2013)</a:t>
            </a:r>
            <a:r>
              <a:rPr lang="ja-JP" altLang="en-US" sz="1000" dirty="0"/>
              <a:t>系の</a:t>
            </a:r>
            <a:r>
              <a:rPr lang="en-US" altLang="ja-JP" sz="1000" dirty="0"/>
              <a:t> </a:t>
            </a:r>
            <a:r>
              <a:rPr lang="ja-JP" altLang="en-US" sz="1000" b="1" i="1" dirty="0"/>
              <a:t>カジュアルウォーター</a:t>
            </a:r>
            <a:r>
              <a:rPr lang="en-US" altLang="ja-JP" sz="1000" dirty="0"/>
              <a:t> </a:t>
            </a:r>
            <a:r>
              <a:rPr lang="ja-JP" altLang="en-US" sz="1000" dirty="0"/>
              <a:t>に対する救済と</a:t>
            </a:r>
            <a:r>
              <a:rPr lang="en-US" altLang="ja-JP" sz="1000" dirty="0"/>
              <a:t>､QA1(2013)</a:t>
            </a:r>
            <a:r>
              <a:rPr lang="ja-JP" altLang="en-US" sz="1000" dirty="0"/>
              <a:t>系に対する救済と</a:t>
            </a:r>
            <a:r>
              <a:rPr lang="en-US" altLang="ja-JP" sz="1000" dirty="0"/>
              <a:t>､</a:t>
            </a:r>
            <a:r>
              <a:rPr lang="ja-JP" altLang="en-US" sz="1000" dirty="0"/>
              <a:t>文脈によって読み分ける必要があった</a:t>
            </a:r>
            <a:r>
              <a:rPr lang="en-US" altLang="ja-JP" sz="1000" dirty="0" smtClean="0"/>
              <a:t>｡</a:t>
            </a:r>
            <a:endParaRPr lang="en-US" altLang="ja-JP" sz="1000" dirty="0"/>
          </a:p>
        </p:txBody>
      </p:sp>
      <p:sp>
        <p:nvSpPr>
          <p:cNvPr id="46" name="テキスト ボックス 45"/>
          <p:cNvSpPr txBox="1"/>
          <p:nvPr/>
        </p:nvSpPr>
        <p:spPr>
          <a:xfrm>
            <a:off x="4735055" y="4913446"/>
            <a:ext cx="1818145" cy="584776"/>
          </a:xfrm>
          <a:prstGeom prst="rect">
            <a:avLst/>
          </a:prstGeom>
          <a:noFill/>
        </p:spPr>
        <p:txBody>
          <a:bodyPr wrap="square" rtlCol="0">
            <a:spAutoFit/>
          </a:bodyPr>
          <a:lstStyle/>
          <a:p>
            <a:pPr algn="ctr"/>
            <a:r>
              <a:rPr kumimoji="1" lang="ja-JP" altLang="en-US" sz="800" dirty="0" smtClean="0"/>
              <a:t>プレー不可能とディレクターが指定したエリア、またはインバウンズ内であってもプレーヤーが立ち入りを禁止されているエリア</a:t>
            </a:r>
            <a:endParaRPr kumimoji="1" lang="ja-JP" altLang="en-US" sz="800" dirty="0"/>
          </a:p>
        </p:txBody>
      </p:sp>
    </p:spTree>
    <p:extLst>
      <p:ext uri="{BB962C8B-B14F-4D97-AF65-F5344CB8AC3E}">
        <p14:creationId xmlns:p14="http://schemas.microsoft.com/office/powerpoint/2010/main" val="1162602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再びゆれる</a:t>
            </a:r>
            <a:r>
              <a:rPr lang="en-US" altLang="ja-JP" b="1" dirty="0"/>
              <a:t>JPDGA</a:t>
            </a:r>
            <a:r>
              <a:rPr lang="ja-JP" altLang="en-US" b="1" dirty="0" smtClean="0"/>
              <a:t>用語</a:t>
            </a:r>
            <a:r>
              <a:rPr lang="en-US" altLang="ja-JP" b="1" dirty="0" smtClean="0"/>
              <a:t>: </a:t>
            </a:r>
            <a:r>
              <a:rPr kumimoji="1" lang="en-US" altLang="ja-JP" b="1" i="1" dirty="0" smtClean="0">
                <a:solidFill>
                  <a:srgbClr val="008000"/>
                </a:solidFill>
              </a:rPr>
              <a:t>Casual</a:t>
            </a:r>
            <a:r>
              <a:rPr lang="ja-JP" altLang="en-US" b="1" i="1" dirty="0"/>
              <a:t>編</a:t>
            </a:r>
            <a:endParaRPr kumimoji="1" lang="ja-JP" altLang="en-US" b="1" dirty="0"/>
          </a:p>
        </p:txBody>
      </p:sp>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8</a:t>
            </a:fld>
            <a:endParaRPr kumimoji="1" lang="ja-JP" altLang="en-US"/>
          </a:p>
        </p:txBody>
      </p:sp>
      <p:sp>
        <p:nvSpPr>
          <p:cNvPr id="3" name="コンテンツ プレースホルダー 2"/>
          <p:cNvSpPr>
            <a:spLocks noGrp="1"/>
          </p:cNvSpPr>
          <p:nvPr>
            <p:ph idx="1"/>
          </p:nvPr>
        </p:nvSpPr>
        <p:spPr/>
        <p:txBody>
          <a:bodyPr anchor="ctr"/>
          <a:lstStyle/>
          <a:p>
            <a:pPr marL="0" indent="0" algn="ctr">
              <a:buNone/>
            </a:pPr>
            <a:r>
              <a:rPr kumimoji="1" lang="en-US" altLang="ja-JP" b="1" dirty="0" smtClean="0"/>
              <a:t>QA-OBS-6</a:t>
            </a:r>
          </a:p>
          <a:p>
            <a:pPr marL="0" indent="0" algn="ctr">
              <a:buNone/>
            </a:pPr>
            <a:r>
              <a:rPr kumimoji="1" lang="en-US" altLang="ja-JP" b="1" dirty="0" smtClean="0"/>
              <a:t>QA-CAS-1,2,3</a:t>
            </a:r>
          </a:p>
          <a:p>
            <a:pPr marL="0" indent="0" algn="ctr">
              <a:buNone/>
            </a:pPr>
            <a:r>
              <a:rPr lang="ja-JP" altLang="en-US" b="1" dirty="0" smtClean="0"/>
              <a:t>の私的理解のまとめ</a:t>
            </a:r>
            <a:endParaRPr kumimoji="1" lang="ja-JP" altLang="en-US" b="1" dirty="0"/>
          </a:p>
        </p:txBody>
      </p:sp>
    </p:spTree>
    <p:extLst>
      <p:ext uri="{BB962C8B-B14F-4D97-AF65-F5344CB8AC3E}">
        <p14:creationId xmlns:p14="http://schemas.microsoft.com/office/powerpoint/2010/main" val="294889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b="1" dirty="0" smtClean="0"/>
              <a:t>QA-</a:t>
            </a:r>
            <a:r>
              <a:rPr lang="en-US" altLang="ja-JP" b="1" dirty="0" smtClean="0"/>
              <a:t>OBS</a:t>
            </a:r>
            <a:r>
              <a:rPr kumimoji="1" lang="en-US" altLang="ja-JP" b="1" dirty="0" smtClean="0"/>
              <a:t>-6 </a:t>
            </a:r>
            <a:r>
              <a:rPr kumimoji="1" lang="ja-JP" altLang="en-US" b="1" dirty="0" smtClean="0"/>
              <a:t>障害物と救済</a:t>
            </a:r>
            <a:r>
              <a:rPr kumimoji="1" lang="en-US" altLang="ja-JP" b="1" dirty="0" smtClean="0"/>
              <a:t> </a:t>
            </a:r>
            <a:endParaRPr kumimoji="1" lang="ja-JP" altLang="en-US"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093574043"/>
              </p:ext>
            </p:extLst>
          </p:nvPr>
        </p:nvGraphicFramePr>
        <p:xfrm>
          <a:off x="457200" y="1600200"/>
          <a:ext cx="8229600" cy="1742440"/>
        </p:xfrm>
        <a:graphic>
          <a:graphicData uri="http://schemas.openxmlformats.org/drawingml/2006/table">
            <a:tbl>
              <a:tblPr firstRow="1" bandRow="1">
                <a:tableStyleId>{5C22544A-7EE6-4342-B048-85BDC9FD1C3A}</a:tableStyleId>
              </a:tblPr>
              <a:tblGrid>
                <a:gridCol w="8229600"/>
              </a:tblGrid>
              <a:tr h="370840">
                <a:tc>
                  <a:txBody>
                    <a:bodyPr/>
                    <a:lstStyle/>
                    <a:p>
                      <a:pPr algn="ctr"/>
                      <a:r>
                        <a:rPr kumimoji="1" lang="en-US" altLang="ja-JP" dirty="0" smtClean="0"/>
                        <a:t>PDGA #QA-OBS-6</a:t>
                      </a:r>
                      <a:endParaRPr kumimoji="1" lang="ja-JP" altLang="en-US" dirty="0"/>
                    </a:p>
                  </a:txBody>
                  <a:tcPr/>
                </a:tc>
              </a:tr>
              <a:tr h="370840">
                <a:tc>
                  <a:txBody>
                    <a:bodyPr/>
                    <a:lstStyle/>
                    <a:p>
                      <a:pPr marL="288000" indent="-324000"/>
                      <a:r>
                        <a:rPr kumimoji="1" lang="en-US" altLang="ja-JP" sz="1400" b="0" i="0" u="none" strike="noStrike" kern="1200" baseline="0" dirty="0" smtClean="0">
                          <a:solidFill>
                            <a:schemeClr val="dk1"/>
                          </a:solidFill>
                          <a:latin typeface="+mn-lt"/>
                          <a:ea typeface="+mn-ea"/>
                          <a:cs typeface="+mn-cs"/>
                        </a:rPr>
                        <a:t>Q:	How do I mark my lie when my disc lands in an area of the course that has sensitive, protected, endangered, or valuable foliage?</a:t>
                      </a:r>
                    </a:p>
                    <a:p>
                      <a:pPr marL="288000" indent="-324000"/>
                      <a:r>
                        <a:rPr kumimoji="1" lang="en-US" altLang="ja-JP" sz="1400" b="0" i="0" u="none" strike="noStrike" kern="1200" baseline="0" dirty="0" smtClean="0">
                          <a:solidFill>
                            <a:schemeClr val="dk1"/>
                          </a:solidFill>
                          <a:latin typeface="+mn-lt"/>
                          <a:ea typeface="+mn-ea"/>
                          <a:cs typeface="+mn-cs"/>
                        </a:rPr>
                        <a:t>A:	The Director may declare an area to be OB or a </a:t>
                      </a:r>
                      <a:r>
                        <a:rPr kumimoji="1" lang="en-US" altLang="ja-JP" sz="1400" b="1" i="1" u="sng" strike="noStrike" kern="1200" baseline="0" dirty="0" smtClean="0">
                          <a:solidFill>
                            <a:schemeClr val="dk1"/>
                          </a:solidFill>
                          <a:latin typeface="+mn-lt"/>
                          <a:ea typeface="+mn-ea"/>
                          <a:cs typeface="+mn-cs"/>
                        </a:rPr>
                        <a:t>Relief Area</a:t>
                      </a:r>
                      <a:r>
                        <a:rPr kumimoji="1" lang="en-US" altLang="ja-JP" sz="1400" b="0" i="0" u="none" strike="noStrike" kern="1200" baseline="0" dirty="0" smtClean="0">
                          <a:solidFill>
                            <a:schemeClr val="dk1"/>
                          </a:solidFill>
                          <a:latin typeface="+mn-lt"/>
                          <a:ea typeface="+mn-ea"/>
                          <a:cs typeface="+mn-cs"/>
                        </a:rPr>
                        <a:t>, in which case you mark your lie according to the relevant rule. If no special handling of the area has been announced by the Director, and you are prohibited from entering it, then it is a </a:t>
                      </a:r>
                      <a:r>
                        <a:rPr kumimoji="1" lang="en-US" altLang="ja-JP" sz="1400" b="1" i="1" u="sng" strike="noStrike" kern="1200" baseline="0" dirty="0" smtClean="0">
                          <a:solidFill>
                            <a:schemeClr val="dk1"/>
                          </a:solidFill>
                          <a:latin typeface="+mn-lt"/>
                          <a:ea typeface="+mn-ea"/>
                          <a:cs typeface="+mn-cs"/>
                        </a:rPr>
                        <a:t>Relief Area</a:t>
                      </a:r>
                      <a:r>
                        <a:rPr kumimoji="1" lang="en-US" altLang="ja-JP" sz="1400" b="0" i="0" u="none" strike="noStrike" kern="1200" baseline="0" dirty="0" smtClean="0">
                          <a:solidFill>
                            <a:schemeClr val="dk1"/>
                          </a:solidFill>
                          <a:latin typeface="+mn-lt"/>
                          <a:ea typeface="+mn-ea"/>
                          <a:cs typeface="+mn-cs"/>
                        </a:rPr>
                        <a:t>, and you play according to the applicable rule. Note that you can take optional relief, or abandon the throw, at the cost of a penalty throw.</a:t>
                      </a:r>
                    </a:p>
                  </a:txBody>
                  <a:tcPr/>
                </a:tc>
              </a:tr>
            </a:tbl>
          </a:graphicData>
        </a:graphic>
      </p:graphicFrame>
      <p:graphicFrame>
        <p:nvGraphicFramePr>
          <p:cNvPr id="6" name="コンテンツ プレースホルダー 4"/>
          <p:cNvGraphicFramePr>
            <a:graphicFrameLocks/>
          </p:cNvGraphicFramePr>
          <p:nvPr>
            <p:extLst>
              <p:ext uri="{D42A27DB-BD31-4B8C-83A1-F6EECF244321}">
                <p14:modId xmlns:p14="http://schemas.microsoft.com/office/powerpoint/2010/main" val="1443179891"/>
              </p:ext>
            </p:extLst>
          </p:nvPr>
        </p:nvGraphicFramePr>
        <p:xfrm>
          <a:off x="457200" y="3382695"/>
          <a:ext cx="8229600" cy="2839719"/>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JPDGA</a:t>
                      </a:r>
                      <a:r>
                        <a:rPr kumimoji="1" lang="ja-JP" altLang="en-US" dirty="0" smtClean="0"/>
                        <a:t>規則</a:t>
                      </a:r>
                    </a:p>
                  </a:txBody>
                  <a:tcPr/>
                </a:tc>
                <a:tc>
                  <a:txBody>
                    <a:bodyPr/>
                    <a:lstStyle/>
                    <a:p>
                      <a:pPr algn="ctr"/>
                      <a:r>
                        <a:rPr kumimoji="1" lang="ja-JP" altLang="en-US" dirty="0" smtClean="0"/>
                        <a:t>私の理解</a:t>
                      </a:r>
                      <a:endParaRPr kumimoji="1" lang="ja-JP" altLang="en-US" dirty="0"/>
                    </a:p>
                  </a:txBody>
                  <a:tcPr/>
                </a:tc>
              </a:tr>
              <a:tr h="370840">
                <a:tc>
                  <a:txBody>
                    <a:bodyPr/>
                    <a:lstStyle/>
                    <a:p>
                      <a:pPr marL="180000" indent="-180000"/>
                      <a:r>
                        <a:rPr kumimoji="1" lang="en-US" altLang="ja-JP" sz="1200" dirty="0" smtClean="0"/>
                        <a:t>Q:	</a:t>
                      </a:r>
                      <a:r>
                        <a:rPr kumimoji="1" lang="ja-JP" altLang="en-US" sz="1200" dirty="0" smtClean="0"/>
                        <a:t>保護されるべき絶滅危惧植物や貴重な植物のあるコース上のエリアに私のディスクが着地した場合</a:t>
                      </a:r>
                      <a:r>
                        <a:rPr kumimoji="1" lang="en-US" altLang="ja-JP" sz="1200" dirty="0" smtClean="0"/>
                        <a:t>､</a:t>
                      </a:r>
                      <a:r>
                        <a:rPr kumimoji="1" lang="ja-JP" altLang="en-US" sz="1200" dirty="0" smtClean="0"/>
                        <a:t>私はどのようにライをマークすればよいですか</a:t>
                      </a:r>
                      <a:r>
                        <a:rPr kumimoji="1" lang="en-US" altLang="ja-JP" sz="1200" dirty="0" smtClean="0"/>
                        <a:t>?</a:t>
                      </a:r>
                    </a:p>
                    <a:p>
                      <a:pPr marL="180000" indent="-180000"/>
                      <a:r>
                        <a:rPr kumimoji="1" lang="en-US" altLang="ja-JP" sz="1200" dirty="0" smtClean="0"/>
                        <a:t>A:	</a:t>
                      </a:r>
                      <a:r>
                        <a:rPr kumimoji="1" lang="ja-JP" altLang="en-US" sz="1200" dirty="0" smtClean="0"/>
                        <a:t>トーナメントディレクターは</a:t>
                      </a:r>
                      <a:r>
                        <a:rPr kumimoji="1" lang="en-US" altLang="ja-JP" sz="1200" dirty="0" smtClean="0"/>
                        <a:t>､OB</a:t>
                      </a:r>
                      <a:r>
                        <a:rPr kumimoji="1" lang="ja-JP" altLang="en-US" sz="1200" dirty="0" smtClean="0"/>
                        <a:t>あるいは</a:t>
                      </a:r>
                      <a:r>
                        <a:rPr kumimoji="1" lang="ja-JP" altLang="en-US" sz="1200" b="1" i="1" u="sng" dirty="0" smtClean="0"/>
                        <a:t>移動可能な障害物とするエリア</a:t>
                      </a:r>
                      <a:r>
                        <a:rPr kumimoji="1" lang="ja-JP" altLang="en-US" sz="1200" dirty="0" smtClean="0"/>
                        <a:t>を宣言できます</a:t>
                      </a:r>
                      <a:r>
                        <a:rPr kumimoji="1" lang="en-US" altLang="ja-JP" sz="1200" dirty="0" smtClean="0"/>
                        <a:t>｡</a:t>
                      </a:r>
                      <a:r>
                        <a:rPr kumimoji="1" lang="ja-JP" altLang="en-US" sz="1200" dirty="0" smtClean="0"/>
                        <a:t>この場合</a:t>
                      </a:r>
                      <a:r>
                        <a:rPr kumimoji="1" lang="en-US" altLang="ja-JP" sz="1200" dirty="0" smtClean="0"/>
                        <a:t>､</a:t>
                      </a:r>
                      <a:r>
                        <a:rPr kumimoji="1" lang="ja-JP" altLang="en-US" sz="1200" dirty="0" smtClean="0"/>
                        <a:t>関連するルールに従ってライをマークします</a:t>
                      </a:r>
                      <a:r>
                        <a:rPr kumimoji="1" lang="en-US" altLang="ja-JP" sz="1200" dirty="0" smtClean="0"/>
                        <a:t>｡</a:t>
                      </a:r>
                      <a:r>
                        <a:rPr kumimoji="1" lang="ja-JP" altLang="en-US" sz="1200" dirty="0" smtClean="0"/>
                        <a:t>エリアが</a:t>
                      </a:r>
                      <a:r>
                        <a:rPr kumimoji="1" lang="en-US" altLang="ja-JP" sz="1200" dirty="0" smtClean="0"/>
                        <a:t>OB</a:t>
                      </a:r>
                      <a:r>
                        <a:rPr kumimoji="1" lang="ja-JP" altLang="en-US" sz="1200" dirty="0" smtClean="0"/>
                        <a:t>あるいは</a:t>
                      </a:r>
                      <a:r>
                        <a:rPr kumimoji="1" lang="ja-JP" altLang="en-US" sz="1200" b="1" i="1" u="sng" dirty="0" smtClean="0"/>
                        <a:t>移動可能な障害物</a:t>
                      </a:r>
                      <a:r>
                        <a:rPr kumimoji="1" lang="ja-JP" altLang="en-US" sz="1200" dirty="0" smtClean="0"/>
                        <a:t>として宣言されていない場合</a:t>
                      </a:r>
                      <a:r>
                        <a:rPr kumimoji="1" lang="en-US" altLang="ja-JP" sz="1200" dirty="0" smtClean="0"/>
                        <a:t>､</a:t>
                      </a:r>
                      <a:r>
                        <a:rPr kumimoji="1" lang="ja-JP" altLang="en-US" sz="1200" dirty="0" smtClean="0"/>
                        <a:t>あなたは標準的な方法でライをマークします</a:t>
                      </a:r>
                      <a:r>
                        <a:rPr kumimoji="1" lang="en-US" altLang="ja-JP" sz="1200" dirty="0" smtClean="0"/>
                        <a:t>｡</a:t>
                      </a:r>
                      <a:r>
                        <a:rPr kumimoji="1" lang="ja-JP" altLang="en-US" sz="1200" dirty="0" smtClean="0"/>
                        <a:t>唯一の例外はそこが法律で立ち入ることを禁止されているエリアの場合で</a:t>
                      </a:r>
                      <a:r>
                        <a:rPr kumimoji="1" lang="en-US" altLang="ja-JP" sz="1200" dirty="0" smtClean="0"/>
                        <a:t>､</a:t>
                      </a:r>
                      <a:r>
                        <a:rPr kumimoji="1" lang="ja-JP" altLang="en-US" sz="1200" dirty="0" smtClean="0"/>
                        <a:t>この場合</a:t>
                      </a:r>
                      <a:r>
                        <a:rPr kumimoji="1" lang="en-US" altLang="ja-JP" sz="1200" dirty="0" smtClean="0"/>
                        <a:t>､</a:t>
                      </a:r>
                      <a:r>
                        <a:rPr kumimoji="1" lang="ja-JP" altLang="en-US" sz="1200" dirty="0" smtClean="0"/>
                        <a:t>ペナルティなしで移動可能な障害物の救済措置を受けることができます</a:t>
                      </a:r>
                      <a:r>
                        <a:rPr kumimoji="1" lang="en-US" altLang="ja-JP" sz="1200" dirty="0" smtClean="0"/>
                        <a:t>｡</a:t>
                      </a:r>
                      <a:r>
                        <a:rPr kumimoji="1" lang="ja-JP" altLang="en-US" sz="1200" dirty="0" smtClean="0"/>
                        <a:t>あなたは常にペナルティスローを追加することで</a:t>
                      </a:r>
                      <a:r>
                        <a:rPr kumimoji="1" lang="en-US" altLang="ja-JP" sz="1200" dirty="0" smtClean="0"/>
                        <a:t>､</a:t>
                      </a:r>
                      <a:r>
                        <a:rPr kumimoji="1" lang="ja-JP" altLang="en-US" sz="1200" dirty="0" smtClean="0"/>
                        <a:t>オプションの救済措置を受けること</a:t>
                      </a:r>
                      <a:r>
                        <a:rPr kumimoji="1" lang="en-US" altLang="ja-JP" sz="1200" dirty="0" smtClean="0"/>
                        <a:t>､</a:t>
                      </a:r>
                      <a:r>
                        <a:rPr kumimoji="1" lang="ja-JP" altLang="en-US" sz="1200" dirty="0" smtClean="0"/>
                        <a:t>またはスローを放棄することができることに留意してください</a:t>
                      </a:r>
                      <a:r>
                        <a:rPr kumimoji="1" lang="en-US" altLang="ja-JP" sz="1200" dirty="0" smtClean="0"/>
                        <a:t>｡</a:t>
                      </a:r>
                    </a:p>
                  </a:txBody>
                  <a:tcPr/>
                </a:tc>
                <a:tc>
                  <a:txBody>
                    <a:bodyPr/>
                    <a:lstStyle/>
                    <a:p>
                      <a:pPr marL="180000" marR="0" indent="-18000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t>Q:	</a:t>
                      </a:r>
                      <a:r>
                        <a:rPr kumimoji="1" lang="ja-JP" altLang="en-US" sz="1200" dirty="0" smtClean="0"/>
                        <a:t>同左</a:t>
                      </a:r>
                      <a:endParaRPr kumimoji="1" lang="en-US" altLang="ja-JP" sz="1200" dirty="0" smtClean="0"/>
                    </a:p>
                    <a:p>
                      <a:pPr marL="180000" marR="0" indent="-180000" algn="l" defTabSz="4572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180000" marR="0" indent="-180000" algn="l" defTabSz="4572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180000" marR="0" indent="-180000" algn="l" defTabSz="457200" rtl="0" eaLnBrk="1" fontAlgn="auto" latinLnBrk="0" hangingPunct="1">
                        <a:lnSpc>
                          <a:spcPct val="100000"/>
                        </a:lnSpc>
                        <a:spcBef>
                          <a:spcPts val="0"/>
                        </a:spcBef>
                        <a:spcAft>
                          <a:spcPts val="0"/>
                        </a:spcAft>
                        <a:buClrTx/>
                        <a:buSzTx/>
                        <a:buFontTx/>
                        <a:buNone/>
                        <a:tabLst/>
                        <a:defRPr/>
                      </a:pPr>
                      <a:r>
                        <a:rPr kumimoji="1" lang="en-US" altLang="ja-JP" sz="1200" dirty="0" smtClean="0"/>
                        <a:t>A:	</a:t>
                      </a:r>
                      <a:r>
                        <a:rPr kumimoji="1" lang="ja-JP" altLang="en-US" sz="1200" dirty="0" smtClean="0"/>
                        <a:t>ディレクターは</a:t>
                      </a:r>
                      <a:r>
                        <a:rPr kumimoji="1" lang="en-US" altLang="ja-JP" sz="1200" dirty="0" smtClean="0"/>
                        <a:t>､OB</a:t>
                      </a:r>
                      <a:r>
                        <a:rPr kumimoji="1" lang="ja-JP" altLang="en-US" sz="1200" dirty="0" smtClean="0"/>
                        <a:t>となるエリアあるいは</a:t>
                      </a:r>
                      <a:r>
                        <a:rPr kumimoji="1" lang="ja-JP" altLang="en-US" sz="1200" b="1" i="1" u="sng" dirty="0" smtClean="0">
                          <a:solidFill>
                            <a:srgbClr val="FF0000"/>
                          </a:solidFill>
                        </a:rPr>
                        <a:t>救済エリア</a:t>
                      </a:r>
                      <a:r>
                        <a:rPr kumimoji="1" lang="ja-JP" altLang="en-US" sz="1200" dirty="0" smtClean="0"/>
                        <a:t>を発表してもよい</a:t>
                      </a:r>
                      <a:r>
                        <a:rPr kumimoji="1" lang="en-US" altLang="ja-JP" sz="1200" dirty="0" smtClean="0"/>
                        <a:t>､</a:t>
                      </a:r>
                      <a:r>
                        <a:rPr kumimoji="1" lang="ja-JP" altLang="en-US" sz="1200" dirty="0" smtClean="0"/>
                        <a:t>この場合</a:t>
                      </a:r>
                      <a:r>
                        <a:rPr kumimoji="1" lang="en-US" altLang="ja-JP" sz="1200" dirty="0" smtClean="0"/>
                        <a:t>､</a:t>
                      </a:r>
                      <a:r>
                        <a:rPr kumimoji="1" lang="ja-JP" altLang="en-US" sz="1200" dirty="0" smtClean="0"/>
                        <a:t>それぞれ関連する規則に従ってライをマークします</a:t>
                      </a:r>
                      <a:r>
                        <a:rPr kumimoji="1" lang="en-US" altLang="ja-JP" sz="1200" dirty="0" smtClean="0"/>
                        <a:t>｡</a:t>
                      </a:r>
                      <a:r>
                        <a:rPr kumimoji="1" lang="ja-JP" altLang="en-US" sz="1200" dirty="0" smtClean="0"/>
                        <a:t>そのエリアに関して特別な扱いがディレクターから発表されておらず</a:t>
                      </a:r>
                      <a:r>
                        <a:rPr kumimoji="1" lang="en-US" altLang="ja-JP" sz="1200" dirty="0" smtClean="0"/>
                        <a:t>､</a:t>
                      </a:r>
                      <a:r>
                        <a:rPr kumimoji="1" lang="ja-JP" altLang="en-US" sz="1200" dirty="0" smtClean="0"/>
                        <a:t>かつそこに立ち入ることが禁止されている場合</a:t>
                      </a:r>
                      <a:r>
                        <a:rPr kumimoji="1" lang="en-US" altLang="ja-JP" sz="1200" dirty="0" smtClean="0"/>
                        <a:t>､</a:t>
                      </a:r>
                      <a:r>
                        <a:rPr kumimoji="1" lang="ja-JP" altLang="en-US" sz="1200" dirty="0" smtClean="0"/>
                        <a:t>そこは</a:t>
                      </a:r>
                      <a:r>
                        <a:rPr kumimoji="1" lang="ja-JP" altLang="en-US" sz="1200" b="1" i="1" u="sng" dirty="0" smtClean="0">
                          <a:solidFill>
                            <a:srgbClr val="FF0000"/>
                          </a:solidFill>
                        </a:rPr>
                        <a:t>救済エリア</a:t>
                      </a:r>
                      <a:r>
                        <a:rPr kumimoji="1" lang="ja-JP" altLang="en-US" sz="1200" dirty="0" smtClean="0"/>
                        <a:t>として</a:t>
                      </a:r>
                      <a:r>
                        <a:rPr kumimoji="1" lang="en-US" altLang="ja-JP" sz="1200" dirty="0" smtClean="0"/>
                        <a:t>､</a:t>
                      </a:r>
                      <a:r>
                        <a:rPr kumimoji="1" lang="ja-JP" altLang="en-US" sz="1200" dirty="0" smtClean="0"/>
                        <a:t>その該当する規則に従いプレーします</a:t>
                      </a:r>
                      <a:r>
                        <a:rPr kumimoji="1" lang="en-US" altLang="ja-JP" sz="1200" dirty="0" smtClean="0"/>
                        <a:t>｡</a:t>
                      </a:r>
                      <a:r>
                        <a:rPr kumimoji="1" lang="ja-JP" altLang="en-US" sz="1200" dirty="0" smtClean="0"/>
                        <a:t>注</a:t>
                      </a:r>
                      <a:r>
                        <a:rPr kumimoji="1" lang="en-US" altLang="ja-JP" sz="1200" dirty="0" smtClean="0"/>
                        <a:t>: </a:t>
                      </a:r>
                      <a:r>
                        <a:rPr kumimoji="1" lang="ja-JP" altLang="en-US" sz="1200" dirty="0" smtClean="0"/>
                        <a:t>もしくは</a:t>
                      </a:r>
                      <a:r>
                        <a:rPr kumimoji="1" lang="en-US" altLang="ja-JP" sz="1200" dirty="0" smtClean="0"/>
                        <a:t>1</a:t>
                      </a:r>
                      <a:r>
                        <a:rPr kumimoji="1" lang="ja-JP" altLang="en-US" sz="1200" dirty="0" smtClean="0"/>
                        <a:t>投のペナルティスローを加えることで</a:t>
                      </a:r>
                      <a:r>
                        <a:rPr kumimoji="1" lang="en-US" altLang="ja-JP" sz="1200" dirty="0" smtClean="0"/>
                        <a:t>､</a:t>
                      </a:r>
                      <a:r>
                        <a:rPr kumimoji="1" lang="ja-JP" altLang="en-US" sz="1200" dirty="0" smtClean="0"/>
                        <a:t>オプションの</a:t>
                      </a:r>
                      <a:r>
                        <a:rPr kumimoji="1" lang="ja-JP" altLang="en-US" sz="1200" b="0" i="0" u="none" dirty="0" smtClean="0">
                          <a:solidFill>
                            <a:schemeClr val="tx1"/>
                          </a:solidFill>
                        </a:rPr>
                        <a:t>救済を適用するか</a:t>
                      </a:r>
                      <a:r>
                        <a:rPr kumimoji="1" lang="en-US" altLang="ja-JP" sz="1200" b="0" i="0" u="none" dirty="0" smtClean="0">
                          <a:solidFill>
                            <a:schemeClr val="tx1"/>
                          </a:solidFill>
                        </a:rPr>
                        <a:t>､</a:t>
                      </a:r>
                      <a:r>
                        <a:rPr kumimoji="1" lang="ja-JP" altLang="en-US" sz="1200" b="0" i="0" u="none" dirty="0" smtClean="0">
                          <a:solidFill>
                            <a:schemeClr val="dk1"/>
                          </a:solidFill>
                        </a:rPr>
                        <a:t>または</a:t>
                      </a:r>
                      <a:r>
                        <a:rPr kumimoji="1" lang="ja-JP" altLang="en-US" sz="1200" b="0" i="0" u="none" dirty="0" smtClean="0">
                          <a:solidFill>
                            <a:schemeClr val="tx1"/>
                          </a:solidFill>
                        </a:rPr>
                        <a:t>そのスローを放棄することがでます</a:t>
                      </a:r>
                      <a:r>
                        <a:rPr kumimoji="1" lang="en-US" altLang="ja-JP" sz="1200" b="0" i="0" u="none" dirty="0" smtClean="0">
                          <a:solidFill>
                            <a:schemeClr val="tx1"/>
                          </a:solidFill>
                        </a:rPr>
                        <a:t>｡</a:t>
                      </a:r>
                    </a:p>
                  </a:txBody>
                  <a:tcPr/>
                </a:tc>
              </a:tr>
            </a:tbl>
          </a:graphicData>
        </a:graphic>
      </p:graphicFrame>
      <p:sp>
        <p:nvSpPr>
          <p:cNvPr id="4" name="スライド番号プレースホルダー 3"/>
          <p:cNvSpPr>
            <a:spLocks noGrp="1"/>
          </p:cNvSpPr>
          <p:nvPr>
            <p:ph type="sldNum" sz="quarter" idx="12"/>
          </p:nvPr>
        </p:nvSpPr>
        <p:spPr/>
        <p:txBody>
          <a:bodyPr/>
          <a:lstStyle/>
          <a:p>
            <a:fld id="{42706A5B-2FCE-6743-9619-4717497211EF}" type="slidenum">
              <a:rPr kumimoji="1" lang="ja-JP" altLang="en-US" smtClean="0"/>
              <a:t>9</a:t>
            </a:fld>
            <a:endParaRPr kumimoji="1" lang="ja-JP" altLang="en-US"/>
          </a:p>
        </p:txBody>
      </p:sp>
    </p:spTree>
    <p:extLst>
      <p:ext uri="{BB962C8B-B14F-4D97-AF65-F5344CB8AC3E}">
        <p14:creationId xmlns:p14="http://schemas.microsoft.com/office/powerpoint/2010/main" val="4806029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7998</TotalTime>
  <Words>1714</Words>
  <Application>Microsoft Macintosh PowerPoint</Application>
  <PresentationFormat>画面に合わせる (4:3)</PresentationFormat>
  <Paragraphs>260</Paragraphs>
  <Slides>16</Slides>
  <Notes>0</Notes>
  <HiddenSlides>0</HiddenSlides>
  <MMClips>0</MMClip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ホワイト</vt:lpstr>
      <vt:lpstr>はじめに</vt:lpstr>
      <vt:lpstr>ゆれるJPDGA用語</vt:lpstr>
      <vt:lpstr>ゆれるJPDGA用語</vt:lpstr>
      <vt:lpstr>ゆれるJPDGA用語: Casual編</vt:lpstr>
      <vt:lpstr>用語:障害物 の私的整理</vt:lpstr>
      <vt:lpstr>用語:救済 の私的整理</vt:lpstr>
      <vt:lpstr>用語:Casual Relief の私的整理</vt:lpstr>
      <vt:lpstr>再びゆれるJPDGA用語: Casual編</vt:lpstr>
      <vt:lpstr>QA-OBS-6 障害物と救済 </vt:lpstr>
      <vt:lpstr>QA-CAS-1 カジュアルエリア </vt:lpstr>
      <vt:lpstr>QA-CAS-2 カジュアルエリア </vt:lpstr>
      <vt:lpstr>QA-CAS-3 カジュアルエリア </vt:lpstr>
      <vt:lpstr>PowerPoint プレゼンテーション</vt:lpstr>
      <vt:lpstr>The first available lie 最初にスロー可能なライ</vt:lpstr>
      <vt:lpstr>803.02 障害物からの救済</vt:lpstr>
      <vt:lpstr>最後に</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JPDGAルールブック2018気づき事項</dc:title>
  <dc:subject/>
  <dc:creator>KINOSHITA minoru</dc:creator>
  <cp:keywords/>
  <dc:description/>
  <cp:lastModifiedBy>KINOSHITA minoru</cp:lastModifiedBy>
  <cp:revision>905</cp:revision>
  <dcterms:created xsi:type="dcterms:W3CDTF">2018-09-02T00:29:42Z</dcterms:created>
  <dcterms:modified xsi:type="dcterms:W3CDTF">2018-10-25T15:21:39Z</dcterms:modified>
  <cp:category/>
</cp:coreProperties>
</file>