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62" r:id="rId2"/>
    <p:sldId id="257" r:id="rId3"/>
    <p:sldId id="258" r:id="rId4"/>
    <p:sldId id="272" r:id="rId5"/>
    <p:sldId id="263" r:id="rId6"/>
    <p:sldId id="265" r:id="rId7"/>
    <p:sldId id="266" r:id="rId8"/>
    <p:sldId id="264" r:id="rId9"/>
    <p:sldId id="260" r:id="rId10"/>
    <p:sldId id="259" r:id="rId11"/>
    <p:sldId id="267" r:id="rId12"/>
    <p:sldId id="268" r:id="rId13"/>
    <p:sldId id="269" r:id="rId14"/>
    <p:sldId id="270" r:id="rId15"/>
    <p:sldId id="271" r:id="rId16"/>
    <p:sldId id="273" r:id="rId1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8" autoAdjust="0"/>
    <p:restoredTop sz="97756" autoAdjust="0"/>
  </p:normalViewPr>
  <p:slideViewPr>
    <p:cSldViewPr snapToGrid="0" snapToObjects="1">
      <p:cViewPr varScale="1">
        <p:scale>
          <a:sx n="223" d="100"/>
          <a:sy n="223" d="100"/>
        </p:scale>
        <p:origin x="-26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E2DB25-5DF0-F04D-8E98-FCDA245141B2}" type="datetimeFigureOut">
              <a:rPr kumimoji="1" lang="ja-JP" altLang="en-US" smtClean="0"/>
              <a:t>18/09/05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11B928-3283-B343-B16A-D06DDD8632BB}" type="slidenum">
              <a:rPr kumimoji="1" lang="ja-JP" altLang="en-US" smtClean="0"/>
              <a:t>‹#›</a:t>
            </a:fld>
            <a:endParaRPr kumimoji="1" lang="ja-JP" altLang="en-US"/>
          </a:p>
        </p:txBody>
      </p:sp>
    </p:spTree>
    <p:extLst>
      <p:ext uri="{BB962C8B-B14F-4D97-AF65-F5344CB8AC3E}">
        <p14:creationId xmlns:p14="http://schemas.microsoft.com/office/powerpoint/2010/main" val="2611106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924B61-3778-854A-B150-28B119DBBFF8}" type="datetimeFigureOut">
              <a:rPr kumimoji="1" lang="ja-JP" altLang="en-US" smtClean="0"/>
              <a:t>18/09/05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5C00F5-51A9-8F41-AE11-BFB6F0BA012E}" type="slidenum">
              <a:rPr kumimoji="1" lang="ja-JP" altLang="en-US" smtClean="0"/>
              <a:t>‹#›</a:t>
            </a:fld>
            <a:endParaRPr kumimoji="1" lang="ja-JP" altLang="en-US"/>
          </a:p>
        </p:txBody>
      </p:sp>
    </p:spTree>
    <p:extLst>
      <p:ext uri="{BB962C8B-B14F-4D97-AF65-F5344CB8AC3E}">
        <p14:creationId xmlns:p14="http://schemas.microsoft.com/office/powerpoint/2010/main" val="32964121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16E97D9-B7BF-3F4B-BAC8-7BE1474EE6C6}" type="datetime1">
              <a:rPr kumimoji="1" lang="ja-JP" altLang="en-US" smtClean="0"/>
              <a:t>18/09/05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59023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9D0B6F8-B03F-C84D-AD38-D132E1F11F69}" type="datetime1">
              <a:rPr kumimoji="1" lang="ja-JP" altLang="en-US" smtClean="0"/>
              <a:t>18/09/05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373149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863FEAA-2179-CE47-8B6E-0989B5CD92EA}" type="datetime1">
              <a:rPr kumimoji="1" lang="ja-JP" altLang="en-US" smtClean="0"/>
              <a:t>18/09/05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0208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C0DEDFD-921A-D44E-9108-8DC6E0E87654}" type="datetime1">
              <a:rPr kumimoji="1" lang="ja-JP" altLang="en-US" smtClean="0"/>
              <a:t>18/09/05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414811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116E19-10BB-0E41-B626-13A15570326B}" type="datetime1">
              <a:rPr kumimoji="1" lang="ja-JP" altLang="en-US" smtClean="0"/>
              <a:t>18/09/05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39323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43CF651-D0CC-F44F-8789-363ACF44B089}" type="datetime1">
              <a:rPr kumimoji="1" lang="ja-JP" altLang="en-US" smtClean="0"/>
              <a:t>18/09/05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402738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E968C47-3D64-8640-875C-51066B42CCBB}" type="datetime1">
              <a:rPr kumimoji="1" lang="ja-JP" altLang="en-US" smtClean="0"/>
              <a:t>18/09/05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64048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7101035-2996-7643-8AC7-42E57ED7DE46}" type="datetime1">
              <a:rPr kumimoji="1" lang="ja-JP" altLang="en-US" smtClean="0"/>
              <a:t>18/09/05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16300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39F107-2D5D-8741-B14D-A026C6FFA7E6}" type="datetime1">
              <a:rPr kumimoji="1" lang="ja-JP" altLang="en-US" smtClean="0"/>
              <a:t>18/09/05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3896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324284-DA94-564C-A059-653C40347F7E}" type="datetime1">
              <a:rPr kumimoji="1" lang="ja-JP" altLang="en-US" smtClean="0"/>
              <a:t>18/09/05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143752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8C63B0C-6EE7-324E-929A-D38DB604C127}" type="datetime1">
              <a:rPr kumimoji="1" lang="ja-JP" altLang="en-US" smtClean="0"/>
              <a:t>18/09/05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885965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4150A-BDA7-6848-92D2-EE63BC82FF0B}" type="datetime1">
              <a:rPr kumimoji="1" lang="ja-JP" altLang="en-US" smtClean="0"/>
              <a:t>18/09/05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68691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7"/>
            <a:ext cx="8229600" cy="5851525"/>
          </a:xfrm>
        </p:spPr>
        <p:txBody>
          <a:bodyPr/>
          <a:lstStyle/>
          <a:p>
            <a:r>
              <a:rPr kumimoji="1" lang="en-US" altLang="ja-JP" b="1" dirty="0" smtClean="0"/>
              <a:t>JPDGA</a:t>
            </a:r>
            <a:r>
              <a:rPr kumimoji="1" lang="ja-JP" altLang="en-US" b="1" dirty="0" smtClean="0"/>
              <a:t>公式ルールブック</a:t>
            </a:r>
            <a:r>
              <a:rPr kumimoji="1" lang="en-US" altLang="ja-JP" b="1" dirty="0" smtClean="0"/>
              <a:t/>
            </a:r>
            <a:br>
              <a:rPr kumimoji="1" lang="en-US" altLang="ja-JP" b="1" dirty="0" smtClean="0"/>
            </a:br>
            <a:r>
              <a:rPr kumimoji="1" lang="ja-JP" altLang="en-US" b="1" dirty="0" smtClean="0"/>
              <a:t>既出の正誤表</a:t>
            </a:r>
            <a:r>
              <a:rPr kumimoji="1" lang="en-US" altLang="ja-JP" b="1" dirty="0" smtClean="0"/>
              <a:t>(</a:t>
            </a:r>
            <a:r>
              <a:rPr kumimoji="1" lang="ja-JP" altLang="en-US" b="1" dirty="0" smtClean="0"/>
              <a:t>非公式</a:t>
            </a:r>
            <a:r>
              <a:rPr kumimoji="1" lang="en-US" altLang="ja-JP" b="1" dirty="0" smtClean="0"/>
              <a:t>)</a:t>
            </a:r>
            <a:r>
              <a:rPr lang="en-US" altLang="ja-JP" b="1" dirty="0"/>
              <a:t/>
            </a:r>
            <a:br>
              <a:rPr lang="en-US" altLang="ja-JP" b="1" dirty="0"/>
            </a:br>
            <a:r>
              <a:rPr lang="en-US" altLang="ja-JP" b="1" dirty="0" smtClean="0"/>
              <a:t/>
            </a:r>
            <a:br>
              <a:rPr lang="en-US" altLang="ja-JP" b="1" dirty="0" smtClean="0"/>
            </a:br>
            <a:r>
              <a:rPr lang="en-US" altLang="ja-JP" b="1" dirty="0" smtClean="0"/>
              <a:t>Disc Golf Japan @ FB </a:t>
            </a:r>
            <a:r>
              <a:rPr lang="ja-JP" altLang="en-US" b="1" dirty="0" smtClean="0"/>
              <a:t>調べ</a:t>
            </a:r>
            <a:endParaRPr kumimoji="1" lang="ja-JP" altLang="en-US" b="1"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a:t>
            </a:fld>
            <a:endParaRPr kumimoji="1" lang="ja-JP" altLang="en-US"/>
          </a:p>
        </p:txBody>
      </p:sp>
    </p:spTree>
    <p:extLst>
      <p:ext uri="{BB962C8B-B14F-4D97-AF65-F5344CB8AC3E}">
        <p14:creationId xmlns:p14="http://schemas.microsoft.com/office/powerpoint/2010/main" val="22862731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803.02 </a:t>
            </a:r>
            <a:r>
              <a:rPr kumimoji="1" lang="ja-JP" altLang="en-US" b="1" dirty="0" smtClean="0"/>
              <a:t>障害物からの救済</a:t>
            </a:r>
            <a:r>
              <a:rPr kumimoji="1" lang="ja-JP" altLang="en-US" b="1" strike="sngStrike" dirty="0" smtClean="0">
                <a:solidFill>
                  <a:srgbClr val="FF0000"/>
                </a:solidFill>
              </a:rPr>
              <a:t>措置</a:t>
            </a:r>
            <a:endParaRPr kumimoji="1" lang="ja-JP" altLang="en-US" b="1" strike="sngStrike" dirty="0">
              <a:solidFill>
                <a:srgbClr val="FF0000"/>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967516632"/>
              </p:ext>
            </p:extLst>
          </p:nvPr>
        </p:nvGraphicFramePr>
        <p:xfrm>
          <a:off x="457200" y="1600200"/>
          <a:ext cx="8229600" cy="128523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#803.02</a:t>
                      </a:r>
                      <a:endParaRPr kumimoji="1" lang="ja-JP" altLang="en-US" dirty="0"/>
                    </a:p>
                  </a:txBody>
                  <a:tcPr/>
                </a:tc>
              </a:tr>
              <a:tr h="370840">
                <a:tc>
                  <a:txBody>
                    <a:bodyPr/>
                    <a:lstStyle/>
                    <a:p>
                      <a:pPr marL="288000" indent="-324000"/>
                      <a:r>
                        <a:rPr kumimoji="1" lang="en-US" altLang="ja-JP" sz="1800" b="0" i="0" u="none" strike="noStrike" kern="1200" baseline="0" dirty="0" smtClean="0">
                          <a:solidFill>
                            <a:schemeClr val="dk1"/>
                          </a:solidFill>
                          <a:latin typeface="+mn-lt"/>
                          <a:ea typeface="+mn-ea"/>
                          <a:cs typeface="+mn-cs"/>
                        </a:rPr>
                        <a:t>B.	If a </a:t>
                      </a:r>
                      <a:r>
                        <a:rPr kumimoji="1" lang="en-US" altLang="ja-JP" sz="1800" b="1" i="1" u="sng" strike="noStrike" kern="1200" baseline="0" dirty="0" smtClean="0">
                          <a:solidFill>
                            <a:schemeClr val="dk1"/>
                          </a:solidFill>
                          <a:latin typeface="+mn-lt"/>
                          <a:ea typeface="+mn-ea"/>
                          <a:cs typeface="+mn-cs"/>
                        </a:rPr>
                        <a:t>large </a:t>
                      </a:r>
                      <a:r>
                        <a:rPr kumimoji="1" lang="en-US" altLang="ja-JP" sz="1800" b="1" i="1" u="sng" strike="noStrike" kern="1200" baseline="0" dirty="0" smtClean="0">
                          <a:solidFill>
                            <a:srgbClr val="FF0000"/>
                          </a:solidFill>
                          <a:latin typeface="+mn-lt"/>
                          <a:ea typeface="+mn-ea"/>
                          <a:cs typeface="+mn-cs"/>
                        </a:rPr>
                        <a:t>solid</a:t>
                      </a:r>
                      <a:r>
                        <a:rPr kumimoji="1" lang="en-US" altLang="ja-JP" sz="1800" b="1" i="1" u="sng" strike="noStrike" kern="1200" baseline="0" dirty="0" smtClean="0">
                          <a:solidFill>
                            <a:schemeClr val="dk1"/>
                          </a:solidFill>
                          <a:latin typeface="+mn-lt"/>
                          <a:ea typeface="+mn-ea"/>
                          <a:cs typeface="+mn-cs"/>
                        </a:rPr>
                        <a:t> obstacle</a:t>
                      </a:r>
                      <a:r>
                        <a:rPr kumimoji="1" lang="en-US" altLang="ja-JP" sz="1800" b="1" i="0" u="sng" strike="noStrike" kern="1200" baseline="0" dirty="0" smtClean="0">
                          <a:solidFill>
                            <a:schemeClr val="dk1"/>
                          </a:solidFill>
                          <a:latin typeface="+mn-lt"/>
                          <a:ea typeface="+mn-ea"/>
                          <a:cs typeface="+mn-cs"/>
                        </a:rPr>
                        <a:t> </a:t>
                      </a:r>
                      <a:r>
                        <a:rPr kumimoji="1" lang="en-US" altLang="ja-JP" sz="1800" b="0" i="0" u="none" strike="noStrike" kern="1200" baseline="0" dirty="0" smtClean="0">
                          <a:solidFill>
                            <a:schemeClr val="dk1"/>
                          </a:solidFill>
                          <a:latin typeface="+mn-lt"/>
                          <a:ea typeface="+mn-ea"/>
                          <a:cs typeface="+mn-cs"/>
                        </a:rPr>
                        <a:t>prevents the player from taking a legal stance behind the marker disc, or from marking a disc above or below the playing surface, the player may mark a new </a:t>
                      </a:r>
                      <a:r>
                        <a:rPr kumimoji="1" lang="en-US" altLang="ja-JP" sz="1800" b="0" i="0" u="none" strike="noStrike" kern="1200" baseline="0" dirty="0" smtClean="0">
                          <a:solidFill>
                            <a:srgbClr val="000000"/>
                          </a:solidFill>
                          <a:latin typeface="+mn-lt"/>
                          <a:ea typeface="+mn-ea"/>
                          <a:cs typeface="+mn-cs"/>
                        </a:rPr>
                        <a:t>lie immediately behind </a:t>
                      </a:r>
                      <a:r>
                        <a:rPr kumimoji="1" lang="en-US" altLang="ja-JP" sz="1800" b="0" i="0" u="none" strike="noStrike" kern="1200" baseline="0" dirty="0" smtClean="0">
                          <a:solidFill>
                            <a:schemeClr val="dk1"/>
                          </a:solidFill>
                          <a:latin typeface="+mn-lt"/>
                          <a:ea typeface="+mn-ea"/>
                          <a:cs typeface="+mn-cs"/>
                        </a:rPr>
                        <a:t>that obstacle on the line of play.</a:t>
                      </a:r>
                      <a:endParaRPr kumimoji="1" lang="ja-JP" altLang="en-US" dirty="0"/>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3337653738"/>
              </p:ext>
            </p:extLst>
          </p:nvPr>
        </p:nvGraphicFramePr>
        <p:xfrm>
          <a:off x="457200" y="3423432"/>
          <a:ext cx="8229600" cy="17424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ja-JP" altLang="en-US" dirty="0" smtClean="0"/>
                        <a:t>現</a:t>
                      </a:r>
                      <a:endParaRPr kumimoji="1" lang="ja-JP" altLang="en-US" dirty="0"/>
                    </a:p>
                  </a:txBody>
                  <a:tcPr/>
                </a:tc>
                <a:tc>
                  <a:txBody>
                    <a:bodyPr/>
                    <a:lstStyle/>
                    <a:p>
                      <a:pPr algn="ctr"/>
                      <a:r>
                        <a:rPr kumimoji="1" lang="ja-JP" altLang="en-US" dirty="0" smtClean="0"/>
                        <a:t>案</a:t>
                      </a:r>
                      <a:endParaRPr kumimoji="1" lang="ja-JP" altLang="en-US" dirty="0"/>
                    </a:p>
                  </a:txBody>
                  <a:tcPr/>
                </a:tc>
              </a:tr>
              <a:tr h="370840">
                <a:tc>
                  <a:txBody>
                    <a:bodyPr/>
                    <a:lstStyle/>
                    <a:p>
                      <a:pPr marL="180000" indent="-180000"/>
                      <a:r>
                        <a:rPr kumimoji="1" lang="en-US" altLang="ja-JP" sz="1400" dirty="0" smtClean="0"/>
                        <a:t>B.	</a:t>
                      </a:r>
                      <a:r>
                        <a:rPr kumimoji="1" lang="ja-JP" altLang="en-US" sz="1400" b="1" i="1" u="sng" dirty="0" smtClean="0"/>
                        <a:t>大きな障害物</a:t>
                      </a:r>
                      <a:r>
                        <a:rPr kumimoji="1" lang="ja-JP" altLang="en-US" sz="1400" dirty="0" smtClean="0"/>
                        <a:t>によって</a:t>
                      </a:r>
                      <a:r>
                        <a:rPr kumimoji="1" lang="en-US" altLang="ja-JP" sz="1400" dirty="0" smtClean="0"/>
                        <a:t>､</a:t>
                      </a:r>
                      <a:r>
                        <a:rPr kumimoji="1" lang="ja-JP" altLang="en-US" sz="1400" dirty="0" smtClean="0"/>
                        <a:t>プレーヤーがマーカーディスクの後ろに正しいスタンスを取ることができない場合</a:t>
                      </a:r>
                      <a:r>
                        <a:rPr kumimoji="1" lang="en-US" altLang="ja-JP" sz="1400" dirty="0" smtClean="0"/>
                        <a:t>､</a:t>
                      </a:r>
                      <a:r>
                        <a:rPr kumimoji="1" lang="ja-JP" altLang="en-US" sz="1400" dirty="0" smtClean="0"/>
                        <a:t>またはプレーエリアの上または下にディスクをマーキングすることができない場合</a:t>
                      </a:r>
                      <a:r>
                        <a:rPr kumimoji="1" lang="en-US" altLang="ja-JP" sz="1400" dirty="0" smtClean="0"/>
                        <a:t>､</a:t>
                      </a:r>
                      <a:r>
                        <a:rPr kumimoji="1" lang="ja-JP" altLang="en-US" sz="1400" dirty="0" smtClean="0"/>
                        <a:t>プレーヤーはその障害物の</a:t>
                      </a:r>
                      <a:r>
                        <a:rPr kumimoji="1" lang="ja-JP" altLang="en-US" sz="1400" b="0" i="0" u="none" dirty="0" smtClean="0"/>
                        <a:t>直後のプレーライン上に</a:t>
                      </a:r>
                      <a:r>
                        <a:rPr kumimoji="1" lang="ja-JP" altLang="en-US" sz="1400" dirty="0" smtClean="0"/>
                        <a:t>新しいライをマークすることができる</a:t>
                      </a:r>
                      <a:r>
                        <a:rPr kumimoji="1" lang="en-US" altLang="ja-JP" sz="1400" dirty="0" smtClean="0"/>
                        <a:t>｡</a:t>
                      </a:r>
                      <a:endParaRPr kumimoji="1" lang="ja-JP" altLang="en-US" sz="1400" dirty="0"/>
                    </a:p>
                  </a:txBody>
                  <a:tcPr/>
                </a:tc>
                <a:tc>
                  <a:txBody>
                    <a:bodyPr/>
                    <a:lstStyle/>
                    <a:p>
                      <a:pPr marL="180000" marR="0" indent="-45720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t>B.	</a:t>
                      </a:r>
                      <a:r>
                        <a:rPr kumimoji="1" lang="ja-JP" altLang="en-US" sz="1400" b="1" i="1" u="sng" dirty="0" smtClean="0"/>
                        <a:t>大き</a:t>
                      </a:r>
                      <a:r>
                        <a:rPr kumimoji="1" lang="ja-JP" altLang="en-US" sz="1400" b="1" i="1" u="sng" dirty="0" smtClean="0">
                          <a:solidFill>
                            <a:srgbClr val="FF0000"/>
                          </a:solidFill>
                        </a:rPr>
                        <a:t>く堅固な</a:t>
                      </a:r>
                      <a:r>
                        <a:rPr kumimoji="1" lang="ja-JP" altLang="en-US" sz="1400" b="1" i="1" u="sng" dirty="0" smtClean="0"/>
                        <a:t>障害物</a:t>
                      </a:r>
                      <a:r>
                        <a:rPr kumimoji="1" lang="en-US" altLang="ja-JP" sz="1400" b="1" i="1" u="sng" baseline="30000" dirty="0" smtClean="0">
                          <a:solidFill>
                            <a:srgbClr val="FF0000"/>
                          </a:solidFill>
                        </a:rPr>
                        <a:t>*1</a:t>
                      </a:r>
                      <a:r>
                        <a:rPr kumimoji="1" lang="ja-JP" altLang="en-US" sz="1400" dirty="0" smtClean="0"/>
                        <a:t>によって</a:t>
                      </a:r>
                      <a:r>
                        <a:rPr kumimoji="1" lang="en-US" altLang="ja-JP" sz="1400" dirty="0" smtClean="0"/>
                        <a:t>､</a:t>
                      </a:r>
                      <a:r>
                        <a:rPr kumimoji="1" lang="ja-JP" altLang="en-US" sz="1400" dirty="0" smtClean="0"/>
                        <a:t>プレーヤーがマーカーディスクの後ろに正しいスタンスを取ることができない場合</a:t>
                      </a:r>
                      <a:r>
                        <a:rPr kumimoji="1" lang="en-US" altLang="ja-JP" sz="1400" dirty="0" smtClean="0"/>
                        <a:t>､</a:t>
                      </a:r>
                      <a:r>
                        <a:rPr kumimoji="1" lang="ja-JP" altLang="en-US" sz="1400" dirty="0" smtClean="0"/>
                        <a:t>またはプレーエリアの上または下にディスクをマーキングすることができない場合</a:t>
                      </a:r>
                      <a:r>
                        <a:rPr kumimoji="1" lang="en-US" altLang="ja-JP" sz="1400" dirty="0" smtClean="0"/>
                        <a:t>､</a:t>
                      </a:r>
                      <a:r>
                        <a:rPr kumimoji="1" lang="ja-JP" altLang="en-US" sz="1400" dirty="0" smtClean="0"/>
                        <a:t>プレーヤーはその障害物の</a:t>
                      </a:r>
                      <a:r>
                        <a:rPr kumimoji="1" lang="ja-JP" altLang="en-US" sz="1400" b="0" i="0" u="none" dirty="0" smtClean="0"/>
                        <a:t>直後のプレーライン上に</a:t>
                      </a:r>
                      <a:r>
                        <a:rPr kumimoji="1" lang="ja-JP" altLang="en-US" sz="1400" dirty="0" smtClean="0"/>
                        <a:t>新しいライをマークすることができる</a:t>
                      </a:r>
                      <a:r>
                        <a:rPr kumimoji="1" lang="en-US" altLang="ja-JP" sz="1400" dirty="0" smtClean="0"/>
                        <a:t>｡</a:t>
                      </a:r>
                      <a:endParaRPr kumimoji="1" lang="ja-JP" altLang="en-US" sz="1400" dirty="0" smtClean="0"/>
                    </a:p>
                  </a:txBody>
                  <a:tcPr/>
                </a:tc>
              </a:tr>
            </a:tbl>
          </a:graphicData>
        </a:graphic>
      </p:graphicFrame>
      <p:sp>
        <p:nvSpPr>
          <p:cNvPr id="7" name="テキスト ボックス 6"/>
          <p:cNvSpPr txBox="1"/>
          <p:nvPr/>
        </p:nvSpPr>
        <p:spPr>
          <a:xfrm>
            <a:off x="471849" y="6041001"/>
            <a:ext cx="8214951" cy="461665"/>
          </a:xfrm>
          <a:prstGeom prst="rect">
            <a:avLst/>
          </a:prstGeom>
          <a:noFill/>
        </p:spPr>
        <p:txBody>
          <a:bodyPr wrap="square" rtlCol="0">
            <a:spAutoFit/>
          </a:bodyPr>
          <a:lstStyle/>
          <a:p>
            <a:pPr marL="252000" indent="-457200"/>
            <a:r>
              <a:rPr lang="en-US" altLang="ja-JP" sz="1200" dirty="0" smtClean="0">
                <a:solidFill>
                  <a:srgbClr val="FF0000"/>
                </a:solidFill>
              </a:rPr>
              <a:t>*1</a:t>
            </a:r>
            <a:r>
              <a:rPr lang="en-US" altLang="ja-JP" sz="1200" dirty="0" smtClean="0"/>
              <a:t>	Large </a:t>
            </a:r>
            <a:r>
              <a:rPr lang="en-US" altLang="ja-JP" sz="1200" dirty="0"/>
              <a:t>solid obstacle </a:t>
            </a:r>
            <a:r>
              <a:rPr lang="ja-JP" altLang="en-US" sz="1200" dirty="0"/>
              <a:t>は</a:t>
            </a:r>
            <a:r>
              <a:rPr lang="en-US" altLang="ja-JP" sz="1200" dirty="0"/>
              <a:t>､ Moving obstacle </a:t>
            </a:r>
            <a:r>
              <a:rPr lang="ja-JP" altLang="en-US" sz="1200" dirty="0"/>
              <a:t>と</a:t>
            </a:r>
            <a:r>
              <a:rPr lang="ja-JP" altLang="en-US" sz="1200" dirty="0" smtClean="0"/>
              <a:t>合わせ障害物</a:t>
            </a:r>
            <a:r>
              <a:rPr lang="ja-JP" altLang="en-US" sz="1200" dirty="0"/>
              <a:t>を二分</a:t>
            </a:r>
            <a:r>
              <a:rPr lang="ja-JP" altLang="en-US" sz="1200" dirty="0" smtClean="0"/>
              <a:t>する用語</a:t>
            </a:r>
            <a:r>
              <a:rPr lang="ja-JP" altLang="en-US" sz="1200" dirty="0"/>
              <a:t>であり</a:t>
            </a:r>
            <a:r>
              <a:rPr lang="en-US" altLang="ja-JP" sz="1200" dirty="0" smtClean="0"/>
              <a:t>､</a:t>
            </a:r>
            <a:r>
              <a:rPr lang="ja-JP" altLang="en-US" sz="1200" dirty="0" smtClean="0"/>
              <a:t>単</a:t>
            </a:r>
            <a:r>
              <a:rPr lang="ja-JP" altLang="en-US" sz="1200" dirty="0"/>
              <a:t>に “大きな障害物” とすると</a:t>
            </a:r>
            <a:r>
              <a:rPr lang="en-US" altLang="ja-JP" sz="1200" dirty="0"/>
              <a:t>､</a:t>
            </a:r>
            <a:r>
              <a:rPr lang="ja-JP" altLang="en-US" sz="1200" dirty="0"/>
              <a:t>いささか抽象的すぎるため</a:t>
            </a:r>
            <a:endParaRPr kumimoji="1" lang="ja-JP" altLang="en-US" sz="1200"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10</a:t>
            </a:fld>
            <a:endParaRPr kumimoji="1" lang="ja-JP" altLang="en-US"/>
          </a:p>
        </p:txBody>
      </p:sp>
    </p:spTree>
    <p:extLst>
      <p:ext uri="{BB962C8B-B14F-4D97-AF65-F5344CB8AC3E}">
        <p14:creationId xmlns:p14="http://schemas.microsoft.com/office/powerpoint/2010/main" val="35638771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62012"/>
            <a:ext cx="8229600" cy="5851525"/>
          </a:xfrm>
        </p:spPr>
        <p:txBody>
          <a:bodyPr>
            <a:normAutofit fontScale="90000"/>
          </a:bodyPr>
          <a:lstStyle/>
          <a:p>
            <a:r>
              <a:rPr kumimoji="1" lang="ja-JP" altLang="en-US" b="1" dirty="0" smtClean="0"/>
              <a:t>用語の統一</a:t>
            </a:r>
            <a:r>
              <a:rPr kumimoji="1" lang="en-US" altLang="ja-JP" b="1" dirty="0" smtClean="0"/>
              <a:t>(</a:t>
            </a:r>
            <a:r>
              <a:rPr kumimoji="1" lang="ja-JP" altLang="en-US" b="1" dirty="0" smtClean="0"/>
              <a:t>案</a:t>
            </a:r>
            <a:r>
              <a:rPr kumimoji="1" lang="en-US" altLang="ja-JP" b="1" dirty="0" smtClean="0"/>
              <a:t>)#3</a:t>
            </a:r>
            <a:br>
              <a:rPr kumimoji="1" lang="en-US" altLang="ja-JP" b="1" dirty="0" smtClean="0"/>
            </a:br>
            <a:r>
              <a:rPr lang="en-US" altLang="ja-JP" b="1" dirty="0"/>
              <a:t/>
            </a:r>
            <a:br>
              <a:rPr lang="en-US" altLang="ja-JP" b="1" dirty="0"/>
            </a:br>
            <a:r>
              <a:rPr lang="en-US" altLang="ja-JP" b="1" dirty="0" smtClean="0"/>
              <a:t>Casual area = </a:t>
            </a:r>
            <a:r>
              <a:rPr lang="ja-JP" altLang="en-US" b="1" dirty="0" smtClean="0"/>
              <a:t>カジュアルエリア</a:t>
            </a:r>
            <a:r>
              <a:rPr lang="en-US" altLang="ja-JP" sz="2000" b="1" dirty="0" smtClean="0"/>
              <a:t/>
            </a:r>
            <a:br>
              <a:rPr lang="en-US" altLang="ja-JP" sz="2000" b="1" dirty="0" smtClean="0"/>
            </a:br>
            <a:r>
              <a:rPr lang="en-US" altLang="ja-JP" sz="2000" b="1" dirty="0" smtClean="0"/>
              <a:t>806.03</a:t>
            </a:r>
            <a:r>
              <a:rPr lang="ja-JP" altLang="en-US" sz="2000" b="1" dirty="0" smtClean="0"/>
              <a:t>の定義通りカジュアルエリアとする</a:t>
            </a:r>
            <a:r>
              <a:rPr lang="en-US" altLang="ja-JP" sz="2000" b="1" dirty="0" smtClean="0"/>
              <a:t/>
            </a:r>
            <a:br>
              <a:rPr lang="en-US" altLang="ja-JP" sz="2000" b="1" dirty="0" smtClean="0"/>
            </a:br>
            <a:r>
              <a:rPr lang="en-US" altLang="ja-JP" sz="2000" b="1" dirty="0" smtClean="0"/>
              <a:t/>
            </a:r>
            <a:br>
              <a:rPr lang="en-US" altLang="ja-JP" sz="2000" b="1" dirty="0" smtClean="0"/>
            </a:br>
            <a:r>
              <a:rPr lang="en-US" altLang="ja-JP" b="1" dirty="0" smtClean="0"/>
              <a:t>Casual relief = </a:t>
            </a:r>
            <a:r>
              <a:rPr lang="ja-JP" altLang="en-US" b="1" dirty="0" smtClean="0"/>
              <a:t>カジュアルな救済</a:t>
            </a:r>
            <a:r>
              <a:rPr lang="en-US" altLang="ja-JP" b="1" dirty="0" smtClean="0"/>
              <a:t/>
            </a:r>
            <a:br>
              <a:rPr lang="en-US" altLang="ja-JP" b="1" dirty="0" smtClean="0"/>
            </a:br>
            <a:r>
              <a:rPr lang="en-US" altLang="ja-JP" sz="2000" b="1" dirty="0" smtClean="0"/>
              <a:t>p.35</a:t>
            </a:r>
            <a:r>
              <a:rPr lang="ja-JP" altLang="en-US" sz="2000" b="1" dirty="0" smtClean="0"/>
              <a:t>の用法に合わせカジュアル</a:t>
            </a:r>
            <a:r>
              <a:rPr lang="en-US" altLang="ja-JP" sz="2000" b="1" dirty="0" smtClean="0"/>
              <a:t>(</a:t>
            </a:r>
            <a:r>
              <a:rPr lang="ja-JP" altLang="en-US" sz="2000" b="1" dirty="0" smtClean="0"/>
              <a:t>な</a:t>
            </a:r>
            <a:r>
              <a:rPr lang="en-US" altLang="ja-JP" sz="2000" b="1" dirty="0" smtClean="0"/>
              <a:t>)</a:t>
            </a:r>
            <a:r>
              <a:rPr lang="ja-JP" altLang="en-US" sz="2000" b="1" dirty="0" smtClean="0"/>
              <a:t>救済とする</a:t>
            </a:r>
            <a:r>
              <a:rPr lang="en-US" altLang="ja-JP" sz="2000" b="1" dirty="0" smtClean="0"/>
              <a:t/>
            </a:r>
            <a:br>
              <a:rPr lang="en-US" altLang="ja-JP" sz="2000" b="1" dirty="0" smtClean="0"/>
            </a:br>
            <a:r>
              <a:rPr lang="en-US" altLang="ja-JP" sz="2000" b="1" dirty="0" smtClean="0"/>
              <a:t/>
            </a:r>
            <a:br>
              <a:rPr lang="en-US" altLang="ja-JP" sz="2000" b="1" dirty="0" smtClean="0"/>
            </a:br>
            <a:r>
              <a:rPr lang="en-US" altLang="ja-JP" b="1" dirty="0" smtClean="0"/>
              <a:t>Relief = </a:t>
            </a:r>
            <a:r>
              <a:rPr lang="ja-JP" altLang="en-US" b="1" dirty="0" smtClean="0"/>
              <a:t>救済</a:t>
            </a:r>
            <a:r>
              <a:rPr lang="en-US" altLang="ja-JP" b="1" dirty="0" smtClean="0"/>
              <a:t/>
            </a:r>
            <a:br>
              <a:rPr lang="en-US" altLang="ja-JP" b="1" dirty="0" smtClean="0"/>
            </a:br>
            <a:r>
              <a:rPr lang="en-US" altLang="ja-JP" sz="2000" b="1" dirty="0" smtClean="0"/>
              <a:t>“</a:t>
            </a:r>
            <a:r>
              <a:rPr lang="ja-JP" altLang="en-US" sz="2000" b="1" dirty="0" smtClean="0"/>
              <a:t>救済</a:t>
            </a:r>
            <a:r>
              <a:rPr lang="en-US" altLang="ja-JP" sz="2000" b="1" dirty="0" smtClean="0"/>
              <a:t>” </a:t>
            </a:r>
            <a:r>
              <a:rPr lang="ja-JP" altLang="en-US" sz="2000" b="1" dirty="0" smtClean="0"/>
              <a:t>と</a:t>
            </a:r>
            <a:r>
              <a:rPr lang="en-US" altLang="ja-JP" sz="2000" b="1" dirty="0" smtClean="0"/>
              <a:t> “</a:t>
            </a:r>
            <a:r>
              <a:rPr lang="ja-JP" altLang="en-US" sz="2000" b="1" dirty="0" smtClean="0"/>
              <a:t>救済措置</a:t>
            </a:r>
            <a:r>
              <a:rPr lang="en-US" altLang="ja-JP" sz="2000" b="1" dirty="0" smtClean="0"/>
              <a:t>” </a:t>
            </a:r>
            <a:r>
              <a:rPr lang="ja-JP" altLang="en-US" sz="2000" b="1" dirty="0" smtClean="0"/>
              <a:t>の標記の揺れを</a:t>
            </a:r>
            <a:r>
              <a:rPr lang="en-US" altLang="ja-JP" sz="2000" b="1" dirty="0" smtClean="0"/>
              <a:t> “</a:t>
            </a:r>
            <a:r>
              <a:rPr lang="ja-JP" altLang="en-US" sz="2000" b="1" dirty="0" smtClean="0"/>
              <a:t>救済</a:t>
            </a:r>
            <a:r>
              <a:rPr lang="en-US" altLang="ja-JP" sz="2000" b="1" dirty="0" smtClean="0"/>
              <a:t>” </a:t>
            </a:r>
            <a:r>
              <a:rPr lang="ja-JP" altLang="en-US" sz="2000" b="1" dirty="0" smtClean="0"/>
              <a:t>に統一</a:t>
            </a:r>
            <a:r>
              <a:rPr lang="en-US" altLang="ja-JP" sz="2000" b="1" dirty="0"/>
              <a:t/>
            </a:r>
            <a:br>
              <a:rPr lang="en-US" altLang="ja-JP" sz="2000" b="1" dirty="0"/>
            </a:br>
            <a:r>
              <a:rPr lang="en-US" altLang="ja-JP" sz="2000" b="1" dirty="0" smtClean="0"/>
              <a:t/>
            </a:r>
            <a:br>
              <a:rPr lang="en-US" altLang="ja-JP" sz="2000" b="1" dirty="0" smtClean="0"/>
            </a:br>
            <a:r>
              <a:rPr lang="en-US" altLang="ja-JP" sz="4900" b="1" dirty="0" smtClean="0"/>
              <a:t>Optional </a:t>
            </a:r>
            <a:r>
              <a:rPr lang="en-US" altLang="ja-JP" sz="4900" b="1" dirty="0"/>
              <a:t>r</a:t>
            </a:r>
            <a:r>
              <a:rPr lang="en-US" altLang="ja-JP" sz="4900" b="1" dirty="0" smtClean="0"/>
              <a:t>elief </a:t>
            </a:r>
            <a:r>
              <a:rPr lang="en-US" altLang="ja-JP" b="1" dirty="0"/>
              <a:t>= </a:t>
            </a:r>
            <a:r>
              <a:rPr lang="ja-JP" altLang="en-US" b="1" dirty="0" smtClean="0"/>
              <a:t>任意の救済</a:t>
            </a:r>
            <a:r>
              <a:rPr lang="en-US" altLang="ja-JP" b="1" dirty="0"/>
              <a:t/>
            </a:r>
            <a:br>
              <a:rPr lang="en-US" altLang="ja-JP" b="1" dirty="0"/>
            </a:br>
            <a:r>
              <a:rPr lang="en-US" altLang="ja-JP" sz="2000" b="1" dirty="0" smtClean="0"/>
              <a:t>803.02</a:t>
            </a:r>
            <a:r>
              <a:rPr lang="ja-JP" altLang="en-US" sz="2000" b="1" dirty="0" smtClean="0"/>
              <a:t>で明文化された</a:t>
            </a:r>
            <a:r>
              <a:rPr lang="en-US" altLang="ja-JP" sz="2000" b="1" dirty="0" smtClean="0"/>
              <a:t> “</a:t>
            </a:r>
            <a:r>
              <a:rPr lang="ja-JP" altLang="en-US" sz="2000" b="1" dirty="0" smtClean="0"/>
              <a:t>任意の救済</a:t>
            </a:r>
            <a:r>
              <a:rPr lang="en-US" altLang="ja-JP" sz="2000" b="1" dirty="0" smtClean="0"/>
              <a:t>” </a:t>
            </a:r>
            <a:r>
              <a:rPr lang="ja-JP" altLang="en-US" sz="2000" b="1" dirty="0" smtClean="0"/>
              <a:t>に統一</a:t>
            </a:r>
            <a:endParaRPr kumimoji="1" lang="ja-JP" altLang="en-US" sz="2000" b="1" dirty="0"/>
          </a:p>
        </p:txBody>
      </p:sp>
      <p:sp>
        <p:nvSpPr>
          <p:cNvPr id="3" name="四角形吹き出し 2"/>
          <p:cNvSpPr/>
          <p:nvPr/>
        </p:nvSpPr>
        <p:spPr>
          <a:xfrm>
            <a:off x="6769333" y="6119611"/>
            <a:ext cx="2162134" cy="448559"/>
          </a:xfrm>
          <a:prstGeom prst="wedgeRectCallout">
            <a:avLst>
              <a:gd name="adj1" fmla="val -48181"/>
              <a:gd name="adj2" fmla="val -118020"/>
            </a:avLst>
          </a:prstGeom>
          <a:noFill/>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a:r>
              <a:rPr kumimoji="1" lang="en-US" altLang="ja-JP" sz="800" dirty="0" smtClean="0">
                <a:solidFill>
                  <a:schemeClr val="tx1"/>
                </a:solidFill>
              </a:rPr>
              <a:t>“</a:t>
            </a:r>
            <a:r>
              <a:rPr kumimoji="1" lang="ja-JP" altLang="en-US" sz="800" dirty="0" smtClean="0">
                <a:solidFill>
                  <a:schemeClr val="tx1"/>
                </a:solidFill>
              </a:rPr>
              <a:t>任意の救済</a:t>
            </a:r>
            <a:r>
              <a:rPr kumimoji="1" lang="en-US" altLang="ja-JP" sz="800" dirty="0" smtClean="0">
                <a:solidFill>
                  <a:schemeClr val="tx1"/>
                </a:solidFill>
              </a:rPr>
              <a:t>” </a:t>
            </a:r>
            <a:r>
              <a:rPr kumimoji="1" lang="ja-JP" altLang="en-US" sz="800" dirty="0" smtClean="0">
                <a:solidFill>
                  <a:schemeClr val="tx1"/>
                </a:solidFill>
              </a:rPr>
              <a:t>では</a:t>
            </a:r>
            <a:r>
              <a:rPr kumimoji="1" lang="en-US" altLang="ja-JP" sz="800" dirty="0" smtClean="0">
                <a:solidFill>
                  <a:schemeClr val="tx1"/>
                </a:solidFill>
              </a:rPr>
              <a:t>､</a:t>
            </a:r>
            <a:r>
              <a:rPr kumimoji="1" lang="ja-JP" altLang="en-US" sz="800" dirty="0" smtClean="0">
                <a:solidFill>
                  <a:schemeClr val="tx1"/>
                </a:solidFill>
              </a:rPr>
              <a:t>ちょっと抽象的すぎるかも</a:t>
            </a:r>
            <a:r>
              <a:rPr kumimoji="1" lang="en-US" altLang="ja-JP" sz="800" dirty="0" smtClean="0">
                <a:solidFill>
                  <a:schemeClr val="tx1"/>
                </a:solidFill>
              </a:rPr>
              <a:t>｡</a:t>
            </a:r>
          </a:p>
          <a:p>
            <a:pPr algn="ctr"/>
            <a:r>
              <a:rPr lang="en-US" altLang="ja-JP" sz="800" dirty="0" smtClean="0">
                <a:solidFill>
                  <a:schemeClr val="tx1"/>
                </a:solidFill>
              </a:rPr>
              <a:t> “</a:t>
            </a:r>
            <a:r>
              <a:rPr lang="ja-JP" altLang="en-US" sz="800" dirty="0" smtClean="0">
                <a:solidFill>
                  <a:schemeClr val="tx1"/>
                </a:solidFill>
              </a:rPr>
              <a:t>オプショナルな救済</a:t>
            </a:r>
            <a:r>
              <a:rPr lang="en-US" altLang="ja-JP" sz="800" dirty="0" smtClean="0">
                <a:solidFill>
                  <a:schemeClr val="tx1"/>
                </a:solidFill>
              </a:rPr>
              <a:t>” </a:t>
            </a:r>
            <a:r>
              <a:rPr lang="ja-JP" altLang="en-US" sz="800" dirty="0" smtClean="0">
                <a:solidFill>
                  <a:schemeClr val="tx1"/>
                </a:solidFill>
              </a:rPr>
              <a:t>の方が良いかな</a:t>
            </a:r>
            <a:r>
              <a:rPr lang="en-US" altLang="ja-JP" sz="800" dirty="0" smtClean="0">
                <a:solidFill>
                  <a:schemeClr val="tx1"/>
                </a:solidFill>
              </a:rPr>
              <a:t>?</a:t>
            </a:r>
            <a:endParaRPr kumimoji="1" lang="ja-JP" altLang="en-US" sz="800" dirty="0">
              <a:solidFill>
                <a:schemeClr val="tx1"/>
              </a:solidFill>
            </a:endParaRPr>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11</a:t>
            </a:fld>
            <a:endParaRPr kumimoji="1" lang="ja-JP" altLang="en-US"/>
          </a:p>
        </p:txBody>
      </p:sp>
    </p:spTree>
    <p:extLst>
      <p:ext uri="{BB962C8B-B14F-4D97-AF65-F5344CB8AC3E}">
        <p14:creationId xmlns:p14="http://schemas.microsoft.com/office/powerpoint/2010/main" val="38127898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235800"/>
          </a:xfrm>
        </p:spPr>
        <p:txBody>
          <a:bodyPr>
            <a:normAutofit/>
          </a:bodyPr>
          <a:lstStyle/>
          <a:p>
            <a:r>
              <a:rPr kumimoji="1" lang="en-US" altLang="ja-JP" b="1" dirty="0" smtClean="0"/>
              <a:t>QA-CAS </a:t>
            </a:r>
            <a:br>
              <a:rPr kumimoji="1" lang="en-US" altLang="ja-JP" b="1" dirty="0" smtClean="0"/>
            </a:br>
            <a:r>
              <a:rPr kumimoji="1" lang="en-US" altLang="ja-JP" b="1" dirty="0" smtClean="0"/>
              <a:t>Casual Area</a:t>
            </a:r>
            <a:br>
              <a:rPr kumimoji="1" lang="en-US" altLang="ja-JP" b="1" dirty="0" smtClean="0"/>
            </a:br>
            <a:r>
              <a:rPr kumimoji="1" lang="en-US" altLang="ja-JP" b="1" dirty="0" smtClean="0"/>
              <a:t/>
            </a:r>
            <a:br>
              <a:rPr kumimoji="1" lang="en-US" altLang="ja-JP" b="1" dirty="0" smtClean="0"/>
            </a:br>
            <a:r>
              <a:rPr kumimoji="1" lang="ja-JP" altLang="en-US" b="1" i="1" u="sng" dirty="0" smtClean="0"/>
              <a:t>動かせる障害物</a:t>
            </a:r>
            <a:r>
              <a:rPr kumimoji="1" lang="ja-JP" altLang="en-US" b="1" dirty="0" smtClean="0"/>
              <a:t>エリア</a:t>
            </a:r>
            <a:r>
              <a:rPr kumimoji="1" lang="en-US" altLang="ja-JP" b="1" dirty="0" smtClean="0"/>
              <a:t> (</a:t>
            </a:r>
            <a:r>
              <a:rPr kumimoji="1" lang="ja-JP" altLang="en-US" b="1" dirty="0" smtClean="0"/>
              <a:t>現</a:t>
            </a:r>
            <a:r>
              <a:rPr kumimoji="1" lang="en-US" altLang="ja-JP" b="1" dirty="0" smtClean="0"/>
              <a:t>)</a:t>
            </a:r>
            <a:br>
              <a:rPr kumimoji="1" lang="en-US" altLang="ja-JP" b="1" dirty="0" smtClean="0"/>
            </a:br>
            <a:r>
              <a:rPr lang="ja-JP" altLang="en-US" b="1" i="1" u="sng" dirty="0" smtClean="0">
                <a:solidFill>
                  <a:srgbClr val="FF0000"/>
                </a:solidFill>
              </a:rPr>
              <a:t>カジュアル</a:t>
            </a:r>
            <a:r>
              <a:rPr lang="ja-JP" altLang="en-US" b="1" dirty="0" smtClean="0"/>
              <a:t>エリア</a:t>
            </a:r>
            <a:r>
              <a:rPr lang="en-US" altLang="ja-JP" b="1" dirty="0" smtClean="0"/>
              <a:t> (</a:t>
            </a:r>
            <a:r>
              <a:rPr lang="ja-JP" altLang="en-US" b="1" dirty="0" smtClean="0"/>
              <a:t>案</a:t>
            </a:r>
            <a:r>
              <a:rPr lang="en-US" altLang="ja-JP" b="1" dirty="0" smtClean="0"/>
              <a:t>)</a:t>
            </a:r>
            <a:br>
              <a:rPr lang="en-US" altLang="ja-JP" b="1" dirty="0" smtClean="0"/>
            </a:br>
            <a:r>
              <a:rPr lang="en-US" altLang="ja-JP" sz="1800" b="1" dirty="0" smtClean="0"/>
              <a:t/>
            </a:r>
            <a:br>
              <a:rPr lang="en-US" altLang="ja-JP" sz="1800" b="1" dirty="0" smtClean="0"/>
            </a:br>
            <a:r>
              <a:rPr lang="en-US" altLang="ja-JP" sz="1800" b="1" dirty="0" smtClean="0"/>
              <a:t>806.03</a:t>
            </a:r>
            <a:r>
              <a:rPr lang="en-US" altLang="ja-JP" sz="1800" b="1" dirty="0"/>
              <a:t> </a:t>
            </a:r>
            <a:r>
              <a:rPr lang="ja-JP" altLang="en-US" sz="1800" b="1" dirty="0" smtClean="0"/>
              <a:t>で明記された</a:t>
            </a:r>
            <a:r>
              <a:rPr lang="en-US" altLang="ja-JP" sz="1800" b="1" dirty="0" smtClean="0"/>
              <a:t> “</a:t>
            </a:r>
            <a:r>
              <a:rPr lang="ja-JP" altLang="en-US" sz="1800" b="1" dirty="0" smtClean="0"/>
              <a:t>カジュアルエリア</a:t>
            </a:r>
            <a:r>
              <a:rPr lang="en-US" altLang="ja-JP" sz="1800" b="1" dirty="0" smtClean="0"/>
              <a:t>” </a:t>
            </a:r>
            <a:r>
              <a:rPr lang="ja-JP" altLang="en-US" sz="1800" b="1" dirty="0" smtClean="0"/>
              <a:t>に統一する</a:t>
            </a:r>
            <a:r>
              <a:rPr lang="en-US" altLang="ja-JP" sz="1800" b="1" dirty="0" smtClean="0"/>
              <a:t>｡</a:t>
            </a:r>
            <a:r>
              <a:rPr lang="en-US" altLang="ja-JP" sz="1800" b="1" dirty="0"/>
              <a:t/>
            </a:r>
            <a:br>
              <a:rPr lang="en-US" altLang="ja-JP" sz="1800" b="1" dirty="0"/>
            </a:br>
            <a:r>
              <a:rPr lang="en-US" altLang="ja-JP" sz="1800" b="1" dirty="0"/>
              <a:t> </a:t>
            </a:r>
            <a:r>
              <a:rPr lang="en-US" altLang="ja-JP" b="1" dirty="0" smtClean="0"/>
              <a:t/>
            </a:r>
            <a:br>
              <a:rPr lang="en-US" altLang="ja-JP" b="1" dirty="0" smtClean="0"/>
            </a:br>
            <a:r>
              <a:rPr lang="en-US" altLang="ja-JP" sz="1800" b="1" dirty="0" smtClean="0"/>
              <a:t>“</a:t>
            </a:r>
            <a:r>
              <a:rPr lang="ja-JP" altLang="en-US" sz="1800" b="1" dirty="0" smtClean="0"/>
              <a:t>動かせる障害物</a:t>
            </a:r>
            <a:r>
              <a:rPr lang="en-US" altLang="ja-JP" sz="1800" b="1" dirty="0" smtClean="0"/>
              <a:t>” </a:t>
            </a:r>
            <a:r>
              <a:rPr lang="ja-JP" altLang="en-US" sz="1800" b="1" dirty="0" smtClean="0"/>
              <a:t>に対応する</a:t>
            </a:r>
            <a:r>
              <a:rPr lang="en-US" altLang="ja-JP" sz="1800" b="1" dirty="0" smtClean="0"/>
              <a:t>PDGA</a:t>
            </a:r>
            <a:r>
              <a:rPr lang="ja-JP" altLang="en-US" sz="1800" b="1" dirty="0" smtClean="0"/>
              <a:t>用語は</a:t>
            </a:r>
            <a:r>
              <a:rPr lang="en-US" altLang="ja-JP" sz="1800" b="1" dirty="0" smtClean="0"/>
              <a:t>､ “moving obstacle” </a:t>
            </a:r>
            <a:r>
              <a:rPr lang="ja-JP" altLang="en-US" sz="1800" b="1" dirty="0" smtClean="0"/>
              <a:t>である</a:t>
            </a:r>
            <a:r>
              <a:rPr lang="en-US" altLang="ja-JP" sz="1800" b="1" dirty="0" smtClean="0"/>
              <a:t>(803.01)｡</a:t>
            </a:r>
            <a:br>
              <a:rPr lang="en-US" altLang="ja-JP" sz="1800" b="1" dirty="0" smtClean="0"/>
            </a:br>
            <a:r>
              <a:rPr lang="ja-JP" altLang="en-US" sz="1800" b="1" dirty="0" smtClean="0"/>
              <a:t>一方</a:t>
            </a:r>
            <a:r>
              <a:rPr lang="en-US" altLang="ja-JP" sz="1800" b="1" dirty="0" smtClean="0"/>
              <a:t>､806.03</a:t>
            </a:r>
            <a:r>
              <a:rPr lang="ja-JP" altLang="en-US" sz="1800" b="1" dirty="0" smtClean="0"/>
              <a:t>に</a:t>
            </a:r>
            <a:r>
              <a:rPr lang="en-US" altLang="ja-JP" sz="1800" b="1" dirty="0" smtClean="0"/>
              <a:t> “moving obstacle” </a:t>
            </a:r>
            <a:r>
              <a:rPr lang="ja-JP" altLang="en-US" sz="1800" b="1" dirty="0" smtClean="0"/>
              <a:t>に関する言及は無い</a:t>
            </a:r>
            <a:r>
              <a:rPr lang="en-US" altLang="ja-JP" sz="1800" b="1" dirty="0" smtClean="0"/>
              <a:t>｡</a:t>
            </a:r>
            <a:br>
              <a:rPr lang="en-US" altLang="ja-JP" sz="1800" b="1" dirty="0" smtClean="0"/>
            </a:br>
            <a:r>
              <a:rPr lang="en-US" altLang="ja-JP" sz="1800" b="1" dirty="0" smtClean="0"/>
              <a:t>“Casual area” </a:t>
            </a:r>
            <a:r>
              <a:rPr lang="ja-JP" altLang="en-US" sz="1800" b="1" dirty="0" smtClean="0"/>
              <a:t>を</a:t>
            </a:r>
            <a:r>
              <a:rPr lang="en-US" altLang="ja-JP" sz="1800" b="1" dirty="0" smtClean="0"/>
              <a:t> “</a:t>
            </a:r>
            <a:r>
              <a:rPr lang="ja-JP" altLang="en-US" sz="1800" b="1" dirty="0" smtClean="0"/>
              <a:t>動かせる障害物エリア</a:t>
            </a:r>
            <a:r>
              <a:rPr lang="en-US" altLang="ja-JP" sz="1800" b="1" dirty="0" smtClean="0"/>
              <a:t>” </a:t>
            </a:r>
            <a:r>
              <a:rPr lang="ja-JP" altLang="en-US" sz="1800" b="1" dirty="0" smtClean="0"/>
              <a:t>とすると</a:t>
            </a:r>
            <a:r>
              <a:rPr lang="en-US" altLang="ja-JP" sz="1800" b="1" dirty="0" smtClean="0"/>
              <a:t>､</a:t>
            </a:r>
            <a:br>
              <a:rPr lang="en-US" altLang="ja-JP" sz="1800" b="1" dirty="0" smtClean="0"/>
            </a:br>
            <a:r>
              <a:rPr lang="ja-JP" altLang="en-US" sz="1800" b="1" dirty="0" smtClean="0"/>
              <a:t>読者に無用の混乱を与える恐れがある</a:t>
            </a:r>
            <a:r>
              <a:rPr lang="en-US" altLang="ja-JP" sz="1800" b="1" dirty="0" smtClean="0"/>
              <a:t>｡</a:t>
            </a:r>
            <a:endParaRPr kumimoji="1" lang="ja-JP" altLang="en-US" sz="1800" b="1"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12</a:t>
            </a:fld>
            <a:endParaRPr kumimoji="1" lang="ja-JP" altLang="en-US"/>
          </a:p>
        </p:txBody>
      </p:sp>
    </p:spTree>
    <p:extLst>
      <p:ext uri="{BB962C8B-B14F-4D97-AF65-F5344CB8AC3E}">
        <p14:creationId xmlns:p14="http://schemas.microsoft.com/office/powerpoint/2010/main" val="32732617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b="1" dirty="0" smtClean="0"/>
              <a:t>QA-CAS-1 </a:t>
            </a:r>
            <a:r>
              <a:rPr lang="ja-JP" altLang="en-US" b="1" dirty="0" smtClean="0">
                <a:solidFill>
                  <a:srgbClr val="FF0000"/>
                </a:solidFill>
              </a:rPr>
              <a:t>カジュアル</a:t>
            </a:r>
            <a:r>
              <a:rPr kumimoji="1" lang="ja-JP" altLang="en-US" b="1" dirty="0" smtClean="0"/>
              <a:t>エリア</a:t>
            </a:r>
            <a:r>
              <a:rPr kumimoji="1" lang="en-US" altLang="ja-JP" b="1" dirty="0" smtClean="0"/>
              <a:t> </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47705796"/>
              </p:ext>
            </p:extLst>
          </p:nvPr>
        </p:nvGraphicFramePr>
        <p:xfrm>
          <a:off x="457200" y="1600200"/>
          <a:ext cx="8229600" cy="17424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#QA-CAS-1</a:t>
                      </a:r>
                      <a:endParaRPr kumimoji="1" lang="ja-JP" altLang="en-US" dirty="0"/>
                    </a:p>
                  </a:txBody>
                  <a:tcPr/>
                </a:tc>
              </a:tr>
              <a:tr h="370840">
                <a:tc>
                  <a:txBody>
                    <a:bodyPr/>
                    <a:lstStyle/>
                    <a:p>
                      <a:pPr marL="288000" indent="-324000"/>
                      <a:r>
                        <a:rPr kumimoji="1" lang="en-US" altLang="ja-JP" sz="1400" b="0" i="0" u="none" strike="noStrike" kern="1200" baseline="0" dirty="0" smtClean="0">
                          <a:solidFill>
                            <a:schemeClr val="dk1"/>
                          </a:solidFill>
                          <a:latin typeface="+mn-lt"/>
                          <a:ea typeface="+mn-ea"/>
                          <a:cs typeface="+mn-cs"/>
                        </a:rPr>
                        <a:t>Q:	My disc landed in a creek that has been declared </a:t>
                      </a:r>
                      <a:r>
                        <a:rPr kumimoji="1" lang="en-US" altLang="ja-JP" sz="1400" b="1" i="1" u="sng" strike="noStrike" kern="1200" baseline="0" dirty="0" smtClean="0">
                          <a:solidFill>
                            <a:schemeClr val="dk1"/>
                          </a:solidFill>
                          <a:latin typeface="+mn-lt"/>
                          <a:ea typeface="+mn-ea"/>
                          <a:cs typeface="+mn-cs"/>
                        </a:rPr>
                        <a:t>casual</a:t>
                      </a:r>
                      <a:r>
                        <a:rPr kumimoji="1" lang="en-US" altLang="ja-JP" sz="1400" b="0" i="0" u="none" strike="noStrike" kern="1200" baseline="0" dirty="0" smtClean="0">
                          <a:solidFill>
                            <a:schemeClr val="dk1"/>
                          </a:solidFill>
                          <a:latin typeface="+mn-lt"/>
                          <a:ea typeface="+mn-ea"/>
                          <a:cs typeface="+mn-cs"/>
                        </a:rPr>
                        <a:t>. May I place a rock or a broken limb behind my mark, to stand on in order to keep my feet dry?</a:t>
                      </a:r>
                      <a:endParaRPr kumimoji="1" lang="en-US" altLang="ja-JP" sz="1400" b="0" i="0" u="none" strike="noStrike" kern="1200" baseline="0" dirty="0">
                        <a:solidFill>
                          <a:schemeClr val="dk1"/>
                        </a:solidFill>
                        <a:latin typeface="+mn-lt"/>
                        <a:ea typeface="+mn-ea"/>
                        <a:cs typeface="+mn-cs"/>
                      </a:endParaRPr>
                    </a:p>
                    <a:p>
                      <a:pPr marL="288000" indent="-324000"/>
                      <a:r>
                        <a:rPr kumimoji="1" lang="en-US" altLang="ja-JP" sz="1400" b="0" i="0" u="none" strike="noStrike" kern="1200" baseline="0" dirty="0" smtClean="0">
                          <a:solidFill>
                            <a:schemeClr val="dk1"/>
                          </a:solidFill>
                          <a:latin typeface="+mn-lt"/>
                          <a:ea typeface="+mn-ea"/>
                          <a:cs typeface="+mn-cs"/>
                        </a:rPr>
                        <a:t>A:	If </a:t>
                      </a:r>
                      <a:r>
                        <a:rPr kumimoji="1" lang="en-US" altLang="ja-JP" sz="1400" b="1" i="1" u="sng" strike="noStrike" kern="1200" baseline="0" dirty="0" smtClean="0">
                          <a:solidFill>
                            <a:schemeClr val="dk1"/>
                          </a:solidFill>
                          <a:latin typeface="+mn-lt"/>
                          <a:ea typeface="+mn-ea"/>
                          <a:cs typeface="+mn-cs"/>
                        </a:rPr>
                        <a:t>you choose not to take casual relief back along the line of play</a:t>
                      </a:r>
                      <a:r>
                        <a:rPr kumimoji="1" lang="en-US" altLang="ja-JP" sz="1400" b="0" i="0" u="none" strike="noStrike" kern="1200" baseline="0" dirty="0" smtClean="0">
                          <a:solidFill>
                            <a:schemeClr val="dk1"/>
                          </a:solidFill>
                          <a:latin typeface="+mn-lt"/>
                          <a:ea typeface="+mn-ea"/>
                          <a:cs typeface="+mn-cs"/>
                        </a:rPr>
                        <a:t>, then you must take your stance as you would anywhere else on the course. </a:t>
                      </a:r>
                      <a:r>
                        <a:rPr kumimoji="1" lang="en-US" altLang="ja-JP" sz="1400" b="1" i="1" u="sng" strike="noStrike" kern="1200" baseline="0" dirty="0" smtClean="0">
                          <a:solidFill>
                            <a:schemeClr val="dk1"/>
                          </a:solidFill>
                          <a:latin typeface="+mn-lt"/>
                          <a:ea typeface="+mn-ea"/>
                          <a:cs typeface="+mn-cs"/>
                        </a:rPr>
                        <a:t>The only time you are allowed to move obstacles is to move casual obstacles out of your lie</a:t>
                      </a:r>
                      <a:r>
                        <a:rPr kumimoji="1" lang="en-US" altLang="ja-JP" sz="1400" b="0" i="0" u="none" strike="noStrike" kern="1200" baseline="0" dirty="0" smtClean="0">
                          <a:solidFill>
                            <a:schemeClr val="dk1"/>
                          </a:solidFill>
                          <a:latin typeface="+mn-lt"/>
                          <a:ea typeface="+mn-ea"/>
                          <a:cs typeface="+mn-cs"/>
                        </a:rPr>
                        <a:t>. If you do not want to play the lie as is, or take </a:t>
                      </a:r>
                      <a:r>
                        <a:rPr kumimoji="1" lang="en-US" altLang="ja-JP" sz="1400" b="1" i="1" u="sng" strike="noStrike" kern="1200" baseline="0" dirty="0" smtClean="0">
                          <a:solidFill>
                            <a:schemeClr val="dk1"/>
                          </a:solidFill>
                          <a:latin typeface="+mn-lt"/>
                          <a:ea typeface="+mn-ea"/>
                          <a:cs typeface="+mn-cs"/>
                        </a:rPr>
                        <a:t>casual relief</a:t>
                      </a:r>
                      <a:r>
                        <a:rPr kumimoji="1" lang="en-US" altLang="ja-JP" sz="1400" b="0" i="0" u="none" strike="noStrike" kern="1200" baseline="0" dirty="0" smtClean="0">
                          <a:solidFill>
                            <a:schemeClr val="dk1"/>
                          </a:solidFill>
                          <a:latin typeface="+mn-lt"/>
                          <a:ea typeface="+mn-ea"/>
                          <a:cs typeface="+mn-cs"/>
                        </a:rPr>
                        <a:t>, you can </a:t>
                      </a:r>
                      <a:r>
                        <a:rPr kumimoji="1" lang="en-US" altLang="ja-JP" sz="1400" b="1" i="1" u="sng" strike="noStrike" kern="1200" baseline="0" dirty="0" smtClean="0">
                          <a:solidFill>
                            <a:schemeClr val="dk1"/>
                          </a:solidFill>
                          <a:latin typeface="+mn-lt"/>
                          <a:ea typeface="+mn-ea"/>
                          <a:cs typeface="+mn-cs"/>
                        </a:rPr>
                        <a:t>take</a:t>
                      </a:r>
                      <a:r>
                        <a:rPr kumimoji="1" lang="en-US" altLang="ja-JP" sz="1400" b="0" i="0" u="none" strike="noStrike" kern="1200" baseline="0" dirty="0" smtClean="0">
                          <a:solidFill>
                            <a:schemeClr val="dk1"/>
                          </a:solidFill>
                          <a:latin typeface="+mn-lt"/>
                          <a:ea typeface="+mn-ea"/>
                          <a:cs typeface="+mn-cs"/>
                        </a:rPr>
                        <a:t> optional relief, or </a:t>
                      </a:r>
                      <a:r>
                        <a:rPr kumimoji="1" lang="en-US" altLang="ja-JP" sz="1400" b="1" i="1" u="sng" strike="noStrike" kern="1200" baseline="0" dirty="0" smtClean="0">
                          <a:solidFill>
                            <a:schemeClr val="dk1"/>
                          </a:solidFill>
                          <a:latin typeface="+mn-lt"/>
                          <a:ea typeface="+mn-ea"/>
                          <a:cs typeface="+mn-cs"/>
                        </a:rPr>
                        <a:t>abandon the throw</a:t>
                      </a:r>
                      <a:r>
                        <a:rPr kumimoji="1" lang="en-US" altLang="ja-JP" sz="1400" b="0" i="0" u="none" strike="noStrike" kern="1200" baseline="0" dirty="0" smtClean="0">
                          <a:solidFill>
                            <a:schemeClr val="dk1"/>
                          </a:solidFill>
                          <a:latin typeface="+mn-lt"/>
                          <a:ea typeface="+mn-ea"/>
                          <a:cs typeface="+mn-cs"/>
                        </a:rPr>
                        <a:t>, at the cost of a penalty throw.</a:t>
                      </a:r>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3963160659"/>
              </p:ext>
            </p:extLst>
          </p:nvPr>
        </p:nvGraphicFramePr>
        <p:xfrm>
          <a:off x="457200" y="3382695"/>
          <a:ext cx="8229600" cy="26568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ja-JP" altLang="en-US" dirty="0" smtClean="0"/>
                        <a:t>現</a:t>
                      </a:r>
                      <a:endParaRPr kumimoji="1" lang="ja-JP" altLang="en-US" dirty="0"/>
                    </a:p>
                  </a:txBody>
                  <a:tcPr/>
                </a:tc>
                <a:tc>
                  <a:txBody>
                    <a:bodyPr/>
                    <a:lstStyle/>
                    <a:p>
                      <a:pPr algn="ctr"/>
                      <a:r>
                        <a:rPr kumimoji="1" lang="ja-JP" altLang="en-US" dirty="0" smtClean="0"/>
                        <a:t>案</a:t>
                      </a:r>
                      <a:endParaRPr kumimoji="1" lang="ja-JP" altLang="en-US" dirty="0"/>
                    </a:p>
                  </a:txBody>
                  <a:tcPr/>
                </a:tc>
              </a:tr>
              <a:tr h="370840">
                <a:tc>
                  <a:txBody>
                    <a:bodyPr/>
                    <a:lstStyle/>
                    <a:p>
                      <a:pPr marL="180000" indent="-180000"/>
                      <a:r>
                        <a:rPr kumimoji="1" lang="en-US" altLang="ja-JP" sz="1200" dirty="0" smtClean="0"/>
                        <a:t>Q:	</a:t>
                      </a:r>
                      <a:r>
                        <a:rPr kumimoji="1" lang="ja-JP" altLang="en-US" sz="1200" dirty="0" smtClean="0"/>
                        <a:t>私のディスクは</a:t>
                      </a:r>
                      <a:r>
                        <a:rPr kumimoji="1" lang="en-US" altLang="ja-JP" sz="1200" dirty="0" smtClean="0"/>
                        <a:t>､</a:t>
                      </a:r>
                      <a:r>
                        <a:rPr kumimoji="1" lang="ja-JP" altLang="en-US" sz="1200" b="1" i="1" u="sng" dirty="0" smtClean="0"/>
                        <a:t>動かせる障害物エリアである</a:t>
                      </a:r>
                      <a:r>
                        <a:rPr kumimoji="1" lang="ja-JP" altLang="en-US" sz="1200" dirty="0" smtClean="0"/>
                        <a:t>と宣言された小川に着地しました</a:t>
                      </a:r>
                      <a:r>
                        <a:rPr kumimoji="1" lang="en-US" altLang="ja-JP" sz="1200" dirty="0" smtClean="0"/>
                        <a:t>｡</a:t>
                      </a:r>
                      <a:r>
                        <a:rPr kumimoji="1" lang="ja-JP" altLang="en-US" sz="1200" dirty="0" smtClean="0"/>
                        <a:t>マークの後ろに足を濡らさずに立つために</a:t>
                      </a:r>
                      <a:r>
                        <a:rPr kumimoji="1" lang="en-US" altLang="ja-JP" sz="1200" dirty="0" smtClean="0"/>
                        <a:t>､</a:t>
                      </a:r>
                      <a:r>
                        <a:rPr kumimoji="1" lang="ja-JP" altLang="en-US" sz="1200" dirty="0" smtClean="0"/>
                        <a:t>岩や折れた木の枝を置いてもいいですか</a:t>
                      </a:r>
                      <a:r>
                        <a:rPr kumimoji="1" lang="en-US" altLang="ja-JP" sz="1200" dirty="0" smtClean="0"/>
                        <a:t>?</a:t>
                      </a:r>
                    </a:p>
                    <a:p>
                      <a:pPr marL="180000" indent="-180000"/>
                      <a:r>
                        <a:rPr kumimoji="1" lang="en-US" altLang="ja-JP" sz="1200" dirty="0" smtClean="0"/>
                        <a:t>A:	</a:t>
                      </a:r>
                      <a:r>
                        <a:rPr kumimoji="1" lang="ja-JP" altLang="en-US" sz="1200" dirty="0" smtClean="0"/>
                        <a:t>もし</a:t>
                      </a:r>
                      <a:r>
                        <a:rPr kumimoji="1" lang="en-US" altLang="ja-JP" sz="1200" dirty="0" smtClean="0"/>
                        <a:t>､</a:t>
                      </a:r>
                      <a:r>
                        <a:rPr kumimoji="1" lang="ja-JP" altLang="en-US" sz="1200" b="1" i="1" u="sng" dirty="0" smtClean="0"/>
                        <a:t>動かせる障害物による救済処置をライの</a:t>
                      </a:r>
                      <a:r>
                        <a:rPr kumimoji="1" lang="en-US" altLang="ja-JP" sz="1200" b="1" i="1" u="sng" dirty="0" smtClean="0"/>
                        <a:t>5m</a:t>
                      </a:r>
                      <a:r>
                        <a:rPr kumimoji="1" lang="ja-JP" altLang="en-US" sz="1200" b="1" i="1" u="sng" dirty="0" smtClean="0"/>
                        <a:t>以内の後方にとらないこと</a:t>
                      </a:r>
                      <a:r>
                        <a:rPr kumimoji="1" lang="ja-JP" altLang="en-US" sz="1200" dirty="0" smtClean="0"/>
                        <a:t>を選択した場合は</a:t>
                      </a:r>
                      <a:r>
                        <a:rPr kumimoji="1" lang="en-US" altLang="ja-JP" sz="1200" dirty="0" smtClean="0"/>
                        <a:t>､</a:t>
                      </a:r>
                      <a:r>
                        <a:rPr kumimoji="1" lang="ja-JP" altLang="en-US" sz="1200" dirty="0" smtClean="0"/>
                        <a:t>他のコース上と同じようにスタンスを取る必用があります</a:t>
                      </a:r>
                      <a:r>
                        <a:rPr kumimoji="1" lang="en-US" altLang="ja-JP" sz="1200" dirty="0" smtClean="0"/>
                        <a:t>｡</a:t>
                      </a:r>
                      <a:r>
                        <a:rPr kumimoji="1" lang="ja-JP" altLang="en-US" sz="1200" b="1" i="1" u="sng" dirty="0" smtClean="0"/>
                        <a:t>あなたは</a:t>
                      </a:r>
                      <a:r>
                        <a:rPr kumimoji="1" lang="en-US" altLang="ja-JP" sz="1200" b="1" i="1" u="sng" dirty="0" smtClean="0"/>
                        <a:t>､</a:t>
                      </a:r>
                      <a:r>
                        <a:rPr kumimoji="1" lang="ja-JP" altLang="en-US" sz="1200" b="1" i="1" u="sng" dirty="0" smtClean="0"/>
                        <a:t>動かせる障害物以外の理由によって</a:t>
                      </a:r>
                      <a:r>
                        <a:rPr kumimoji="1" lang="en-US" altLang="ja-JP" sz="1200" b="1" i="1" u="sng" dirty="0" smtClean="0"/>
                        <a:t>､</a:t>
                      </a:r>
                      <a:r>
                        <a:rPr kumimoji="1" lang="ja-JP" altLang="en-US" sz="1200" b="1" i="1" u="sng" dirty="0" smtClean="0"/>
                        <a:t>ライやコース上の障害物を移動することはできません</a:t>
                      </a:r>
                      <a:r>
                        <a:rPr kumimoji="1" lang="en-US" altLang="ja-JP" sz="1200" b="1" i="1" u="sng" dirty="0" smtClean="0"/>
                        <a:t>｡</a:t>
                      </a:r>
                      <a:r>
                        <a:rPr kumimoji="1" lang="ja-JP" altLang="en-US" sz="1200" b="0" i="0" u="none" dirty="0" smtClean="0"/>
                        <a:t>あなたが</a:t>
                      </a:r>
                      <a:r>
                        <a:rPr kumimoji="1" lang="en-US" altLang="ja-JP" sz="1200" b="0" i="0" u="none" dirty="0" smtClean="0"/>
                        <a:t>､</a:t>
                      </a:r>
                      <a:r>
                        <a:rPr kumimoji="1" lang="ja-JP" altLang="en-US" sz="1200" b="0" i="0" u="none" dirty="0" smtClean="0"/>
                        <a:t>そのライからプレーしたくない場合や</a:t>
                      </a:r>
                      <a:r>
                        <a:rPr kumimoji="1" lang="en-US" altLang="ja-JP" sz="1200" b="0" i="0" u="none" dirty="0" smtClean="0"/>
                        <a:t>､</a:t>
                      </a:r>
                      <a:r>
                        <a:rPr kumimoji="1" lang="ja-JP" altLang="en-US" sz="1200" b="1" i="1" u="sng" dirty="0" smtClean="0"/>
                        <a:t>動かせる障害物による救済処置</a:t>
                      </a:r>
                      <a:r>
                        <a:rPr kumimoji="1" lang="ja-JP" altLang="en-US" sz="1200" b="0" i="0" u="none" dirty="0" smtClean="0"/>
                        <a:t>を取りたくない場合</a:t>
                      </a:r>
                      <a:r>
                        <a:rPr kumimoji="1" lang="ja-JP" altLang="en-US" sz="1200" dirty="0" smtClean="0"/>
                        <a:t>は</a:t>
                      </a:r>
                      <a:r>
                        <a:rPr kumimoji="1" lang="en-US" altLang="ja-JP" sz="1200" dirty="0" smtClean="0"/>
                        <a:t>､1</a:t>
                      </a:r>
                      <a:r>
                        <a:rPr kumimoji="1" lang="ja-JP" altLang="en-US" sz="1200" dirty="0" smtClean="0"/>
                        <a:t>投のペナルティスローを加えることでオプションの</a:t>
                      </a:r>
                      <a:r>
                        <a:rPr kumimoji="1" lang="ja-JP" altLang="en-US" sz="1200" b="0" i="0" u="none" dirty="0" smtClean="0"/>
                        <a:t>救済</a:t>
                      </a:r>
                      <a:r>
                        <a:rPr kumimoji="1" lang="ja-JP" altLang="en-US" sz="1200" b="1" i="1" u="sng" dirty="0" smtClean="0"/>
                        <a:t>処置</a:t>
                      </a:r>
                      <a:r>
                        <a:rPr kumimoji="1" lang="en-US" altLang="ja-JP" sz="1200" dirty="0" smtClean="0"/>
                        <a:t>､</a:t>
                      </a:r>
                      <a:r>
                        <a:rPr kumimoji="1" lang="ja-JP" altLang="en-US" sz="1200" dirty="0" smtClean="0"/>
                        <a:t>または</a:t>
                      </a:r>
                      <a:r>
                        <a:rPr kumimoji="1" lang="ja-JP" altLang="en-US" sz="1200" b="1" i="1" u="sng" dirty="0" smtClean="0"/>
                        <a:t>オプションのリスローを宣言</a:t>
                      </a:r>
                      <a:r>
                        <a:rPr kumimoji="1" lang="ja-JP" altLang="en-US" sz="1200" dirty="0" smtClean="0"/>
                        <a:t>することができます</a:t>
                      </a:r>
                      <a:r>
                        <a:rPr kumimoji="1" lang="en-US" altLang="ja-JP" sz="1200" dirty="0" smtClean="0"/>
                        <a:t>｡</a:t>
                      </a:r>
                      <a:endParaRPr kumimoji="1" lang="ja-JP" altLang="en-US" sz="1200" dirty="0"/>
                    </a:p>
                  </a:txBody>
                  <a:tcPr/>
                </a:tc>
                <a:tc>
                  <a:txBody>
                    <a:bodyPr/>
                    <a:lstStyle/>
                    <a:p>
                      <a:pPr marL="180000" indent="-180000"/>
                      <a:r>
                        <a:rPr kumimoji="1" lang="en-US" altLang="ja-JP" sz="1200" dirty="0" smtClean="0"/>
                        <a:t>Q:	</a:t>
                      </a:r>
                      <a:r>
                        <a:rPr kumimoji="1" lang="ja-JP" altLang="en-US" sz="1200" dirty="0" smtClean="0"/>
                        <a:t>私のディスクは</a:t>
                      </a:r>
                      <a:r>
                        <a:rPr kumimoji="1" lang="en-US" altLang="ja-JP" sz="1200" dirty="0" smtClean="0"/>
                        <a:t>､</a:t>
                      </a:r>
                      <a:r>
                        <a:rPr kumimoji="1" lang="ja-JP" altLang="en-US" sz="1200" b="1" i="1" u="sng" dirty="0" smtClean="0">
                          <a:solidFill>
                            <a:srgbClr val="FF0000"/>
                          </a:solidFill>
                        </a:rPr>
                        <a:t>カジュアル</a:t>
                      </a:r>
                      <a:r>
                        <a:rPr kumimoji="1" lang="ja-JP" altLang="en-US" sz="1200" b="1" i="1" u="sng" dirty="0" smtClean="0">
                          <a:solidFill>
                            <a:srgbClr val="FF0000"/>
                          </a:solidFill>
                        </a:rPr>
                        <a:t>エリア</a:t>
                      </a:r>
                      <a:r>
                        <a:rPr kumimoji="1" lang="ja-JP" altLang="en-US" sz="1200" dirty="0" smtClean="0"/>
                        <a:t>と</a:t>
                      </a:r>
                      <a:r>
                        <a:rPr kumimoji="1" lang="ja-JP" altLang="en-US" sz="1200" dirty="0" smtClean="0"/>
                        <a:t>宣言された小川に着地しました</a:t>
                      </a:r>
                      <a:r>
                        <a:rPr kumimoji="1" lang="en-US" altLang="ja-JP" sz="1200" dirty="0" smtClean="0"/>
                        <a:t>｡</a:t>
                      </a:r>
                      <a:r>
                        <a:rPr kumimoji="1" lang="ja-JP" altLang="en-US" sz="1200" dirty="0" smtClean="0"/>
                        <a:t>マークの後ろに足を濡らさずに立つために</a:t>
                      </a:r>
                      <a:r>
                        <a:rPr kumimoji="1" lang="en-US" altLang="ja-JP" sz="1200" dirty="0" smtClean="0"/>
                        <a:t>､</a:t>
                      </a:r>
                      <a:r>
                        <a:rPr kumimoji="1" lang="ja-JP" altLang="en-US" sz="1200" dirty="0" smtClean="0"/>
                        <a:t>岩や折れた木の枝を置いてもいいですか</a:t>
                      </a:r>
                      <a:r>
                        <a:rPr kumimoji="1" lang="en-US" altLang="ja-JP" sz="1200" dirty="0" smtClean="0"/>
                        <a:t>?</a:t>
                      </a:r>
                    </a:p>
                    <a:p>
                      <a:pPr marL="180000" marR="0" indent="-18000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t>A:	</a:t>
                      </a:r>
                      <a:r>
                        <a:rPr kumimoji="1" lang="ja-JP" altLang="en-US" sz="1200" dirty="0" smtClean="0"/>
                        <a:t>もし</a:t>
                      </a:r>
                      <a:r>
                        <a:rPr kumimoji="1" lang="en-US" altLang="ja-JP" sz="1200" dirty="0" smtClean="0"/>
                        <a:t>､</a:t>
                      </a:r>
                      <a:r>
                        <a:rPr kumimoji="1" lang="ja-JP" altLang="en-US" sz="1200" b="1" i="1" u="sng" dirty="0" smtClean="0">
                          <a:solidFill>
                            <a:srgbClr val="FF0000"/>
                          </a:solidFill>
                        </a:rPr>
                        <a:t>プレーラインに沿って</a:t>
                      </a:r>
                      <a:r>
                        <a:rPr kumimoji="1" lang="ja-JP" altLang="en-US" sz="1200" b="1" i="1" u="sng" dirty="0" smtClean="0">
                          <a:solidFill>
                            <a:srgbClr val="FF0000"/>
                          </a:solidFill>
                        </a:rPr>
                        <a:t>カジュアル</a:t>
                      </a:r>
                      <a:r>
                        <a:rPr kumimoji="1" lang="ja-JP" altLang="en-US" sz="1200" b="1" i="1" u="sng" dirty="0" smtClean="0">
                          <a:solidFill>
                            <a:srgbClr val="FF0000"/>
                          </a:solidFill>
                        </a:rPr>
                        <a:t>エリアからの</a:t>
                      </a:r>
                      <a:r>
                        <a:rPr kumimoji="1" lang="ja-JP" altLang="en-US" sz="1200" b="1" i="1" u="sng" dirty="0" smtClean="0">
                          <a:solidFill>
                            <a:srgbClr val="FF0000"/>
                          </a:solidFill>
                        </a:rPr>
                        <a:t>救済</a:t>
                      </a:r>
                      <a:r>
                        <a:rPr kumimoji="1" lang="ja-JP" altLang="en-US" sz="1200" dirty="0" smtClean="0"/>
                        <a:t>をとらないことを選択した場合は</a:t>
                      </a:r>
                      <a:r>
                        <a:rPr kumimoji="1" lang="en-US" altLang="ja-JP" sz="1200" dirty="0" smtClean="0"/>
                        <a:t>､</a:t>
                      </a:r>
                      <a:r>
                        <a:rPr kumimoji="1" lang="ja-JP" altLang="en-US" sz="1200" dirty="0" smtClean="0"/>
                        <a:t>他のコース上と同じようにスタンスを取る必用があります</a:t>
                      </a:r>
                      <a:r>
                        <a:rPr kumimoji="1" lang="en-US" altLang="ja-JP" sz="1200" dirty="0" smtClean="0"/>
                        <a:t>｡</a:t>
                      </a:r>
                      <a:r>
                        <a:rPr kumimoji="1" lang="ja-JP" altLang="en-US" sz="1200" b="1" i="1" u="sng" dirty="0" smtClean="0">
                          <a:solidFill>
                            <a:srgbClr val="FF0000"/>
                          </a:solidFill>
                        </a:rPr>
                        <a:t>ライからカジュアルな障害物を除くことが唯一許されています</a:t>
                      </a:r>
                      <a:r>
                        <a:rPr kumimoji="1" lang="en-US" altLang="ja-JP" sz="1200" dirty="0" smtClean="0"/>
                        <a:t>｡</a:t>
                      </a:r>
                      <a:r>
                        <a:rPr kumimoji="1" lang="ja-JP" altLang="en-US" sz="1200" b="0" i="0" u="none" dirty="0" smtClean="0"/>
                        <a:t>あなたが</a:t>
                      </a:r>
                      <a:r>
                        <a:rPr kumimoji="1" lang="en-US" altLang="ja-JP" sz="1200" b="0" i="0" u="none" dirty="0" smtClean="0"/>
                        <a:t>､</a:t>
                      </a:r>
                      <a:r>
                        <a:rPr kumimoji="1" lang="ja-JP" altLang="en-US" sz="1200" b="0" i="0" u="none" dirty="0" smtClean="0"/>
                        <a:t>そのライからプレーしたくない場合や</a:t>
                      </a:r>
                      <a:r>
                        <a:rPr kumimoji="1" lang="en-US" altLang="ja-JP" sz="1200" b="0" i="0" u="none" dirty="0" smtClean="0"/>
                        <a:t>､</a:t>
                      </a:r>
                      <a:r>
                        <a:rPr kumimoji="1" lang="ja-JP" altLang="en-US" sz="1200" b="1" i="1" u="sng" dirty="0" smtClean="0">
                          <a:solidFill>
                            <a:srgbClr val="FF0000"/>
                          </a:solidFill>
                        </a:rPr>
                        <a:t>カジュアル</a:t>
                      </a:r>
                      <a:r>
                        <a:rPr kumimoji="1" lang="ja-JP" altLang="en-US" sz="1200" b="1" i="1" u="sng" dirty="0" smtClean="0">
                          <a:solidFill>
                            <a:srgbClr val="FF0000"/>
                          </a:solidFill>
                        </a:rPr>
                        <a:t>エリアからの</a:t>
                      </a:r>
                      <a:r>
                        <a:rPr kumimoji="1" lang="ja-JP" altLang="en-US" sz="1200" b="1" i="1" u="sng" dirty="0" smtClean="0">
                          <a:solidFill>
                            <a:srgbClr val="FF0000"/>
                          </a:solidFill>
                        </a:rPr>
                        <a:t>救済</a:t>
                      </a:r>
                      <a:r>
                        <a:rPr kumimoji="1" lang="ja-JP" altLang="en-US" sz="1200" b="0" i="0" u="none" dirty="0" smtClean="0"/>
                        <a:t>を取りたくない</a:t>
                      </a:r>
                      <a:r>
                        <a:rPr kumimoji="1" lang="ja-JP" altLang="en-US" sz="1200" dirty="0" smtClean="0"/>
                        <a:t>場合は</a:t>
                      </a:r>
                      <a:r>
                        <a:rPr kumimoji="1" lang="en-US" altLang="ja-JP" sz="1200" dirty="0" smtClean="0"/>
                        <a:t>､1</a:t>
                      </a:r>
                      <a:r>
                        <a:rPr kumimoji="1" lang="ja-JP" altLang="en-US" sz="1200" dirty="0" smtClean="0"/>
                        <a:t>投のペナルティスローを加えることで</a:t>
                      </a:r>
                      <a:r>
                        <a:rPr kumimoji="1" lang="en-US" altLang="ja-JP" sz="1200" dirty="0" smtClean="0"/>
                        <a:t>､</a:t>
                      </a:r>
                      <a:r>
                        <a:rPr kumimoji="1" lang="ja-JP" altLang="en-US" sz="1200" b="0" i="0" u="none" dirty="0" smtClean="0">
                          <a:solidFill>
                            <a:schemeClr val="tx1"/>
                          </a:solidFill>
                        </a:rPr>
                        <a:t>オプション</a:t>
                      </a:r>
                      <a:r>
                        <a:rPr kumimoji="1" lang="ja-JP" altLang="en-US" sz="1200" b="0" i="0" u="none" dirty="0" smtClean="0">
                          <a:solidFill>
                            <a:schemeClr val="tx1"/>
                          </a:solidFill>
                        </a:rPr>
                        <a:t>の救済</a:t>
                      </a:r>
                      <a:r>
                        <a:rPr kumimoji="1" lang="ja-JP" altLang="en-US" sz="1200" b="1" i="1" u="sng" dirty="0" smtClean="0">
                          <a:solidFill>
                            <a:srgbClr val="FF0000"/>
                          </a:solidFill>
                        </a:rPr>
                        <a:t>を取ること</a:t>
                      </a:r>
                      <a:r>
                        <a:rPr kumimoji="1" lang="en-US" altLang="ja-JP" sz="1200" dirty="0" smtClean="0"/>
                        <a:t>､</a:t>
                      </a:r>
                      <a:r>
                        <a:rPr kumimoji="1" lang="ja-JP" altLang="en-US" sz="1200" dirty="0" smtClean="0"/>
                        <a:t>また</a:t>
                      </a:r>
                      <a:r>
                        <a:rPr kumimoji="1" lang="ja-JP" altLang="en-US" sz="1200" dirty="0" smtClean="0"/>
                        <a:t>は</a:t>
                      </a:r>
                      <a:r>
                        <a:rPr kumimoji="1" lang="ja-JP" altLang="en-US" sz="1200" b="1" i="1" u="sng" dirty="0" smtClean="0">
                          <a:solidFill>
                            <a:srgbClr val="FF0000"/>
                          </a:solidFill>
                        </a:rPr>
                        <a:t>スローを</a:t>
                      </a:r>
                      <a:r>
                        <a:rPr kumimoji="1" lang="ja-JP" altLang="en-US" sz="1200" b="1" i="1" u="sng" dirty="0" smtClean="0">
                          <a:solidFill>
                            <a:srgbClr val="FF0000"/>
                          </a:solidFill>
                        </a:rPr>
                        <a:t>放棄</a:t>
                      </a:r>
                      <a:r>
                        <a:rPr kumimoji="1" lang="ja-JP" altLang="en-US" sz="1200" dirty="0" smtClean="0"/>
                        <a:t>すること</a:t>
                      </a:r>
                      <a:r>
                        <a:rPr kumimoji="1" lang="ja-JP" altLang="en-US" sz="1200" dirty="0" smtClean="0"/>
                        <a:t>が</a:t>
                      </a:r>
                      <a:r>
                        <a:rPr kumimoji="1" lang="ja-JP" altLang="en-US" sz="1200" dirty="0" smtClean="0"/>
                        <a:t>できます</a:t>
                      </a:r>
                      <a:r>
                        <a:rPr kumimoji="1" lang="en-US" altLang="ja-JP" sz="1200" dirty="0" smtClean="0"/>
                        <a:t>｡</a:t>
                      </a:r>
                      <a:endParaRPr kumimoji="1" lang="ja-JP" altLang="en-US" sz="1200" dirty="0" smtClean="0"/>
                    </a:p>
                  </a:txBody>
                  <a:tcPr/>
                </a:tc>
              </a:tr>
            </a:tbl>
          </a:graphicData>
        </a:graphic>
      </p:graphicFrame>
      <p:sp>
        <p:nvSpPr>
          <p:cNvPr id="3" name="テキスト ボックス 2"/>
          <p:cNvSpPr txBox="1"/>
          <p:nvPr/>
        </p:nvSpPr>
        <p:spPr>
          <a:xfrm>
            <a:off x="471849" y="6041001"/>
            <a:ext cx="7122463" cy="276999"/>
          </a:xfrm>
          <a:prstGeom prst="rect">
            <a:avLst/>
          </a:prstGeom>
          <a:noFill/>
        </p:spPr>
        <p:txBody>
          <a:bodyPr wrap="none" rtlCol="0">
            <a:spAutoFit/>
          </a:bodyPr>
          <a:lstStyle/>
          <a:p>
            <a:pPr marL="171450" indent="-171450">
              <a:buFont typeface="Arial"/>
              <a:buChar char="•"/>
            </a:pPr>
            <a:r>
              <a:rPr kumimoji="1" lang="ja-JP" altLang="en-US" sz="1200" dirty="0" smtClean="0"/>
              <a:t>カジュアルエリアからの救済を得る際</a:t>
            </a:r>
            <a:r>
              <a:rPr lang="ja-JP" altLang="en-US" sz="1200" dirty="0" smtClean="0"/>
              <a:t>の</a:t>
            </a:r>
            <a:r>
              <a:rPr lang="en-US" altLang="ja-JP" sz="1200" dirty="0" smtClean="0"/>
              <a:t>5m</a:t>
            </a:r>
            <a:r>
              <a:rPr lang="ja-JP" altLang="en-US" sz="1200" dirty="0" smtClean="0"/>
              <a:t>の制限は</a:t>
            </a:r>
            <a:r>
              <a:rPr lang="en-US" altLang="ja-JP" sz="1200" dirty="0" smtClean="0"/>
              <a:t>､</a:t>
            </a:r>
            <a:r>
              <a:rPr lang="ja-JP" altLang="en-US" sz="1200" dirty="0" smtClean="0"/>
              <a:t>新ルールでは無くなりました</a:t>
            </a:r>
            <a:r>
              <a:rPr lang="en-US" altLang="ja-JP" sz="1200" dirty="0" smtClean="0"/>
              <a:t>(</a:t>
            </a:r>
            <a:r>
              <a:rPr lang="ja-JP" altLang="en-US" sz="1200" dirty="0" smtClean="0"/>
              <a:t>ルールブック</a:t>
            </a:r>
            <a:r>
              <a:rPr lang="en-US" altLang="ja-JP" sz="1200" dirty="0" smtClean="0"/>
              <a:t>P.39</a:t>
            </a:r>
            <a:r>
              <a:rPr lang="ja-JP" altLang="en-US" sz="1200" dirty="0" smtClean="0"/>
              <a:t>参照</a:t>
            </a:r>
            <a:r>
              <a:rPr lang="en-US" altLang="ja-JP" sz="1200" dirty="0" smtClean="0"/>
              <a:t>)</a:t>
            </a:r>
            <a:r>
              <a:rPr lang="en-US" altLang="ja-JP" sz="1200" dirty="0" smtClean="0"/>
              <a:t>｡</a:t>
            </a:r>
            <a:endParaRPr lang="en-US" altLang="ja-JP" sz="1200" dirty="0" smtClean="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13</a:t>
            </a:fld>
            <a:endParaRPr kumimoji="1" lang="ja-JP" altLang="en-US"/>
          </a:p>
        </p:txBody>
      </p:sp>
    </p:spTree>
    <p:extLst>
      <p:ext uri="{BB962C8B-B14F-4D97-AF65-F5344CB8AC3E}">
        <p14:creationId xmlns:p14="http://schemas.microsoft.com/office/powerpoint/2010/main" val="4806029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b="1" dirty="0" smtClean="0"/>
              <a:t>QA-CAS-2 </a:t>
            </a:r>
            <a:r>
              <a:rPr lang="ja-JP" altLang="en-US" b="1" dirty="0" smtClean="0">
                <a:solidFill>
                  <a:srgbClr val="FF0000"/>
                </a:solidFill>
              </a:rPr>
              <a:t>カジュアル</a:t>
            </a:r>
            <a:r>
              <a:rPr kumimoji="1" lang="ja-JP" altLang="en-US" b="1" dirty="0" smtClean="0"/>
              <a:t>エリア</a:t>
            </a:r>
            <a:r>
              <a:rPr kumimoji="1" lang="en-US" altLang="ja-JP" b="1" dirty="0" smtClean="0"/>
              <a:t> </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39900325"/>
              </p:ext>
            </p:extLst>
          </p:nvPr>
        </p:nvGraphicFramePr>
        <p:xfrm>
          <a:off x="457200" y="1600200"/>
          <a:ext cx="8229600" cy="152907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#QA-CAS-2</a:t>
                      </a:r>
                      <a:endParaRPr kumimoji="1" lang="ja-JP" altLang="en-US" dirty="0"/>
                    </a:p>
                  </a:txBody>
                  <a:tcPr/>
                </a:tc>
              </a:tr>
              <a:tr h="370840">
                <a:tc>
                  <a:txBody>
                    <a:bodyPr/>
                    <a:lstStyle/>
                    <a:p>
                      <a:pPr marL="288000" indent="-324000"/>
                      <a:r>
                        <a:rPr kumimoji="1" lang="en-US" altLang="ja-JP" sz="1400" b="0" i="0" u="none" strike="noStrike" kern="1200" baseline="0" dirty="0" smtClean="0">
                          <a:solidFill>
                            <a:schemeClr val="dk1"/>
                          </a:solidFill>
                          <a:latin typeface="+mn-lt"/>
                          <a:ea typeface="+mn-ea"/>
                          <a:cs typeface="+mn-cs"/>
                        </a:rPr>
                        <a:t>Q:	Does </a:t>
                      </a:r>
                      <a:r>
                        <a:rPr kumimoji="1" lang="en-US" altLang="ja-JP" sz="1400" b="1" i="1" u="sng" strike="noStrike" kern="1200" baseline="0" dirty="0" smtClean="0">
                          <a:solidFill>
                            <a:schemeClr val="dk1"/>
                          </a:solidFill>
                          <a:latin typeface="+mn-lt"/>
                          <a:ea typeface="+mn-ea"/>
                          <a:cs typeface="+mn-cs"/>
                        </a:rPr>
                        <a:t>the term “body of water” in the casual relief rule </a:t>
                      </a:r>
                      <a:r>
                        <a:rPr kumimoji="1" lang="en-US" altLang="ja-JP" sz="1400" b="0" i="0" u="none" strike="noStrike" kern="1200" baseline="0" dirty="0" smtClean="0">
                          <a:solidFill>
                            <a:schemeClr val="dk1"/>
                          </a:solidFill>
                          <a:latin typeface="+mn-lt"/>
                          <a:ea typeface="+mn-ea"/>
                          <a:cs typeface="+mn-cs"/>
                        </a:rPr>
                        <a:t>include bodies of ice and snow?</a:t>
                      </a:r>
                    </a:p>
                    <a:p>
                      <a:pPr marL="288000" indent="-324000"/>
                      <a:r>
                        <a:rPr kumimoji="1" lang="en-US" altLang="ja-JP" sz="1400" b="0" i="0" u="none" strike="noStrike" kern="1200" baseline="0" dirty="0" smtClean="0">
                          <a:solidFill>
                            <a:schemeClr val="dk1"/>
                          </a:solidFill>
                          <a:latin typeface="+mn-lt"/>
                          <a:ea typeface="+mn-ea"/>
                          <a:cs typeface="+mn-cs"/>
                        </a:rPr>
                        <a:t>A:	No. </a:t>
                      </a:r>
                      <a:r>
                        <a:rPr kumimoji="1" lang="en-US" altLang="ja-JP" sz="1400" b="1" i="1" u="sng" strike="noStrike" kern="1200" baseline="0" dirty="0" smtClean="0">
                          <a:solidFill>
                            <a:schemeClr val="dk1"/>
                          </a:solidFill>
                          <a:latin typeface="+mn-lt"/>
                          <a:ea typeface="+mn-ea"/>
                          <a:cs typeface="+mn-cs"/>
                        </a:rPr>
                        <a:t>“Casual water” as listed in the rules is water as it’s commonly understood, in its liquid form</a:t>
                      </a:r>
                      <a:r>
                        <a:rPr kumimoji="1" lang="en-US" altLang="ja-JP" sz="1400" b="0" i="0" u="none" strike="noStrike" kern="1200" baseline="0" dirty="0" smtClean="0">
                          <a:solidFill>
                            <a:schemeClr val="dk1"/>
                          </a:solidFill>
                          <a:latin typeface="+mn-lt"/>
                          <a:ea typeface="+mn-ea"/>
                          <a:cs typeface="+mn-cs"/>
                        </a:rPr>
                        <a:t>. </a:t>
                      </a:r>
                      <a:r>
                        <a:rPr kumimoji="1" lang="en-US" altLang="ja-JP" sz="1400" b="1" i="1" u="sng" strike="noStrike" kern="1200" baseline="0" dirty="0" smtClean="0">
                          <a:solidFill>
                            <a:schemeClr val="dk1"/>
                          </a:solidFill>
                          <a:latin typeface="+mn-lt"/>
                          <a:ea typeface="+mn-ea"/>
                          <a:cs typeface="+mn-cs"/>
                        </a:rPr>
                        <a:t>The rules do not grant casual relief from snow, ice, or even steam should you encounter it</a:t>
                      </a:r>
                      <a:r>
                        <a:rPr kumimoji="1" lang="en-US" altLang="ja-JP" sz="1400" b="0" i="0" u="none" strike="noStrike" kern="1200" baseline="0" dirty="0" smtClean="0">
                          <a:solidFill>
                            <a:schemeClr val="dk1"/>
                          </a:solidFill>
                          <a:latin typeface="+mn-lt"/>
                          <a:ea typeface="+mn-ea"/>
                          <a:cs typeface="+mn-cs"/>
                        </a:rPr>
                        <a:t>. </a:t>
                      </a:r>
                      <a:r>
                        <a:rPr kumimoji="1" lang="en-US" altLang="ja-JP" sz="1400" b="1" i="1" u="sng" strike="noStrike" kern="1200" baseline="0" dirty="0" smtClean="0">
                          <a:solidFill>
                            <a:schemeClr val="dk1"/>
                          </a:solidFill>
                          <a:latin typeface="+mn-lt"/>
                          <a:ea typeface="+mn-ea"/>
                          <a:cs typeface="+mn-cs"/>
                        </a:rPr>
                        <a:t>Note that the Director can announce that ice or snow are casual obstacles, in which case they may be moved if they are on or behind your lie.</a:t>
                      </a:r>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3590852626"/>
              </p:ext>
            </p:extLst>
          </p:nvPr>
        </p:nvGraphicFramePr>
        <p:xfrm>
          <a:off x="457200" y="3382695"/>
          <a:ext cx="8229600" cy="21082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ja-JP" altLang="en-US" dirty="0" smtClean="0"/>
                        <a:t>現</a:t>
                      </a:r>
                      <a:endParaRPr kumimoji="1" lang="ja-JP" altLang="en-US" dirty="0"/>
                    </a:p>
                  </a:txBody>
                  <a:tcPr/>
                </a:tc>
                <a:tc>
                  <a:txBody>
                    <a:bodyPr/>
                    <a:lstStyle/>
                    <a:p>
                      <a:pPr algn="ctr"/>
                      <a:r>
                        <a:rPr kumimoji="1" lang="ja-JP" altLang="en-US" dirty="0" smtClean="0"/>
                        <a:t>案</a:t>
                      </a:r>
                      <a:endParaRPr kumimoji="1" lang="ja-JP" altLang="en-US" dirty="0"/>
                    </a:p>
                  </a:txBody>
                  <a:tcPr/>
                </a:tc>
              </a:tr>
              <a:tr h="370840">
                <a:tc>
                  <a:txBody>
                    <a:bodyPr/>
                    <a:lstStyle/>
                    <a:p>
                      <a:pPr marL="180000" indent="-180000"/>
                      <a:r>
                        <a:rPr kumimoji="1" lang="en-US" altLang="ja-JP" sz="1200" dirty="0" smtClean="0"/>
                        <a:t>Q:	</a:t>
                      </a:r>
                      <a:r>
                        <a:rPr kumimoji="1" lang="ja-JP" altLang="en-US" sz="1200" b="1" i="1" u="sng" dirty="0" smtClean="0"/>
                        <a:t>動かせる障害物による救済ルールで言うところの</a:t>
                      </a:r>
                      <a:r>
                        <a:rPr kumimoji="1" lang="en-US" altLang="ja-JP" sz="1200" b="1" i="1" u="sng" dirty="0" smtClean="0"/>
                        <a:t> “</a:t>
                      </a:r>
                      <a:r>
                        <a:rPr kumimoji="1" lang="ja-JP" altLang="en-US" sz="1200" b="1" i="1" u="sng" dirty="0" smtClean="0"/>
                        <a:t>水の中</a:t>
                      </a:r>
                      <a:r>
                        <a:rPr kumimoji="1" lang="en-US" altLang="ja-JP" sz="1200" b="1" i="1" u="sng" dirty="0" smtClean="0"/>
                        <a:t>” </a:t>
                      </a:r>
                      <a:r>
                        <a:rPr kumimoji="1" lang="ja-JP" altLang="en-US" sz="1200" b="1" i="1" u="sng" dirty="0" smtClean="0"/>
                        <a:t>という用語</a:t>
                      </a:r>
                      <a:r>
                        <a:rPr kumimoji="1" lang="ja-JP" altLang="en-US" sz="1200" dirty="0" smtClean="0"/>
                        <a:t>は</a:t>
                      </a:r>
                      <a:r>
                        <a:rPr kumimoji="1" lang="en-US" altLang="ja-JP" sz="1200" dirty="0" smtClean="0"/>
                        <a:t>､</a:t>
                      </a:r>
                      <a:r>
                        <a:rPr kumimoji="1" lang="ja-JP" altLang="en-US" sz="1200" dirty="0" smtClean="0"/>
                        <a:t>氷や雪の中を含みますか</a:t>
                      </a:r>
                      <a:r>
                        <a:rPr kumimoji="1" lang="en-US" altLang="ja-JP" sz="1200" dirty="0" smtClean="0"/>
                        <a:t>?</a:t>
                      </a:r>
                    </a:p>
                    <a:p>
                      <a:pPr marL="180000" indent="-180000"/>
                      <a:r>
                        <a:rPr kumimoji="1" lang="en-US" altLang="ja-JP" sz="1200" dirty="0" smtClean="0"/>
                        <a:t>A:	</a:t>
                      </a:r>
                      <a:r>
                        <a:rPr kumimoji="1" lang="ja-JP" altLang="en-US" sz="1200" dirty="0" smtClean="0"/>
                        <a:t>いいえ</a:t>
                      </a:r>
                      <a:r>
                        <a:rPr kumimoji="1" lang="en-US" altLang="ja-JP" sz="1200" dirty="0" smtClean="0"/>
                        <a:t>｡ </a:t>
                      </a:r>
                      <a:r>
                        <a:rPr kumimoji="1" lang="ja-JP" altLang="en-US" sz="1200" b="1" i="1" u="sng" dirty="0" smtClean="0"/>
                        <a:t>一般的に理解されているとおりカジュアルウォーター</a:t>
                      </a:r>
                      <a:r>
                        <a:rPr kumimoji="1" lang="en-US" altLang="ja-JP" sz="1200" b="1" i="1" u="sng" dirty="0" smtClean="0"/>
                        <a:t> (</a:t>
                      </a:r>
                      <a:r>
                        <a:rPr kumimoji="1" lang="ja-JP" altLang="en-US" sz="1200" b="1" i="1" u="sng" dirty="0" smtClean="0"/>
                        <a:t>動かせる障害物である水たまり</a:t>
                      </a:r>
                      <a:r>
                        <a:rPr kumimoji="1" lang="en-US" altLang="ja-JP" sz="1200" b="1" i="1" u="sng" dirty="0" smtClean="0"/>
                        <a:t>) </a:t>
                      </a:r>
                      <a:r>
                        <a:rPr kumimoji="1" lang="ja-JP" altLang="en-US" sz="1200" b="1" i="1" u="sng" dirty="0" smtClean="0"/>
                        <a:t>とはルールでは液体状の水のみです</a:t>
                      </a:r>
                      <a:r>
                        <a:rPr kumimoji="1" lang="en-US" altLang="ja-JP" sz="1200" dirty="0" smtClean="0"/>
                        <a:t>｡ </a:t>
                      </a:r>
                      <a:r>
                        <a:rPr kumimoji="1" lang="ja-JP" altLang="en-US" sz="1200" dirty="0" smtClean="0"/>
                        <a:t>ルール上では</a:t>
                      </a:r>
                      <a:r>
                        <a:rPr kumimoji="1" lang="en-US" altLang="ja-JP" sz="1200" dirty="0" smtClean="0"/>
                        <a:t>､</a:t>
                      </a:r>
                      <a:r>
                        <a:rPr kumimoji="1" lang="ja-JP" altLang="en-US" sz="1200" dirty="0" smtClean="0"/>
                        <a:t>雪</a:t>
                      </a:r>
                      <a:r>
                        <a:rPr kumimoji="1" lang="en-US" altLang="ja-JP" sz="1200" dirty="0" smtClean="0"/>
                        <a:t>､</a:t>
                      </a:r>
                      <a:r>
                        <a:rPr kumimoji="1" lang="ja-JP" altLang="en-US" sz="1200" dirty="0" smtClean="0"/>
                        <a:t>氷や水蒸気に対する救済措置を与えていません</a:t>
                      </a:r>
                      <a:r>
                        <a:rPr kumimoji="1" lang="en-US" altLang="ja-JP" sz="1200" dirty="0" smtClean="0"/>
                        <a:t>｡ </a:t>
                      </a:r>
                      <a:r>
                        <a:rPr kumimoji="1" lang="ja-JP" altLang="en-US" sz="1200" b="1" i="1" u="sng" dirty="0" smtClean="0"/>
                        <a:t>氷または雪が原因となる障害の場合</a:t>
                      </a:r>
                      <a:r>
                        <a:rPr kumimoji="1" lang="en-US" altLang="ja-JP" sz="1200" b="1" i="1" u="sng" dirty="0" smtClean="0"/>
                        <a:t>､</a:t>
                      </a:r>
                      <a:r>
                        <a:rPr kumimoji="1" lang="ja-JP" altLang="en-US" sz="1200" b="1" i="1" u="sng" dirty="0" smtClean="0"/>
                        <a:t>もしそれらが上に乗っているのならばあなたのライの後方に動かすことができるというトーナメントディレクターの発表があるか注意してください</a:t>
                      </a:r>
                      <a:r>
                        <a:rPr kumimoji="1" lang="en-US" altLang="ja-JP" sz="1200" b="1" i="1" u="sng" dirty="0" smtClean="0"/>
                        <a:t>｡</a:t>
                      </a:r>
                      <a:endParaRPr kumimoji="1" lang="ja-JP" altLang="en-US" sz="1200" b="1" i="1" u="sng" dirty="0"/>
                    </a:p>
                  </a:txBody>
                  <a:tcPr/>
                </a:tc>
                <a:tc>
                  <a:txBody>
                    <a:bodyPr/>
                    <a:lstStyle/>
                    <a:p>
                      <a:pPr marL="180000" indent="-180000"/>
                      <a:r>
                        <a:rPr kumimoji="1" lang="en-US" altLang="ja-JP" sz="1200" dirty="0" smtClean="0"/>
                        <a:t>Q:	</a:t>
                      </a:r>
                      <a:r>
                        <a:rPr kumimoji="1" lang="ja-JP" altLang="en-US" sz="1200" b="1" i="1" u="sng" dirty="0" smtClean="0">
                          <a:solidFill>
                            <a:srgbClr val="FF0000"/>
                          </a:solidFill>
                        </a:rPr>
                        <a:t>カジュアル</a:t>
                      </a:r>
                      <a:r>
                        <a:rPr kumimoji="1" lang="ja-JP" altLang="en-US" sz="1200" b="1" i="1" u="sng" dirty="0" smtClean="0">
                          <a:solidFill>
                            <a:srgbClr val="FF0000"/>
                          </a:solidFill>
                        </a:rPr>
                        <a:t>エリアからの</a:t>
                      </a:r>
                      <a:r>
                        <a:rPr kumimoji="1" lang="ja-JP" altLang="en-US" sz="1200" b="1" i="1" u="sng" dirty="0" smtClean="0">
                          <a:solidFill>
                            <a:srgbClr val="FF0000"/>
                          </a:solidFill>
                        </a:rPr>
                        <a:t>救済</a:t>
                      </a:r>
                      <a:r>
                        <a:rPr kumimoji="1" lang="ja-JP" altLang="en-US" sz="1200" b="1" i="1" u="sng" dirty="0" smtClean="0">
                          <a:solidFill>
                            <a:srgbClr val="FF0000"/>
                          </a:solidFill>
                        </a:rPr>
                        <a:t>ルールにおける用語</a:t>
                      </a:r>
                      <a:r>
                        <a:rPr kumimoji="1" lang="en-US" altLang="ja-JP" sz="1200" b="1" i="1" u="sng" dirty="0" smtClean="0">
                          <a:solidFill>
                            <a:srgbClr val="FF0000"/>
                          </a:solidFill>
                        </a:rPr>
                        <a:t> </a:t>
                      </a:r>
                      <a:r>
                        <a:rPr kumimoji="1" lang="en-US" altLang="ja-JP" sz="1200" b="1" i="1" u="sng" dirty="0" smtClean="0">
                          <a:solidFill>
                            <a:srgbClr val="FF0000"/>
                          </a:solidFill>
                        </a:rPr>
                        <a:t>“</a:t>
                      </a:r>
                      <a:r>
                        <a:rPr kumimoji="1" lang="ja-JP" altLang="en-US" sz="1200" b="1" i="1" u="sng" dirty="0" smtClean="0">
                          <a:solidFill>
                            <a:srgbClr val="FF0000"/>
                          </a:solidFill>
                        </a:rPr>
                        <a:t>水域</a:t>
                      </a:r>
                      <a:r>
                        <a:rPr kumimoji="1" lang="en-US" altLang="ja-JP" sz="1200" b="1" i="1" u="sng" dirty="0" smtClean="0">
                          <a:solidFill>
                            <a:srgbClr val="FF0000"/>
                          </a:solidFill>
                        </a:rPr>
                        <a:t>”</a:t>
                      </a:r>
                      <a:r>
                        <a:rPr kumimoji="1" lang="en-US" altLang="ja-JP" sz="1200" dirty="0" smtClean="0"/>
                        <a:t> </a:t>
                      </a:r>
                      <a:r>
                        <a:rPr kumimoji="1" lang="ja-JP" altLang="en-US" sz="1200" dirty="0" smtClean="0"/>
                        <a:t>は</a:t>
                      </a:r>
                      <a:r>
                        <a:rPr kumimoji="1" lang="en-US" altLang="ja-JP" sz="1200" dirty="0" smtClean="0"/>
                        <a:t>､</a:t>
                      </a:r>
                      <a:r>
                        <a:rPr kumimoji="1" lang="ja-JP" altLang="en-US" sz="1200" dirty="0" smtClean="0"/>
                        <a:t>氷や雪の中を含みますか</a:t>
                      </a:r>
                      <a:r>
                        <a:rPr kumimoji="1" lang="en-US" altLang="ja-JP" sz="1200" dirty="0" smtClean="0"/>
                        <a:t>?</a:t>
                      </a:r>
                    </a:p>
                    <a:p>
                      <a:pPr marL="180000" indent="-180000"/>
                      <a:r>
                        <a:rPr kumimoji="1" lang="en-US" altLang="ja-JP" sz="1200" dirty="0" smtClean="0"/>
                        <a:t>A:	</a:t>
                      </a:r>
                      <a:r>
                        <a:rPr kumimoji="1" lang="ja-JP" altLang="en-US" sz="1200" dirty="0" smtClean="0"/>
                        <a:t>いいえ</a:t>
                      </a:r>
                      <a:r>
                        <a:rPr kumimoji="1" lang="en-US" altLang="ja-JP" sz="1200" dirty="0" smtClean="0"/>
                        <a:t>｡ </a:t>
                      </a:r>
                      <a:r>
                        <a:rPr kumimoji="1" lang="ja-JP" altLang="en-US" sz="1200" b="1" i="1" u="sng" dirty="0" smtClean="0">
                          <a:solidFill>
                            <a:srgbClr val="FF0000"/>
                          </a:solidFill>
                        </a:rPr>
                        <a:t>ルールに記載されている</a:t>
                      </a:r>
                      <a:r>
                        <a:rPr kumimoji="1" lang="en-US" altLang="ja-JP" sz="1200" b="1" i="1" u="sng" dirty="0" smtClean="0">
                          <a:solidFill>
                            <a:srgbClr val="FF0000"/>
                          </a:solidFill>
                        </a:rPr>
                        <a:t> “</a:t>
                      </a:r>
                      <a:r>
                        <a:rPr kumimoji="1" lang="ja-JP" altLang="en-US" sz="1200" b="1" i="1" u="sng" dirty="0" smtClean="0">
                          <a:solidFill>
                            <a:srgbClr val="FF0000"/>
                          </a:solidFill>
                        </a:rPr>
                        <a:t>カジュアルウォーター</a:t>
                      </a:r>
                      <a:r>
                        <a:rPr kumimoji="1" lang="en-US" altLang="ja-JP" sz="1200" b="1" i="1" u="sng" dirty="0" smtClean="0">
                          <a:solidFill>
                            <a:srgbClr val="FF0000"/>
                          </a:solidFill>
                        </a:rPr>
                        <a:t>” </a:t>
                      </a:r>
                      <a:r>
                        <a:rPr kumimoji="1" lang="ja-JP" altLang="en-US" sz="1200" b="1" i="1" u="sng" dirty="0" smtClean="0">
                          <a:solidFill>
                            <a:srgbClr val="FF0000"/>
                          </a:solidFill>
                        </a:rPr>
                        <a:t>は</a:t>
                      </a:r>
                      <a:r>
                        <a:rPr kumimoji="1" lang="en-US" altLang="ja-JP" sz="1200" b="1" i="1" u="sng" dirty="0" smtClean="0">
                          <a:solidFill>
                            <a:srgbClr val="FF0000"/>
                          </a:solidFill>
                        </a:rPr>
                        <a:t>､</a:t>
                      </a:r>
                      <a:r>
                        <a:rPr kumimoji="1" lang="ja-JP" altLang="en-US" sz="1200" b="1" i="1" u="sng" dirty="0" smtClean="0">
                          <a:solidFill>
                            <a:srgbClr val="FF0000"/>
                          </a:solidFill>
                        </a:rPr>
                        <a:t>一般に液体の形で理解される水です</a:t>
                      </a:r>
                      <a:r>
                        <a:rPr kumimoji="1" lang="en-US" altLang="ja-JP" sz="1200" dirty="0" smtClean="0"/>
                        <a:t>｡ </a:t>
                      </a:r>
                      <a:r>
                        <a:rPr kumimoji="1" lang="ja-JP" altLang="en-US" sz="1200" b="1" i="1" u="sng" dirty="0" smtClean="0">
                          <a:solidFill>
                            <a:srgbClr val="FF0000"/>
                          </a:solidFill>
                        </a:rPr>
                        <a:t>このルールは</a:t>
                      </a:r>
                      <a:r>
                        <a:rPr kumimoji="1" lang="en-US" altLang="ja-JP" sz="1200" b="1" i="1" u="sng" dirty="0" smtClean="0">
                          <a:solidFill>
                            <a:srgbClr val="FF0000"/>
                          </a:solidFill>
                        </a:rPr>
                        <a:t>､</a:t>
                      </a:r>
                      <a:r>
                        <a:rPr kumimoji="1" lang="ja-JP" altLang="en-US" sz="1200" b="1" i="1" u="sng" dirty="0" smtClean="0">
                          <a:solidFill>
                            <a:srgbClr val="FF0000"/>
                          </a:solidFill>
                        </a:rPr>
                        <a:t>遭遇する雪</a:t>
                      </a:r>
                      <a:r>
                        <a:rPr kumimoji="1" lang="en-US" altLang="ja-JP" sz="1200" b="1" i="1" u="sng" dirty="0" smtClean="0">
                          <a:solidFill>
                            <a:srgbClr val="FF0000"/>
                          </a:solidFill>
                        </a:rPr>
                        <a:t>､</a:t>
                      </a:r>
                      <a:r>
                        <a:rPr kumimoji="1" lang="ja-JP" altLang="en-US" sz="1200" b="1" i="1" u="sng" dirty="0" smtClean="0">
                          <a:solidFill>
                            <a:srgbClr val="FF0000"/>
                          </a:solidFill>
                        </a:rPr>
                        <a:t>氷や水蒸気に対し</a:t>
                      </a:r>
                      <a:r>
                        <a:rPr kumimoji="1" lang="ja-JP" altLang="en-US" sz="1200" b="1" i="1" u="sng" dirty="0" smtClean="0">
                          <a:solidFill>
                            <a:srgbClr val="FF0000"/>
                          </a:solidFill>
                        </a:rPr>
                        <a:t>カジュアル</a:t>
                      </a:r>
                      <a:r>
                        <a:rPr kumimoji="1" lang="ja-JP" altLang="en-US" sz="1200" b="1" i="1" u="sng" dirty="0" smtClean="0">
                          <a:solidFill>
                            <a:srgbClr val="FF0000"/>
                          </a:solidFill>
                        </a:rPr>
                        <a:t>エリアからの</a:t>
                      </a:r>
                      <a:r>
                        <a:rPr kumimoji="1" lang="ja-JP" altLang="en-US" sz="1200" b="1" i="1" u="sng" dirty="0" smtClean="0">
                          <a:solidFill>
                            <a:srgbClr val="FF0000"/>
                          </a:solidFill>
                        </a:rPr>
                        <a:t>救済</a:t>
                      </a:r>
                      <a:r>
                        <a:rPr kumimoji="1" lang="ja-JP" altLang="en-US" sz="1200" b="1" i="1" u="sng" dirty="0" smtClean="0">
                          <a:solidFill>
                            <a:srgbClr val="FF0000"/>
                          </a:solidFill>
                        </a:rPr>
                        <a:t>を認めません</a:t>
                      </a:r>
                      <a:r>
                        <a:rPr kumimoji="1" lang="en-US" altLang="ja-JP" sz="1200" dirty="0" smtClean="0"/>
                        <a:t>｡ </a:t>
                      </a:r>
                      <a:r>
                        <a:rPr kumimoji="1" lang="ja-JP" altLang="en-US" sz="1200" b="1" i="1" u="sng" dirty="0" smtClean="0">
                          <a:solidFill>
                            <a:srgbClr val="FF0000"/>
                          </a:solidFill>
                        </a:rPr>
                        <a:t>ディレクター</a:t>
                      </a:r>
                      <a:r>
                        <a:rPr kumimoji="1" lang="ja-JP" altLang="en-US" sz="1200" b="1" i="1" u="sng" baseline="30000" dirty="0" smtClean="0">
                          <a:solidFill>
                            <a:srgbClr val="FF0000"/>
                          </a:solidFill>
                        </a:rPr>
                        <a:t>*</a:t>
                      </a:r>
                      <a:r>
                        <a:rPr kumimoji="1" lang="en-US" altLang="ja-JP" sz="1200" b="1" i="1" u="sng" baseline="30000" dirty="0" smtClean="0">
                          <a:solidFill>
                            <a:srgbClr val="FF0000"/>
                          </a:solidFill>
                        </a:rPr>
                        <a:t>1</a:t>
                      </a:r>
                      <a:r>
                        <a:rPr kumimoji="1" lang="ja-JP" altLang="en-US" sz="1200" b="1" i="1" u="sng" dirty="0" smtClean="0">
                          <a:solidFill>
                            <a:srgbClr val="FF0000"/>
                          </a:solidFill>
                        </a:rPr>
                        <a:t>が</a:t>
                      </a:r>
                      <a:r>
                        <a:rPr kumimoji="1" lang="en-US" altLang="ja-JP" sz="1200" b="1" i="1" u="sng" dirty="0" smtClean="0">
                          <a:solidFill>
                            <a:srgbClr val="FF0000"/>
                          </a:solidFill>
                        </a:rPr>
                        <a:t>､</a:t>
                      </a:r>
                      <a:r>
                        <a:rPr kumimoji="1" lang="ja-JP" altLang="en-US" sz="1200" b="1" i="1" u="sng" dirty="0" smtClean="0">
                          <a:solidFill>
                            <a:srgbClr val="FF0000"/>
                          </a:solidFill>
                        </a:rPr>
                        <a:t>氷や雪はカジュアルな障害物である</a:t>
                      </a:r>
                      <a:r>
                        <a:rPr kumimoji="1" lang="ja-JP" altLang="en-US" sz="1200" b="1" i="1" u="sng" dirty="0" smtClean="0">
                          <a:solidFill>
                            <a:srgbClr val="FF0000"/>
                          </a:solidFill>
                        </a:rPr>
                        <a:t>と</a:t>
                      </a:r>
                      <a:r>
                        <a:rPr kumimoji="1" lang="ja-JP" altLang="en-US" sz="1200" b="1" i="1" u="sng" dirty="0" smtClean="0">
                          <a:solidFill>
                            <a:srgbClr val="FF0000"/>
                          </a:solidFill>
                        </a:rPr>
                        <a:t>告知</a:t>
                      </a:r>
                      <a:r>
                        <a:rPr kumimoji="1" lang="ja-JP" altLang="en-US" sz="1200" b="1" i="1" u="sng" dirty="0" smtClean="0">
                          <a:solidFill>
                            <a:srgbClr val="FF0000"/>
                          </a:solidFill>
                        </a:rPr>
                        <a:t>できる</a:t>
                      </a:r>
                      <a:r>
                        <a:rPr kumimoji="1" lang="ja-JP" altLang="en-US" sz="1200" b="1" i="1" u="sng" dirty="0" smtClean="0">
                          <a:solidFill>
                            <a:srgbClr val="FF0000"/>
                          </a:solidFill>
                        </a:rPr>
                        <a:t>ことに注意してください</a:t>
                      </a:r>
                      <a:r>
                        <a:rPr kumimoji="1" lang="en-US" altLang="ja-JP" sz="1200" b="1" i="1" u="sng" dirty="0" smtClean="0">
                          <a:solidFill>
                            <a:srgbClr val="FF0000"/>
                          </a:solidFill>
                        </a:rPr>
                        <a:t>､</a:t>
                      </a:r>
                      <a:r>
                        <a:rPr kumimoji="1" lang="ja-JP" altLang="en-US" sz="1200" b="1" i="1" u="sng" dirty="0" smtClean="0">
                          <a:solidFill>
                            <a:srgbClr val="FF0000"/>
                          </a:solidFill>
                        </a:rPr>
                        <a:t>この場合</a:t>
                      </a:r>
                      <a:r>
                        <a:rPr kumimoji="1" lang="en-US" altLang="ja-JP" sz="1200" b="1" i="1" u="sng" dirty="0" smtClean="0">
                          <a:solidFill>
                            <a:srgbClr val="FF0000"/>
                          </a:solidFill>
                        </a:rPr>
                        <a:t>､</a:t>
                      </a:r>
                      <a:r>
                        <a:rPr kumimoji="1" lang="ja-JP" altLang="en-US" sz="1200" b="1" i="1" u="sng" dirty="0" smtClean="0">
                          <a:solidFill>
                            <a:srgbClr val="FF0000"/>
                          </a:solidFill>
                        </a:rPr>
                        <a:t>ライの上または後方にある氷や雪を動かしても良いです</a:t>
                      </a:r>
                      <a:r>
                        <a:rPr kumimoji="1" lang="en-US" altLang="ja-JP" sz="1200" b="1" i="1" u="sng" dirty="0" smtClean="0">
                          <a:solidFill>
                            <a:srgbClr val="FF0000"/>
                          </a:solidFill>
                        </a:rPr>
                        <a:t>｡</a:t>
                      </a:r>
                    </a:p>
                  </a:txBody>
                  <a:tcPr/>
                </a:tc>
              </a:tr>
            </a:tbl>
          </a:graphicData>
        </a:graphic>
      </p:graphicFrame>
      <p:sp>
        <p:nvSpPr>
          <p:cNvPr id="3" name="テキスト ボックス 2"/>
          <p:cNvSpPr txBox="1"/>
          <p:nvPr/>
        </p:nvSpPr>
        <p:spPr>
          <a:xfrm>
            <a:off x="471849" y="6041001"/>
            <a:ext cx="7009618" cy="276999"/>
          </a:xfrm>
          <a:prstGeom prst="rect">
            <a:avLst/>
          </a:prstGeom>
          <a:noFill/>
        </p:spPr>
        <p:txBody>
          <a:bodyPr wrap="none" rtlCol="0">
            <a:spAutoFit/>
          </a:bodyPr>
          <a:lstStyle/>
          <a:p>
            <a:pPr marL="180000" indent="-457200"/>
            <a:r>
              <a:rPr lang="ja-JP" altLang="en-US" sz="1200" dirty="0" smtClean="0">
                <a:solidFill>
                  <a:srgbClr val="FF0000"/>
                </a:solidFill>
              </a:rPr>
              <a:t>*</a:t>
            </a:r>
            <a:r>
              <a:rPr lang="en-US" altLang="ja-JP" sz="1200" dirty="0" smtClean="0">
                <a:solidFill>
                  <a:srgbClr val="FF0000"/>
                </a:solidFill>
              </a:rPr>
              <a:t>1</a:t>
            </a:r>
            <a:r>
              <a:rPr lang="en-US" altLang="ja-JP" sz="1200" dirty="0" smtClean="0"/>
              <a:t>	“The Director” </a:t>
            </a:r>
            <a:r>
              <a:rPr kumimoji="1" lang="ja-JP" altLang="en-US" sz="1200" dirty="0" smtClean="0"/>
              <a:t>は</a:t>
            </a:r>
            <a:r>
              <a:rPr kumimoji="1" lang="en-US" altLang="ja-JP" sz="1200" dirty="0" smtClean="0"/>
              <a:t>､</a:t>
            </a:r>
            <a:r>
              <a:rPr kumimoji="1" lang="en-US" altLang="ja-JP" sz="1200" dirty="0" smtClean="0"/>
              <a:t>801.02</a:t>
            </a:r>
            <a:r>
              <a:rPr lang="en-US" altLang="ja-JP" sz="1200" dirty="0"/>
              <a:t>.</a:t>
            </a:r>
            <a:r>
              <a:rPr kumimoji="1" lang="en-US" altLang="ja-JP" sz="1200" dirty="0" smtClean="0"/>
              <a:t>G</a:t>
            </a:r>
            <a:r>
              <a:rPr kumimoji="1" lang="ja-JP" altLang="en-US" sz="1200" dirty="0" smtClean="0"/>
              <a:t>で</a:t>
            </a:r>
            <a:r>
              <a:rPr kumimoji="1" lang="ja-JP" altLang="en-US" sz="1200" dirty="0" smtClean="0"/>
              <a:t>規定されているディレクターを指し</a:t>
            </a:r>
            <a:r>
              <a:rPr kumimoji="1" lang="en-US" altLang="ja-JP" sz="1200" dirty="0" smtClean="0"/>
              <a:t>､</a:t>
            </a:r>
            <a:r>
              <a:rPr kumimoji="1" lang="ja-JP" altLang="en-US" sz="1200" dirty="0" smtClean="0"/>
              <a:t>トーナメントディレクターをも包含します</a:t>
            </a:r>
            <a:r>
              <a:rPr kumimoji="1" lang="en-US" altLang="ja-JP" sz="1200" dirty="0" smtClean="0"/>
              <a:t>｡</a:t>
            </a:r>
            <a:endParaRPr kumimoji="1" lang="ja-JP" altLang="en-US" sz="1200"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14</a:t>
            </a:fld>
            <a:endParaRPr kumimoji="1" lang="ja-JP" altLang="en-US"/>
          </a:p>
        </p:txBody>
      </p:sp>
    </p:spTree>
    <p:extLst>
      <p:ext uri="{BB962C8B-B14F-4D97-AF65-F5344CB8AC3E}">
        <p14:creationId xmlns:p14="http://schemas.microsoft.com/office/powerpoint/2010/main" val="20848841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b="1" dirty="0" smtClean="0"/>
              <a:t>QA-CAS-3 </a:t>
            </a:r>
            <a:r>
              <a:rPr lang="ja-JP" altLang="en-US" b="1" dirty="0" smtClean="0">
                <a:solidFill>
                  <a:srgbClr val="FF0000"/>
                </a:solidFill>
              </a:rPr>
              <a:t>カジュアル</a:t>
            </a:r>
            <a:r>
              <a:rPr kumimoji="1" lang="ja-JP" altLang="en-US" b="1" dirty="0" smtClean="0"/>
              <a:t>エリア</a:t>
            </a:r>
            <a:r>
              <a:rPr kumimoji="1" lang="en-US" altLang="ja-JP" b="1" dirty="0" smtClean="0"/>
              <a:t> </a:t>
            </a:r>
            <a:endParaRPr kumimoji="1" lang="ja-JP" altLang="en-US" b="1" dirty="0"/>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2729630008"/>
              </p:ext>
            </p:extLst>
          </p:nvPr>
        </p:nvGraphicFramePr>
        <p:xfrm>
          <a:off x="457200" y="3382695"/>
          <a:ext cx="8229600" cy="2839719"/>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ja-JP" altLang="en-US" dirty="0" smtClean="0"/>
                        <a:t>現</a:t>
                      </a:r>
                      <a:endParaRPr kumimoji="1" lang="ja-JP" altLang="en-US" dirty="0"/>
                    </a:p>
                  </a:txBody>
                  <a:tcPr/>
                </a:tc>
                <a:tc>
                  <a:txBody>
                    <a:bodyPr/>
                    <a:lstStyle/>
                    <a:p>
                      <a:pPr algn="ctr"/>
                      <a:r>
                        <a:rPr kumimoji="1" lang="ja-JP" altLang="en-US" dirty="0" smtClean="0"/>
                        <a:t>案</a:t>
                      </a:r>
                      <a:endParaRPr kumimoji="1" lang="ja-JP" altLang="en-US" dirty="0"/>
                    </a:p>
                  </a:txBody>
                  <a:tcPr/>
                </a:tc>
              </a:tr>
              <a:tr h="370840">
                <a:tc>
                  <a:txBody>
                    <a:bodyPr/>
                    <a:lstStyle/>
                    <a:p>
                      <a:pPr marL="180000" indent="-180000"/>
                      <a:r>
                        <a:rPr kumimoji="1" lang="en-US" altLang="ja-JP" sz="1200" dirty="0" smtClean="0"/>
                        <a:t>Q:	</a:t>
                      </a:r>
                      <a:r>
                        <a:rPr kumimoji="1" lang="ja-JP" altLang="en-US" sz="1200" dirty="0" smtClean="0"/>
                        <a:t>グループが私のディスクがカジュアルウォーターの濁った水の中に着地したことに同意しており</a:t>
                      </a:r>
                      <a:r>
                        <a:rPr kumimoji="1" lang="en-US" altLang="ja-JP" sz="1200" dirty="0" smtClean="0"/>
                        <a:t>､</a:t>
                      </a:r>
                      <a:r>
                        <a:rPr kumimoji="1" lang="ja-JP" altLang="en-US" sz="1200" dirty="0" smtClean="0"/>
                        <a:t>私たちがそれを見つけることができませんでした</a:t>
                      </a:r>
                      <a:r>
                        <a:rPr kumimoji="1" lang="en-US" altLang="ja-JP" sz="1200" dirty="0" smtClean="0"/>
                        <a:t>｡</a:t>
                      </a:r>
                      <a:r>
                        <a:rPr kumimoji="1" lang="ja-JP" altLang="en-US" sz="1200" dirty="0" smtClean="0"/>
                        <a:t>私はロストディスクとしてプレーしますか</a:t>
                      </a:r>
                      <a:r>
                        <a:rPr kumimoji="1" lang="en-US" altLang="ja-JP" sz="1200" dirty="0" smtClean="0"/>
                        <a:t>? </a:t>
                      </a:r>
                      <a:r>
                        <a:rPr kumimoji="1" lang="ja-JP" altLang="en-US" sz="1200" dirty="0" smtClean="0"/>
                        <a:t>それとも</a:t>
                      </a:r>
                      <a:r>
                        <a:rPr kumimoji="1" lang="ja-JP" altLang="en-US" sz="1200" b="1" i="1" u="sng" dirty="0" smtClean="0"/>
                        <a:t>動かせる障害物の救済措置</a:t>
                      </a:r>
                      <a:r>
                        <a:rPr kumimoji="1" lang="ja-JP" altLang="en-US" sz="1200" dirty="0" smtClean="0"/>
                        <a:t>を取りますか</a:t>
                      </a:r>
                      <a:r>
                        <a:rPr kumimoji="1" lang="en-US" altLang="ja-JP" sz="1200" dirty="0" smtClean="0"/>
                        <a:t>?</a:t>
                      </a:r>
                    </a:p>
                    <a:p>
                      <a:pPr marL="180000" indent="-180000"/>
                      <a:r>
                        <a:rPr kumimoji="1" lang="en-US" altLang="ja-JP" sz="1200" dirty="0" smtClean="0"/>
                        <a:t>A:	</a:t>
                      </a:r>
                      <a:r>
                        <a:rPr kumimoji="1" lang="ja-JP" altLang="en-US" sz="1200" dirty="0" smtClean="0"/>
                        <a:t>あなたのグループが</a:t>
                      </a:r>
                      <a:r>
                        <a:rPr kumimoji="1" lang="en-US" altLang="ja-JP" sz="1200" dirty="0" smtClean="0"/>
                        <a:t>､</a:t>
                      </a:r>
                      <a:r>
                        <a:rPr kumimoji="1" lang="ja-JP" altLang="en-US" sz="1200" dirty="0" smtClean="0"/>
                        <a:t>ディスクが水たまりにあることに説得力のある証拠があると同意した場合</a:t>
                      </a:r>
                      <a:r>
                        <a:rPr kumimoji="1" lang="en-US" altLang="ja-JP" sz="1200" dirty="0" smtClean="0"/>
                        <a:t>､</a:t>
                      </a:r>
                      <a:r>
                        <a:rPr kumimoji="1" lang="ja-JP" altLang="en-US" sz="1200" dirty="0" smtClean="0"/>
                        <a:t>実際に水たまりにあると仮定し</a:t>
                      </a:r>
                      <a:r>
                        <a:rPr kumimoji="1" lang="en-US" altLang="ja-JP" sz="1200" dirty="0" smtClean="0"/>
                        <a:t>､</a:t>
                      </a:r>
                      <a:r>
                        <a:rPr kumimoji="1" lang="ja-JP" altLang="en-US" sz="1200" dirty="0" smtClean="0"/>
                        <a:t>ペナルティ無しで</a:t>
                      </a:r>
                      <a:r>
                        <a:rPr kumimoji="1" lang="ja-JP" altLang="en-US" sz="1200" b="1" i="1" u="sng" dirty="0" smtClean="0"/>
                        <a:t>動かせる障害物の救済措置</a:t>
                      </a:r>
                      <a:r>
                        <a:rPr kumimoji="1" lang="ja-JP" altLang="en-US" sz="1200" dirty="0" smtClean="0"/>
                        <a:t>を適用</a:t>
                      </a:r>
                      <a:r>
                        <a:rPr kumimoji="1" lang="ja-JP" altLang="en-US" sz="1200" b="1" i="1" u="sng" dirty="0" smtClean="0"/>
                        <a:t>され</a:t>
                      </a:r>
                      <a:r>
                        <a:rPr kumimoji="1" lang="ja-JP" altLang="en-US" sz="1200" dirty="0" smtClean="0"/>
                        <a:t>ます</a:t>
                      </a:r>
                      <a:r>
                        <a:rPr kumimoji="1" lang="en-US" altLang="ja-JP" sz="1200" dirty="0" smtClean="0"/>
                        <a:t>｡ </a:t>
                      </a:r>
                      <a:r>
                        <a:rPr kumimoji="1" lang="ja-JP" altLang="en-US" sz="1200" b="1" i="1" u="sng" dirty="0" smtClean="0"/>
                        <a:t>救済措置を得るため</a:t>
                      </a:r>
                      <a:r>
                        <a:rPr kumimoji="1" lang="ja-JP" altLang="en-US" sz="1200" dirty="0" smtClean="0"/>
                        <a:t>に</a:t>
                      </a:r>
                      <a:r>
                        <a:rPr kumimoji="1" lang="en-US" altLang="ja-JP" sz="1200" dirty="0" smtClean="0"/>
                        <a:t>､</a:t>
                      </a:r>
                      <a:r>
                        <a:rPr kumimoji="1" lang="ja-JP" altLang="en-US" sz="1200" dirty="0" smtClean="0"/>
                        <a:t>あなたのグループは</a:t>
                      </a:r>
                      <a:r>
                        <a:rPr kumimoji="1" lang="en-US" altLang="ja-JP" sz="1200" dirty="0" smtClean="0"/>
                        <a:t>､</a:t>
                      </a:r>
                      <a:r>
                        <a:rPr kumimoji="1" lang="ja-JP" altLang="en-US" sz="1200" dirty="0" smtClean="0"/>
                        <a:t>おおよそのポジションに同意する必要があります</a:t>
                      </a:r>
                      <a:r>
                        <a:rPr kumimoji="1" lang="en-US" altLang="ja-JP" sz="1200" dirty="0" smtClean="0"/>
                        <a:t>｡ </a:t>
                      </a:r>
                      <a:r>
                        <a:rPr kumimoji="1" lang="ja-JP" altLang="en-US" sz="1200" dirty="0" smtClean="0"/>
                        <a:t>あなたのグループが</a:t>
                      </a:r>
                      <a:r>
                        <a:rPr kumimoji="1" lang="en-US" altLang="ja-JP" sz="1200" dirty="0" smtClean="0"/>
                        <a:t>､</a:t>
                      </a:r>
                      <a:r>
                        <a:rPr kumimoji="1" lang="ja-JP" altLang="en-US" sz="1200" dirty="0" smtClean="0"/>
                        <a:t>ディスクが水たまりにあることを確信していない場合は</a:t>
                      </a:r>
                      <a:r>
                        <a:rPr kumimoji="1" lang="en-US" altLang="ja-JP" sz="1200" dirty="0" smtClean="0"/>
                        <a:t>､</a:t>
                      </a:r>
                      <a:r>
                        <a:rPr kumimoji="1" lang="ja-JP" altLang="en-US" sz="1200" dirty="0" smtClean="0"/>
                        <a:t>ロストディスクとしてプレーされます</a:t>
                      </a:r>
                      <a:r>
                        <a:rPr kumimoji="1" lang="en-US" altLang="ja-JP" sz="1200" dirty="0" smtClean="0"/>
                        <a:t>｡</a:t>
                      </a:r>
                      <a:endParaRPr kumimoji="1" lang="ja-JP" altLang="en-US" sz="1200" dirty="0"/>
                    </a:p>
                  </a:txBody>
                  <a:tcPr/>
                </a:tc>
                <a:tc>
                  <a:txBody>
                    <a:bodyPr/>
                    <a:lstStyle/>
                    <a:p>
                      <a:pPr marL="180000" indent="-180000"/>
                      <a:r>
                        <a:rPr kumimoji="1" lang="en-US" altLang="ja-JP" sz="1200" dirty="0" smtClean="0"/>
                        <a:t>Q:	</a:t>
                      </a:r>
                      <a:r>
                        <a:rPr kumimoji="1" lang="ja-JP" altLang="en-US" sz="1200" dirty="0" smtClean="0"/>
                        <a:t>グループが私のディスクがカジュアルウォーターの濁った水の中に着地したことに同意しており</a:t>
                      </a:r>
                      <a:r>
                        <a:rPr kumimoji="1" lang="en-US" altLang="ja-JP" sz="1200" dirty="0" smtClean="0"/>
                        <a:t>､</a:t>
                      </a:r>
                      <a:r>
                        <a:rPr kumimoji="1" lang="ja-JP" altLang="en-US" sz="1200" dirty="0" smtClean="0"/>
                        <a:t>私たちがそれを見つけることができませんでした</a:t>
                      </a:r>
                      <a:r>
                        <a:rPr kumimoji="1" lang="en-US" altLang="ja-JP" sz="1200" dirty="0" smtClean="0"/>
                        <a:t>｡</a:t>
                      </a:r>
                      <a:r>
                        <a:rPr kumimoji="1" lang="ja-JP" altLang="en-US" sz="1200" dirty="0" smtClean="0"/>
                        <a:t>私はロストディスクとしてプレーしますか</a:t>
                      </a:r>
                      <a:r>
                        <a:rPr kumimoji="1" lang="en-US" altLang="ja-JP" sz="1200" dirty="0" smtClean="0"/>
                        <a:t>? </a:t>
                      </a:r>
                      <a:r>
                        <a:rPr kumimoji="1" lang="ja-JP" altLang="en-US" sz="1200" dirty="0" smtClean="0"/>
                        <a:t>それとも</a:t>
                      </a:r>
                      <a:r>
                        <a:rPr kumimoji="1" lang="ja-JP" altLang="en-US" sz="1200" b="1" i="1" u="sng" dirty="0" smtClean="0">
                          <a:solidFill>
                            <a:srgbClr val="FF0000"/>
                          </a:solidFill>
                        </a:rPr>
                        <a:t>カジュアル</a:t>
                      </a:r>
                      <a:r>
                        <a:rPr kumimoji="1" lang="ja-JP" altLang="en-US" sz="1200" b="1" i="1" u="sng" dirty="0" smtClean="0">
                          <a:solidFill>
                            <a:srgbClr val="FF0000"/>
                          </a:solidFill>
                        </a:rPr>
                        <a:t>エリアからの</a:t>
                      </a:r>
                      <a:r>
                        <a:rPr kumimoji="1" lang="ja-JP" altLang="en-US" sz="1200" b="1" i="1" u="sng" dirty="0" smtClean="0">
                          <a:solidFill>
                            <a:srgbClr val="FF0000"/>
                          </a:solidFill>
                        </a:rPr>
                        <a:t>救済</a:t>
                      </a:r>
                      <a:r>
                        <a:rPr kumimoji="1" lang="ja-JP" altLang="en-US" sz="1200" dirty="0" smtClean="0"/>
                        <a:t>を取りますか</a:t>
                      </a:r>
                      <a:r>
                        <a:rPr kumimoji="1" lang="en-US" altLang="ja-JP" sz="1200" dirty="0" smtClean="0"/>
                        <a:t>?</a:t>
                      </a:r>
                    </a:p>
                    <a:p>
                      <a:pPr marL="180000" indent="-180000"/>
                      <a:r>
                        <a:rPr kumimoji="1" lang="en-US" altLang="ja-JP" sz="1200" dirty="0" smtClean="0"/>
                        <a:t>A:	</a:t>
                      </a:r>
                      <a:r>
                        <a:rPr kumimoji="1" lang="ja-JP" altLang="en-US" sz="1200" dirty="0" smtClean="0"/>
                        <a:t>あなたのグループが</a:t>
                      </a:r>
                      <a:r>
                        <a:rPr kumimoji="1" lang="en-US" altLang="ja-JP" sz="1200" dirty="0" smtClean="0"/>
                        <a:t>､</a:t>
                      </a:r>
                      <a:r>
                        <a:rPr kumimoji="1" lang="ja-JP" altLang="en-US" sz="1200" dirty="0" smtClean="0"/>
                        <a:t>ディスクが水たまりにあることに説得力のある証拠があると同意した場合</a:t>
                      </a:r>
                      <a:r>
                        <a:rPr kumimoji="1" lang="en-US" altLang="ja-JP" sz="1200" dirty="0" smtClean="0"/>
                        <a:t>､</a:t>
                      </a:r>
                      <a:r>
                        <a:rPr kumimoji="1" lang="ja-JP" altLang="en-US" sz="1200" dirty="0" smtClean="0"/>
                        <a:t>実際に水たまりにあると仮定し</a:t>
                      </a:r>
                      <a:r>
                        <a:rPr kumimoji="1" lang="en-US" altLang="ja-JP" sz="1200" dirty="0" smtClean="0"/>
                        <a:t>､</a:t>
                      </a:r>
                      <a:r>
                        <a:rPr kumimoji="1" lang="ja-JP" altLang="en-US" sz="1200" dirty="0" smtClean="0"/>
                        <a:t>ペナルティ無しで</a:t>
                      </a:r>
                      <a:r>
                        <a:rPr kumimoji="1" lang="ja-JP" altLang="en-US" sz="1200" b="1" i="1" u="sng" dirty="0" smtClean="0">
                          <a:solidFill>
                            <a:srgbClr val="FF0000"/>
                          </a:solidFill>
                        </a:rPr>
                        <a:t>カジュアルエリア</a:t>
                      </a:r>
                      <a:r>
                        <a:rPr kumimoji="1" lang="ja-JP" altLang="en-US" sz="1200" b="1" i="1" u="sng" dirty="0" smtClean="0">
                          <a:solidFill>
                            <a:srgbClr val="FF0000"/>
                          </a:solidFill>
                        </a:rPr>
                        <a:t>からの</a:t>
                      </a:r>
                      <a:r>
                        <a:rPr kumimoji="1" lang="ja-JP" altLang="en-US" sz="1200" b="1" i="1" u="sng" dirty="0" smtClean="0">
                          <a:solidFill>
                            <a:srgbClr val="FF0000"/>
                          </a:solidFill>
                        </a:rPr>
                        <a:t>救済</a:t>
                      </a:r>
                      <a:r>
                        <a:rPr kumimoji="1" lang="ja-JP" altLang="en-US" sz="1200" dirty="0" smtClean="0"/>
                        <a:t>を適用</a:t>
                      </a:r>
                      <a:r>
                        <a:rPr kumimoji="1" lang="ja-JP" altLang="en-US" sz="1200" b="1" i="1" u="sng" dirty="0" smtClean="0">
                          <a:solidFill>
                            <a:srgbClr val="FF0000"/>
                          </a:solidFill>
                        </a:rPr>
                        <a:t>し</a:t>
                      </a:r>
                      <a:r>
                        <a:rPr kumimoji="1" lang="ja-JP" altLang="en-US" sz="1200" dirty="0" smtClean="0"/>
                        <a:t>ます</a:t>
                      </a:r>
                      <a:r>
                        <a:rPr kumimoji="1" lang="en-US" altLang="ja-JP" sz="1200" dirty="0" smtClean="0"/>
                        <a:t>｡ </a:t>
                      </a:r>
                      <a:r>
                        <a:rPr kumimoji="1" lang="ja-JP" altLang="en-US" sz="1200" b="1" i="1" u="sng" dirty="0" smtClean="0">
                          <a:solidFill>
                            <a:srgbClr val="FF0000"/>
                          </a:solidFill>
                        </a:rPr>
                        <a:t>プレーラインに沿って救済を得ることができるように</a:t>
                      </a:r>
                      <a:r>
                        <a:rPr kumimoji="1" lang="en-US" altLang="ja-JP" sz="1200" dirty="0" smtClean="0"/>
                        <a:t>､</a:t>
                      </a:r>
                      <a:r>
                        <a:rPr kumimoji="1" lang="ja-JP" altLang="en-US" sz="1200" dirty="0" smtClean="0"/>
                        <a:t>あなたのグループは</a:t>
                      </a:r>
                      <a:r>
                        <a:rPr kumimoji="1" lang="en-US" altLang="ja-JP" sz="1200" dirty="0" smtClean="0"/>
                        <a:t>､</a:t>
                      </a:r>
                      <a:r>
                        <a:rPr kumimoji="1" lang="ja-JP" altLang="en-US" sz="1200" dirty="0" smtClean="0"/>
                        <a:t>おおよそのポジションに同意する必要があります</a:t>
                      </a:r>
                      <a:r>
                        <a:rPr kumimoji="1" lang="en-US" altLang="ja-JP" sz="1200" dirty="0" smtClean="0"/>
                        <a:t>｡ </a:t>
                      </a:r>
                      <a:r>
                        <a:rPr kumimoji="1" lang="ja-JP" altLang="en-US" sz="1200" dirty="0" smtClean="0"/>
                        <a:t>あなたのグループが</a:t>
                      </a:r>
                      <a:r>
                        <a:rPr kumimoji="1" lang="en-US" altLang="ja-JP" sz="1200" dirty="0" smtClean="0"/>
                        <a:t>､</a:t>
                      </a:r>
                      <a:r>
                        <a:rPr kumimoji="1" lang="ja-JP" altLang="en-US" sz="1200" dirty="0" smtClean="0"/>
                        <a:t>ディスクが水たまりにあることを確信していない場合は</a:t>
                      </a:r>
                      <a:r>
                        <a:rPr kumimoji="1" lang="en-US" altLang="ja-JP" sz="1200" dirty="0" smtClean="0"/>
                        <a:t>､</a:t>
                      </a:r>
                      <a:r>
                        <a:rPr kumimoji="1" lang="ja-JP" altLang="en-US" sz="1200" dirty="0" smtClean="0"/>
                        <a:t>ロストディスクとしてプレーされます</a:t>
                      </a:r>
                      <a:r>
                        <a:rPr kumimoji="1" lang="en-US" altLang="ja-JP" sz="1200" dirty="0" smtClean="0"/>
                        <a:t>｡</a:t>
                      </a:r>
                      <a:endParaRPr kumimoji="1" lang="ja-JP" altLang="en-US" sz="1200" dirty="0" smtClean="0"/>
                    </a:p>
                  </a:txBody>
                  <a:tcPr/>
                </a:tc>
              </a:tr>
            </a:tbl>
          </a:graphicData>
        </a:graphic>
      </p:graphicFrame>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28949526"/>
              </p:ext>
            </p:extLst>
          </p:nvPr>
        </p:nvGraphicFramePr>
        <p:xfrm>
          <a:off x="457200" y="1600200"/>
          <a:ext cx="8229600" cy="17424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#QA-CAS-3</a:t>
                      </a:r>
                      <a:endParaRPr kumimoji="1" lang="ja-JP" altLang="en-US" dirty="0"/>
                    </a:p>
                  </a:txBody>
                  <a:tcPr/>
                </a:tc>
              </a:tr>
              <a:tr h="370840">
                <a:tc>
                  <a:txBody>
                    <a:bodyPr/>
                    <a:lstStyle/>
                    <a:p>
                      <a:pPr marL="288000" indent="-324000"/>
                      <a:r>
                        <a:rPr kumimoji="1" lang="en-US" altLang="ja-JP" sz="1400" b="0" i="0" u="none" strike="noStrike" kern="1200" baseline="0" dirty="0" smtClean="0">
                          <a:solidFill>
                            <a:schemeClr val="dk1"/>
                          </a:solidFill>
                          <a:latin typeface="+mn-lt"/>
                          <a:ea typeface="+mn-ea"/>
                          <a:cs typeface="+mn-cs"/>
                        </a:rPr>
                        <a:t>Q:	My group agrees that my disc landed in a murky body of casual water. We could not find it. Do I play it as lost, or take </a:t>
                      </a:r>
                      <a:r>
                        <a:rPr kumimoji="1" lang="en-US" altLang="ja-JP" sz="1400" b="1" i="1" u="sng" strike="noStrike" kern="1200" baseline="0" dirty="0" smtClean="0">
                          <a:solidFill>
                            <a:schemeClr val="dk1"/>
                          </a:solidFill>
                          <a:latin typeface="+mn-lt"/>
                          <a:ea typeface="+mn-ea"/>
                          <a:cs typeface="+mn-cs"/>
                        </a:rPr>
                        <a:t>casual relief</a:t>
                      </a:r>
                      <a:r>
                        <a:rPr kumimoji="1" lang="en-US" altLang="ja-JP" sz="1400" b="0" i="0" u="none" strike="noStrike" kern="1200" baseline="0" dirty="0" smtClean="0">
                          <a:solidFill>
                            <a:schemeClr val="dk1"/>
                          </a:solidFill>
                          <a:latin typeface="+mn-lt"/>
                          <a:ea typeface="+mn-ea"/>
                          <a:cs typeface="+mn-cs"/>
                        </a:rPr>
                        <a:t>?</a:t>
                      </a:r>
                    </a:p>
                    <a:p>
                      <a:pPr marL="288000" indent="-324000"/>
                      <a:r>
                        <a:rPr kumimoji="1" lang="en-US" altLang="ja-JP" sz="1400" b="0" i="0" u="none" strike="noStrike" kern="1200" baseline="0" dirty="0" smtClean="0">
                          <a:solidFill>
                            <a:schemeClr val="dk1"/>
                          </a:solidFill>
                          <a:latin typeface="+mn-lt"/>
                          <a:ea typeface="+mn-ea"/>
                          <a:cs typeface="+mn-cs"/>
                        </a:rPr>
                        <a:t>A:	If your group agrees that there is compelling evidence that the disc is in the puddle, then you assume it is in fact in the puddle, and take </a:t>
                      </a:r>
                      <a:r>
                        <a:rPr kumimoji="1" lang="en-US" altLang="ja-JP" sz="1400" b="1" i="1" u="sng" strike="noStrike" kern="1200" baseline="0" dirty="0" smtClean="0">
                          <a:solidFill>
                            <a:schemeClr val="dk1"/>
                          </a:solidFill>
                          <a:latin typeface="+mn-lt"/>
                          <a:ea typeface="+mn-ea"/>
                          <a:cs typeface="+mn-cs"/>
                        </a:rPr>
                        <a:t>casual relief </a:t>
                      </a:r>
                      <a:r>
                        <a:rPr kumimoji="1" lang="en-US" altLang="ja-JP" sz="1400" b="0" i="0" u="none" strike="noStrike" kern="1200" baseline="0" dirty="0" smtClean="0">
                          <a:solidFill>
                            <a:schemeClr val="dk1"/>
                          </a:solidFill>
                          <a:latin typeface="+mn-lt"/>
                          <a:ea typeface="+mn-ea"/>
                          <a:cs typeface="+mn-cs"/>
                        </a:rPr>
                        <a:t>without penalty. Your group will need to agree on an approximate location </a:t>
                      </a:r>
                      <a:r>
                        <a:rPr kumimoji="1" lang="en-US" altLang="ja-JP" sz="1400" b="1" i="1" u="sng" strike="noStrike" kern="1200" baseline="0" dirty="0" smtClean="0">
                          <a:solidFill>
                            <a:schemeClr val="dk1"/>
                          </a:solidFill>
                          <a:latin typeface="+mn-lt"/>
                          <a:ea typeface="+mn-ea"/>
                          <a:cs typeface="+mn-cs"/>
                        </a:rPr>
                        <a:t>so that you can take your relief back along the line of play</a:t>
                      </a:r>
                      <a:r>
                        <a:rPr kumimoji="1" lang="en-US" altLang="ja-JP" sz="1400" b="0" i="0" u="none" strike="noStrike" kern="1200" baseline="0" dirty="0" smtClean="0">
                          <a:solidFill>
                            <a:schemeClr val="dk1"/>
                          </a:solidFill>
                          <a:latin typeface="+mn-lt"/>
                          <a:ea typeface="+mn-ea"/>
                          <a:cs typeface="+mn-cs"/>
                        </a:rPr>
                        <a:t>. If your group is not confident that the disc is in the puddle, it is played as a lost disc.</a:t>
                      </a:r>
                    </a:p>
                  </a:txBody>
                  <a:tcPr/>
                </a:tc>
              </a:tr>
            </a:tbl>
          </a:graphicData>
        </a:graphic>
      </p:graphicFrame>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15</a:t>
            </a:fld>
            <a:endParaRPr kumimoji="1" lang="ja-JP" altLang="en-US"/>
          </a:p>
        </p:txBody>
      </p:sp>
    </p:spTree>
    <p:extLst>
      <p:ext uri="{BB962C8B-B14F-4D97-AF65-F5344CB8AC3E}">
        <p14:creationId xmlns:p14="http://schemas.microsoft.com/office/powerpoint/2010/main" val="4289665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コンテンツ プレースホルダー 4"/>
          <p:cNvPicPr>
            <a:picLocks noGrp="1" noChangeAspect="1"/>
          </p:cNvPicPr>
          <p:nvPr>
            <p:ph idx="1"/>
          </p:nvPr>
        </p:nvPicPr>
        <p:blipFill>
          <a:blip r:embed="rId2"/>
          <a:srcRect l="-7676" r="-7676"/>
          <a:stretch>
            <a:fillRect/>
          </a:stretch>
        </p:blipFill>
        <p:spPr>
          <a:xfrm>
            <a:off x="2483764" y="2226679"/>
            <a:ext cx="4372990" cy="2404976"/>
          </a:xfrm>
        </p:spPr>
      </p:pic>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16</a:t>
            </a:fld>
            <a:endParaRPr kumimoji="1" lang="ja-JP" altLang="en-US"/>
          </a:p>
        </p:txBody>
      </p:sp>
      <p:sp>
        <p:nvSpPr>
          <p:cNvPr id="3" name="テキスト ボックス 2"/>
          <p:cNvSpPr txBox="1"/>
          <p:nvPr/>
        </p:nvSpPr>
        <p:spPr>
          <a:xfrm>
            <a:off x="4115588" y="4631655"/>
            <a:ext cx="902811" cy="246221"/>
          </a:xfrm>
          <a:prstGeom prst="rect">
            <a:avLst/>
          </a:prstGeom>
          <a:noFill/>
        </p:spPr>
        <p:txBody>
          <a:bodyPr wrap="none" rtlCol="0">
            <a:spAutoFit/>
          </a:bodyPr>
          <a:lstStyle/>
          <a:p>
            <a:pPr algn="ctr"/>
            <a:r>
              <a:rPr kumimoji="1" lang="en-US" altLang="ja-JP" sz="1000" dirty="0" smtClean="0"/>
              <a:t>2669@JPDGA</a:t>
            </a:r>
            <a:endParaRPr kumimoji="1" lang="ja-JP" altLang="en-US" sz="1000" dirty="0"/>
          </a:p>
        </p:txBody>
      </p:sp>
    </p:spTree>
    <p:extLst>
      <p:ext uri="{BB962C8B-B14F-4D97-AF65-F5344CB8AC3E}">
        <p14:creationId xmlns:p14="http://schemas.microsoft.com/office/powerpoint/2010/main" val="24106836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803.02 </a:t>
            </a:r>
            <a:r>
              <a:rPr kumimoji="1" lang="ja-JP" altLang="en-US" b="1" dirty="0" smtClean="0"/>
              <a:t>障害物からの救済処置</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745964234"/>
              </p:ext>
            </p:extLst>
          </p:nvPr>
        </p:nvGraphicFramePr>
        <p:xfrm>
          <a:off x="457200" y="1600200"/>
          <a:ext cx="8229600" cy="1559560"/>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#803.02</a:t>
                      </a:r>
                      <a:endParaRPr kumimoji="1" lang="ja-JP" altLang="en-US" dirty="0"/>
                    </a:p>
                  </a:txBody>
                  <a:tcPr/>
                </a:tc>
              </a:tr>
              <a:tr h="370840">
                <a:tc>
                  <a:txBody>
                    <a:bodyPr/>
                    <a:lstStyle/>
                    <a:p>
                      <a:pPr marL="288000" indent="-324000"/>
                      <a:r>
                        <a:rPr kumimoji="1" lang="en-US" altLang="ja-JP" dirty="0" smtClean="0"/>
                        <a:t>A.	A player may obtain relief from </a:t>
                      </a:r>
                      <a:r>
                        <a:rPr kumimoji="1" lang="en-US" altLang="ja-JP" b="1" i="1" u="sng" dirty="0" smtClean="0"/>
                        <a:t>the following obstacles </a:t>
                      </a:r>
                      <a:r>
                        <a:rPr kumimoji="1" lang="en-US" altLang="ja-JP" dirty="0" smtClean="0"/>
                        <a:t>that are on or behind</a:t>
                      </a:r>
                      <a:r>
                        <a:rPr kumimoji="1" lang="en-US" altLang="ja-JP" baseline="0" dirty="0" smtClean="0"/>
                        <a:t> </a:t>
                      </a:r>
                      <a:r>
                        <a:rPr kumimoji="1" lang="en-US" altLang="ja-JP" dirty="0" smtClean="0"/>
                        <a:t>the lie: motor vehicles, harmful insects or animals, people, or any item or</a:t>
                      </a:r>
                      <a:r>
                        <a:rPr kumimoji="1" lang="en-US" altLang="ja-JP" baseline="0" dirty="0" smtClean="0"/>
                        <a:t> </a:t>
                      </a:r>
                      <a:r>
                        <a:rPr kumimoji="1" lang="en-US" altLang="ja-JP" dirty="0" smtClean="0"/>
                        <a:t>area as designated by the Director. To obtain relief, the player may mark a new</a:t>
                      </a:r>
                      <a:r>
                        <a:rPr kumimoji="1" lang="en-US" altLang="ja-JP" baseline="0" dirty="0" smtClean="0"/>
                        <a:t> </a:t>
                      </a:r>
                      <a:r>
                        <a:rPr kumimoji="1" lang="en-US" altLang="ja-JP" dirty="0" smtClean="0"/>
                        <a:t>lie that is on the line of play, farther from the target, at the nearest point that</a:t>
                      </a:r>
                      <a:r>
                        <a:rPr kumimoji="1" lang="en-US" altLang="ja-JP" baseline="0" dirty="0" smtClean="0"/>
                        <a:t> </a:t>
                      </a:r>
                      <a:r>
                        <a:rPr kumimoji="1" lang="en-US" altLang="ja-JP" dirty="0" smtClean="0"/>
                        <a:t>provides relief.</a:t>
                      </a:r>
                      <a:endParaRPr kumimoji="1" lang="ja-JP" altLang="en-US" dirty="0"/>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2207948096"/>
              </p:ext>
            </p:extLst>
          </p:nvPr>
        </p:nvGraphicFramePr>
        <p:xfrm>
          <a:off x="457200" y="3626877"/>
          <a:ext cx="8229600" cy="17424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ja-JP" altLang="en-US" dirty="0" smtClean="0"/>
                        <a:t>誤</a:t>
                      </a:r>
                      <a:endParaRPr kumimoji="1" lang="ja-JP" altLang="en-US" dirty="0"/>
                    </a:p>
                  </a:txBody>
                  <a:tcPr/>
                </a:tc>
                <a:tc>
                  <a:txBody>
                    <a:bodyPr/>
                    <a:lstStyle/>
                    <a:p>
                      <a:pPr algn="ctr"/>
                      <a:r>
                        <a:rPr kumimoji="1" lang="ja-JP" altLang="en-US" dirty="0" smtClean="0"/>
                        <a:t>正</a:t>
                      </a:r>
                      <a:r>
                        <a:rPr kumimoji="1" lang="en-US" altLang="ja-JP" dirty="0" smtClean="0"/>
                        <a:t>(</a:t>
                      </a:r>
                      <a:r>
                        <a:rPr kumimoji="1" lang="ja-JP" altLang="en-US" dirty="0" smtClean="0"/>
                        <a:t>非公式</a:t>
                      </a:r>
                      <a:r>
                        <a:rPr kumimoji="1" lang="en-US" altLang="ja-JP" dirty="0" smtClean="0"/>
                        <a:t>)</a:t>
                      </a:r>
                      <a:endParaRPr kumimoji="1" lang="ja-JP" altLang="en-US" dirty="0"/>
                    </a:p>
                  </a:txBody>
                  <a:tcPr/>
                </a:tc>
              </a:tr>
              <a:tr h="370840">
                <a:tc>
                  <a:txBody>
                    <a:bodyPr/>
                    <a:lstStyle/>
                    <a:p>
                      <a:pPr marL="180000" indent="-180000"/>
                      <a:r>
                        <a:rPr kumimoji="1" lang="en-US" altLang="ja-JP" sz="1400" dirty="0" smtClean="0"/>
                        <a:t>A.	</a:t>
                      </a:r>
                      <a:r>
                        <a:rPr kumimoji="1" lang="ja-JP" altLang="en-US" sz="1400" dirty="0" smtClean="0"/>
                        <a:t>プレーヤーは</a:t>
                      </a:r>
                      <a:r>
                        <a:rPr kumimoji="1" lang="en-US" altLang="ja-JP" sz="1400" dirty="0" smtClean="0"/>
                        <a:t>､</a:t>
                      </a:r>
                      <a:r>
                        <a:rPr kumimoji="1" lang="ja-JP" altLang="en-US" sz="1400" dirty="0" smtClean="0"/>
                        <a:t>自動車</a:t>
                      </a:r>
                      <a:r>
                        <a:rPr kumimoji="1" lang="en-US" altLang="ja-JP" sz="1400" dirty="0" smtClean="0"/>
                        <a:t>､</a:t>
                      </a:r>
                      <a:r>
                        <a:rPr kumimoji="1" lang="ja-JP" altLang="en-US" sz="1400" dirty="0" smtClean="0"/>
                        <a:t>有害な昆虫や動物</a:t>
                      </a:r>
                      <a:r>
                        <a:rPr kumimoji="1" lang="en-US" altLang="ja-JP" sz="1400" dirty="0" smtClean="0"/>
                        <a:t>､</a:t>
                      </a:r>
                      <a:r>
                        <a:rPr kumimoji="1" lang="ja-JP" altLang="en-US" sz="1400" dirty="0" smtClean="0"/>
                        <a:t>人</a:t>
                      </a:r>
                      <a:r>
                        <a:rPr kumimoji="1" lang="en-US" altLang="ja-JP" sz="1400" dirty="0" smtClean="0"/>
                        <a:t>､</a:t>
                      </a:r>
                      <a:r>
                        <a:rPr kumimoji="1" lang="ja-JP" altLang="en-US" sz="1400" dirty="0" smtClean="0"/>
                        <a:t>またはディレクターが指定した品目やエリアなど</a:t>
                      </a:r>
                      <a:r>
                        <a:rPr kumimoji="1" lang="en-US" altLang="ja-JP" sz="1400" dirty="0" smtClean="0"/>
                        <a:t>､</a:t>
                      </a:r>
                      <a:r>
                        <a:rPr kumimoji="1" lang="ja-JP" altLang="en-US" sz="1400" dirty="0" smtClean="0"/>
                        <a:t>ライの上または後方にある</a:t>
                      </a:r>
                      <a:r>
                        <a:rPr kumimoji="1" lang="ja-JP" altLang="en-US" sz="1400" b="1" i="1" u="sng" dirty="0" smtClean="0">
                          <a:solidFill>
                            <a:srgbClr val="FF0000"/>
                          </a:solidFill>
                        </a:rPr>
                        <a:t>以下の</a:t>
                      </a:r>
                      <a:r>
                        <a:rPr kumimoji="1" lang="ja-JP" altLang="en-US" sz="1400" b="1" i="1" u="sng" dirty="0" smtClean="0"/>
                        <a:t>障害物</a:t>
                      </a:r>
                      <a:r>
                        <a:rPr kumimoji="1" lang="ja-JP" altLang="en-US" sz="1400" dirty="0" smtClean="0"/>
                        <a:t>から救済を得ることができる</a:t>
                      </a:r>
                      <a:r>
                        <a:rPr kumimoji="1" lang="en-US" altLang="ja-JP" sz="1400" dirty="0" smtClean="0"/>
                        <a:t>｡</a:t>
                      </a:r>
                      <a:r>
                        <a:rPr kumimoji="1" lang="ja-JP" altLang="en-US" sz="1400" dirty="0" smtClean="0"/>
                        <a:t>プレーヤーは</a:t>
                      </a:r>
                      <a:r>
                        <a:rPr kumimoji="1" lang="en-US" altLang="ja-JP" sz="1400" dirty="0" smtClean="0"/>
                        <a:t>､</a:t>
                      </a:r>
                      <a:r>
                        <a:rPr kumimoji="1" lang="ja-JP" altLang="en-US" sz="1400" dirty="0" smtClean="0"/>
                        <a:t>ターゲットに近づかない</a:t>
                      </a:r>
                      <a:r>
                        <a:rPr kumimoji="1" lang="en-US" altLang="ja-JP" sz="1400" dirty="0" smtClean="0"/>
                        <a:t>､</a:t>
                      </a:r>
                      <a:r>
                        <a:rPr kumimoji="1" lang="ja-JP" altLang="en-US" sz="1400" dirty="0" smtClean="0"/>
                        <a:t>最も近いプレーライン上に新しいライをマークすることができる</a:t>
                      </a:r>
                      <a:r>
                        <a:rPr kumimoji="1" lang="en-US" altLang="ja-JP" sz="1400" dirty="0" smtClean="0"/>
                        <a:t>｡</a:t>
                      </a:r>
                      <a:endParaRPr kumimoji="1" lang="ja-JP" altLang="en-US" sz="1400" dirty="0"/>
                    </a:p>
                  </a:txBody>
                  <a:tcPr/>
                </a:tc>
                <a:tc>
                  <a:txBody>
                    <a:bodyPr/>
                    <a:lstStyle/>
                    <a:p>
                      <a:pPr marL="180000" marR="0" indent="-45720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t>A.	</a:t>
                      </a:r>
                      <a:r>
                        <a:rPr kumimoji="1" lang="ja-JP" altLang="en-US" sz="1400" dirty="0" smtClean="0"/>
                        <a:t>プレーヤーは</a:t>
                      </a:r>
                      <a:r>
                        <a:rPr kumimoji="1" lang="en-US" altLang="ja-JP" sz="1400" dirty="0" smtClean="0"/>
                        <a:t>､</a:t>
                      </a:r>
                      <a:r>
                        <a:rPr kumimoji="1" lang="ja-JP" altLang="en-US" sz="1400" dirty="0" smtClean="0"/>
                        <a:t>自動車</a:t>
                      </a:r>
                      <a:r>
                        <a:rPr kumimoji="1" lang="en-US" altLang="ja-JP" sz="1400" dirty="0" smtClean="0"/>
                        <a:t>､</a:t>
                      </a:r>
                      <a:r>
                        <a:rPr kumimoji="1" lang="ja-JP" altLang="en-US" sz="1400" dirty="0" smtClean="0"/>
                        <a:t>有害な昆虫や動物</a:t>
                      </a:r>
                      <a:r>
                        <a:rPr kumimoji="1" lang="en-US" altLang="ja-JP" sz="1400" dirty="0" smtClean="0"/>
                        <a:t>､</a:t>
                      </a:r>
                      <a:r>
                        <a:rPr kumimoji="1" lang="ja-JP" altLang="en-US" sz="1400" dirty="0" smtClean="0"/>
                        <a:t>人</a:t>
                      </a:r>
                      <a:r>
                        <a:rPr kumimoji="1" lang="en-US" altLang="ja-JP" sz="1400" dirty="0" smtClean="0"/>
                        <a:t>､</a:t>
                      </a:r>
                      <a:r>
                        <a:rPr kumimoji="1" lang="ja-JP" altLang="en-US" sz="1400" dirty="0" smtClean="0"/>
                        <a:t>またはディレクターが指定した品目やエリアなど</a:t>
                      </a:r>
                      <a:r>
                        <a:rPr kumimoji="1" lang="en-US" altLang="ja-JP" sz="1400" dirty="0" smtClean="0"/>
                        <a:t>､</a:t>
                      </a:r>
                      <a:r>
                        <a:rPr kumimoji="1" lang="ja-JP" altLang="en-US" sz="1400" dirty="0" smtClean="0"/>
                        <a:t>ライの上または後方にある</a:t>
                      </a:r>
                      <a:r>
                        <a:rPr kumimoji="1" lang="ja-JP" altLang="en-US" sz="1400" b="1" i="1" u="sng" dirty="0" smtClean="0">
                          <a:solidFill>
                            <a:srgbClr val="FF0000"/>
                          </a:solidFill>
                        </a:rPr>
                        <a:t>上記</a:t>
                      </a:r>
                      <a:r>
                        <a:rPr kumimoji="1" lang="ja-JP" altLang="en-US" sz="1400" b="1" i="1" u="sng" dirty="0" smtClean="0"/>
                        <a:t>障害物</a:t>
                      </a:r>
                      <a:r>
                        <a:rPr kumimoji="1" lang="ja-JP" altLang="en-US" sz="1400" dirty="0" smtClean="0"/>
                        <a:t>から救済を得ることができる</a:t>
                      </a:r>
                      <a:r>
                        <a:rPr kumimoji="1" lang="en-US" altLang="ja-JP" sz="1400" dirty="0" smtClean="0"/>
                        <a:t>｡</a:t>
                      </a:r>
                      <a:r>
                        <a:rPr kumimoji="1" lang="ja-JP" altLang="en-US" sz="1400" dirty="0" smtClean="0"/>
                        <a:t>プレーヤーは</a:t>
                      </a:r>
                      <a:r>
                        <a:rPr kumimoji="1" lang="en-US" altLang="ja-JP" sz="1400" dirty="0" smtClean="0"/>
                        <a:t>､</a:t>
                      </a:r>
                      <a:r>
                        <a:rPr kumimoji="1" lang="ja-JP" altLang="en-US" sz="1400" dirty="0" smtClean="0"/>
                        <a:t>ターゲットに近づかない</a:t>
                      </a:r>
                      <a:r>
                        <a:rPr kumimoji="1" lang="en-US" altLang="ja-JP" sz="1400" dirty="0" smtClean="0"/>
                        <a:t>､</a:t>
                      </a:r>
                      <a:r>
                        <a:rPr kumimoji="1" lang="ja-JP" altLang="en-US" sz="1400" dirty="0" smtClean="0"/>
                        <a:t>最も近いプレーライン上に新しいライをマークすることができる</a:t>
                      </a:r>
                      <a:r>
                        <a:rPr kumimoji="1" lang="en-US" altLang="ja-JP" sz="1400" dirty="0" smtClean="0"/>
                        <a:t>｡</a:t>
                      </a:r>
                      <a:endParaRPr kumimoji="1" lang="ja-JP" altLang="en-US" sz="1400" dirty="0" smtClean="0"/>
                    </a:p>
                  </a:txBody>
                  <a:tcPr/>
                </a:tc>
              </a:tr>
            </a:tbl>
          </a:graphicData>
        </a:graphic>
      </p:graphicFrame>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2</a:t>
            </a:fld>
            <a:endParaRPr kumimoji="1" lang="ja-JP" altLang="en-US"/>
          </a:p>
        </p:txBody>
      </p:sp>
    </p:spTree>
    <p:extLst>
      <p:ext uri="{BB962C8B-B14F-4D97-AF65-F5344CB8AC3E}">
        <p14:creationId xmlns:p14="http://schemas.microsoft.com/office/powerpoint/2010/main" val="34541772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803.02 </a:t>
            </a:r>
            <a:r>
              <a:rPr kumimoji="1" lang="ja-JP" altLang="en-US" b="1" dirty="0" smtClean="0"/>
              <a:t>障害物からの救済処置</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86069956"/>
              </p:ext>
            </p:extLst>
          </p:nvPr>
        </p:nvGraphicFramePr>
        <p:xfrm>
          <a:off x="457200" y="1600200"/>
          <a:ext cx="8229600" cy="128523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#803.02</a:t>
                      </a:r>
                      <a:endParaRPr kumimoji="1" lang="ja-JP" altLang="en-US" dirty="0"/>
                    </a:p>
                  </a:txBody>
                  <a:tcPr/>
                </a:tc>
              </a:tr>
              <a:tr h="370840">
                <a:tc>
                  <a:txBody>
                    <a:bodyPr/>
                    <a:lstStyle/>
                    <a:p>
                      <a:pPr marL="288000" indent="-324000"/>
                      <a:r>
                        <a:rPr kumimoji="1" lang="en-US" altLang="ja-JP" sz="1800" b="0" i="0" u="none" strike="noStrike" kern="1200" baseline="0" dirty="0" smtClean="0">
                          <a:solidFill>
                            <a:schemeClr val="tx1"/>
                          </a:solidFill>
                          <a:latin typeface="+mn-lt"/>
                          <a:ea typeface="+mn-ea"/>
                          <a:cs typeface="+mn-cs"/>
                        </a:rPr>
                        <a:t>B.	If a large </a:t>
                      </a:r>
                      <a:r>
                        <a:rPr kumimoji="1" lang="en-US" altLang="ja-JP" sz="1800" b="0" i="1" u="none" strike="noStrike" kern="1200" baseline="0" dirty="0" smtClean="0">
                          <a:solidFill>
                            <a:schemeClr val="tx1"/>
                          </a:solidFill>
                          <a:latin typeface="+mn-lt"/>
                          <a:ea typeface="+mn-ea"/>
                          <a:cs typeface="+mn-cs"/>
                        </a:rPr>
                        <a:t>solid</a:t>
                      </a:r>
                      <a:r>
                        <a:rPr kumimoji="1" lang="en-US" altLang="ja-JP" sz="1800" b="0" i="0" u="none" strike="noStrike" kern="1200" baseline="0" dirty="0" smtClean="0">
                          <a:solidFill>
                            <a:schemeClr val="tx1"/>
                          </a:solidFill>
                          <a:latin typeface="+mn-lt"/>
                          <a:ea typeface="+mn-ea"/>
                          <a:cs typeface="+mn-cs"/>
                        </a:rPr>
                        <a:t> obstacle prevents the player from taking a legal stance behind the marker disc, </a:t>
                      </a:r>
                      <a:r>
                        <a:rPr kumimoji="1" lang="en-US" altLang="ja-JP" sz="1800" b="1" i="1" u="sng" strike="noStrike" kern="1200" baseline="0" dirty="0" smtClean="0">
                          <a:solidFill>
                            <a:schemeClr val="tx1"/>
                          </a:solidFill>
                          <a:latin typeface="+mn-lt"/>
                          <a:ea typeface="+mn-ea"/>
                          <a:cs typeface="+mn-cs"/>
                        </a:rPr>
                        <a:t>or from marking a disc above or below the playing surface</a:t>
                      </a:r>
                      <a:r>
                        <a:rPr kumimoji="1" lang="en-US" altLang="ja-JP" sz="1800" b="0" i="0" u="none" strike="noStrike" kern="1200" baseline="0" dirty="0" smtClean="0">
                          <a:solidFill>
                            <a:schemeClr val="tx1"/>
                          </a:solidFill>
                          <a:latin typeface="+mn-lt"/>
                          <a:ea typeface="+mn-ea"/>
                          <a:cs typeface="+mn-cs"/>
                        </a:rPr>
                        <a:t>, the player may mark a new lie immediately behind that obstacle on the line of play.</a:t>
                      </a:r>
                      <a:endParaRPr kumimoji="1" lang="ja-JP" altLang="en-US" b="0" u="none" dirty="0">
                        <a:solidFill>
                          <a:schemeClr val="tx1"/>
                        </a:solidFill>
                      </a:endParaRPr>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454316492"/>
              </p:ext>
            </p:extLst>
          </p:nvPr>
        </p:nvGraphicFramePr>
        <p:xfrm>
          <a:off x="457200" y="3626877"/>
          <a:ext cx="8229600" cy="17424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ja-JP" altLang="en-US" dirty="0" smtClean="0"/>
                        <a:t>誤</a:t>
                      </a:r>
                      <a:endParaRPr kumimoji="1" lang="ja-JP" altLang="en-US" dirty="0"/>
                    </a:p>
                  </a:txBody>
                  <a:tcPr/>
                </a:tc>
                <a:tc>
                  <a:txBody>
                    <a:bodyPr/>
                    <a:lstStyle/>
                    <a:p>
                      <a:pPr algn="ctr"/>
                      <a:r>
                        <a:rPr kumimoji="1" lang="ja-JP" altLang="en-US" dirty="0" smtClean="0"/>
                        <a:t>正</a:t>
                      </a:r>
                      <a:r>
                        <a:rPr kumimoji="1" lang="en-US" altLang="ja-JP" dirty="0" smtClean="0"/>
                        <a:t>(</a:t>
                      </a:r>
                      <a:r>
                        <a:rPr kumimoji="1" lang="ja-JP" altLang="en-US" dirty="0" smtClean="0"/>
                        <a:t>非公式</a:t>
                      </a:r>
                      <a:r>
                        <a:rPr kumimoji="1" lang="en-US" altLang="ja-JP" dirty="0" smtClean="0"/>
                        <a:t>)</a:t>
                      </a:r>
                      <a:endParaRPr kumimoji="1" lang="ja-JP" altLang="en-US" dirty="0"/>
                    </a:p>
                  </a:txBody>
                  <a:tcPr/>
                </a:tc>
              </a:tr>
              <a:tr h="370840">
                <a:tc>
                  <a:txBody>
                    <a:bodyPr/>
                    <a:lstStyle/>
                    <a:p>
                      <a:pPr marL="180000" indent="-180000"/>
                      <a:r>
                        <a:rPr kumimoji="1" lang="en-US" altLang="ja-JP" sz="1400" u="none" dirty="0" smtClean="0"/>
                        <a:t>B.	</a:t>
                      </a:r>
                      <a:r>
                        <a:rPr kumimoji="1" lang="ja-JP" altLang="en-US" sz="1400" u="none" dirty="0" smtClean="0"/>
                        <a:t>大きな障害物によって</a:t>
                      </a:r>
                      <a:r>
                        <a:rPr kumimoji="1" lang="en-US" altLang="ja-JP" sz="1400" u="none" dirty="0" smtClean="0"/>
                        <a:t>､</a:t>
                      </a:r>
                      <a:r>
                        <a:rPr kumimoji="1" lang="ja-JP" altLang="en-US" sz="1400" u="none" dirty="0" smtClean="0"/>
                        <a:t>プレーヤーがマーカーディスクの後ろに正しいスタンスを取ることができない場合</a:t>
                      </a:r>
                      <a:r>
                        <a:rPr kumimoji="1" lang="en-US" altLang="ja-JP" sz="1400" u="none" dirty="0" smtClean="0"/>
                        <a:t>､</a:t>
                      </a:r>
                      <a:r>
                        <a:rPr kumimoji="1" lang="ja-JP" altLang="en-US" sz="1400" b="1" i="1" u="sng" dirty="0" smtClean="0"/>
                        <a:t>またはプレーエリアの上または下にディスクをマーキングすること</a:t>
                      </a:r>
                      <a:r>
                        <a:rPr kumimoji="1" lang="ja-JP" altLang="en-US" sz="1400" b="1" i="1" u="sng" dirty="0" smtClean="0">
                          <a:solidFill>
                            <a:srgbClr val="FF0000"/>
                          </a:solidFill>
                        </a:rPr>
                        <a:t>によって</a:t>
                      </a:r>
                      <a:r>
                        <a:rPr kumimoji="1" lang="en-US" altLang="ja-JP" sz="1400" u="none" dirty="0" smtClean="0"/>
                        <a:t>､</a:t>
                      </a:r>
                      <a:r>
                        <a:rPr kumimoji="1" lang="ja-JP" altLang="en-US" sz="1400" u="none" dirty="0" smtClean="0"/>
                        <a:t>プレーヤーはそのラインの障害物の後ろに新しいライをマークすることができる</a:t>
                      </a:r>
                      <a:r>
                        <a:rPr kumimoji="1" lang="en-US" altLang="ja-JP" sz="1400" u="none" dirty="0" smtClean="0"/>
                        <a:t>｡</a:t>
                      </a:r>
                      <a:endParaRPr kumimoji="1" lang="ja-JP" altLang="en-US" sz="1400" u="none" dirty="0"/>
                    </a:p>
                  </a:txBody>
                  <a:tcPr/>
                </a:tc>
                <a:tc>
                  <a:txBody>
                    <a:bodyPr/>
                    <a:lstStyle/>
                    <a:p>
                      <a:pPr marL="180000" marR="0" indent="-457200" algn="l" defTabSz="457200" rtl="0" eaLnBrk="1" fontAlgn="auto" latinLnBrk="0" hangingPunct="1">
                        <a:lnSpc>
                          <a:spcPct val="100000"/>
                        </a:lnSpc>
                        <a:spcBef>
                          <a:spcPts val="0"/>
                        </a:spcBef>
                        <a:spcAft>
                          <a:spcPts val="0"/>
                        </a:spcAft>
                        <a:buClrTx/>
                        <a:buSzTx/>
                        <a:buFontTx/>
                        <a:buNone/>
                        <a:tabLst/>
                        <a:defRPr/>
                      </a:pPr>
                      <a:r>
                        <a:rPr kumimoji="1" lang="en-US" altLang="ja-JP" sz="1400" u="none" dirty="0" smtClean="0"/>
                        <a:t>B.	</a:t>
                      </a:r>
                      <a:r>
                        <a:rPr kumimoji="1" lang="ja-JP" altLang="en-US" sz="1400" u="none" dirty="0" smtClean="0"/>
                        <a:t>大きな障害物によって</a:t>
                      </a:r>
                      <a:r>
                        <a:rPr kumimoji="1" lang="en-US" altLang="ja-JP" sz="1400" u="none" dirty="0" smtClean="0"/>
                        <a:t>､</a:t>
                      </a:r>
                      <a:r>
                        <a:rPr kumimoji="1" lang="ja-JP" altLang="en-US" sz="1400" u="none" dirty="0" smtClean="0"/>
                        <a:t>プレーヤーがマーカーディスクの後ろに正しいスタンスを取ることができない場合</a:t>
                      </a:r>
                      <a:r>
                        <a:rPr kumimoji="1" lang="en-US" altLang="ja-JP" sz="1400" u="none" dirty="0" smtClean="0"/>
                        <a:t>､</a:t>
                      </a:r>
                      <a:r>
                        <a:rPr kumimoji="1" lang="ja-JP" altLang="en-US" sz="1400" b="1" i="1" u="sng" dirty="0" smtClean="0"/>
                        <a:t>またはプレーエリアの上または下にディスクをマーキングすること</a:t>
                      </a:r>
                      <a:r>
                        <a:rPr kumimoji="1" lang="ja-JP" altLang="en-US" sz="1400" b="1" i="1" u="sng" dirty="0" smtClean="0">
                          <a:solidFill>
                            <a:srgbClr val="FF0000"/>
                          </a:solidFill>
                        </a:rPr>
                        <a:t>ができない場合</a:t>
                      </a:r>
                      <a:r>
                        <a:rPr kumimoji="1" lang="en-US" altLang="ja-JP" sz="1400" u="none" dirty="0" smtClean="0"/>
                        <a:t>､</a:t>
                      </a:r>
                      <a:r>
                        <a:rPr kumimoji="1" lang="ja-JP" altLang="en-US" sz="1400" u="none" dirty="0" smtClean="0"/>
                        <a:t>プレーヤーは</a:t>
                      </a:r>
                      <a:r>
                        <a:rPr kumimoji="1" lang="ja-JP" altLang="en-US" sz="1400" b="0" i="0" u="none" dirty="0" smtClean="0">
                          <a:solidFill>
                            <a:srgbClr val="000000"/>
                          </a:solidFill>
                        </a:rPr>
                        <a:t>その障害物の直後のプレーライン上に新しいライをマーク</a:t>
                      </a:r>
                      <a:r>
                        <a:rPr kumimoji="1" lang="ja-JP" altLang="en-US" sz="1400" u="none" dirty="0" smtClean="0"/>
                        <a:t>することができる</a:t>
                      </a:r>
                      <a:r>
                        <a:rPr kumimoji="1" lang="en-US" altLang="ja-JP" sz="1400" u="none" dirty="0" smtClean="0"/>
                        <a:t>｡</a:t>
                      </a:r>
                      <a:endParaRPr kumimoji="1" lang="ja-JP" altLang="en-US" sz="1400" u="none" dirty="0" smtClean="0"/>
                    </a:p>
                  </a:txBody>
                  <a:tcPr/>
                </a:tc>
              </a:tr>
            </a:tbl>
          </a:graphicData>
        </a:graphic>
      </p:graphicFrame>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3</a:t>
            </a:fld>
            <a:endParaRPr kumimoji="1" lang="ja-JP" altLang="en-US"/>
          </a:p>
        </p:txBody>
      </p:sp>
    </p:spTree>
    <p:extLst>
      <p:ext uri="{BB962C8B-B14F-4D97-AF65-F5344CB8AC3E}">
        <p14:creationId xmlns:p14="http://schemas.microsoft.com/office/powerpoint/2010/main" val="17113582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1712"/>
          </a:xfrm>
        </p:spPr>
        <p:txBody>
          <a:bodyPr/>
          <a:lstStyle/>
          <a:p>
            <a:r>
              <a:rPr kumimoji="1" lang="ja-JP" altLang="en-US" b="1" dirty="0" smtClean="0"/>
              <a:t>その他</a:t>
            </a:r>
            <a:r>
              <a:rPr kumimoji="1" lang="en-US" altLang="ja-JP" b="1" dirty="0" smtClean="0"/>
              <a:t/>
            </a:r>
            <a:br>
              <a:rPr kumimoji="1" lang="en-US" altLang="ja-JP" b="1" dirty="0" smtClean="0"/>
            </a:br>
            <a:r>
              <a:rPr kumimoji="1" lang="en-US" altLang="ja-JP" b="1" dirty="0" smtClean="0"/>
              <a:t/>
            </a:r>
            <a:br>
              <a:rPr kumimoji="1" lang="en-US" altLang="ja-JP" b="1" dirty="0" smtClean="0"/>
            </a:br>
            <a:r>
              <a:rPr kumimoji="1" lang="ja-JP" altLang="en-US" sz="4000" b="1" dirty="0" smtClean="0"/>
              <a:t>先達の知恵と汗の詰まった</a:t>
            </a:r>
            <a:r>
              <a:rPr kumimoji="1" lang="en-US" altLang="ja-JP" sz="4000" b="1" dirty="0" smtClean="0"/>
              <a:t/>
            </a:r>
            <a:br>
              <a:rPr kumimoji="1" lang="en-US" altLang="ja-JP" sz="4000" b="1" dirty="0" smtClean="0"/>
            </a:br>
            <a:r>
              <a:rPr kumimoji="1" lang="ja-JP" altLang="en-US" sz="4000" b="1" dirty="0" smtClean="0"/>
              <a:t>ルールブックに敬意を払いつつ</a:t>
            </a:r>
            <a:r>
              <a:rPr kumimoji="1" lang="en-US" altLang="ja-JP" sz="4000" b="1" dirty="0" smtClean="0"/>
              <a:t/>
            </a:r>
            <a:br>
              <a:rPr kumimoji="1" lang="en-US" altLang="ja-JP" sz="4000" b="1" dirty="0" smtClean="0"/>
            </a:br>
            <a:r>
              <a:rPr lang="ja-JP" altLang="en-US" sz="4000" b="1" dirty="0" smtClean="0"/>
              <a:t>用語の統一感など</a:t>
            </a:r>
            <a:r>
              <a:rPr lang="en-US" altLang="ja-JP" sz="4000" b="1" dirty="0" smtClean="0"/>
              <a:t/>
            </a:r>
            <a:br>
              <a:rPr lang="en-US" altLang="ja-JP" sz="4000" b="1" dirty="0" smtClean="0"/>
            </a:br>
            <a:r>
              <a:rPr lang="ja-JP" altLang="en-US" sz="4000" b="1" dirty="0" smtClean="0"/>
              <a:t>さらに磨きを掛けたい</a:t>
            </a:r>
            <a:r>
              <a:rPr lang="en-US" altLang="ja-JP" sz="4000" b="1" dirty="0" smtClean="0"/>
              <a:t/>
            </a:r>
            <a:br>
              <a:rPr lang="en-US" altLang="ja-JP" sz="4000" b="1" dirty="0" smtClean="0"/>
            </a:br>
            <a:r>
              <a:rPr lang="mr-IN" altLang="ja-JP" sz="4000" b="1" dirty="0" smtClean="0"/>
              <a:t>…</a:t>
            </a:r>
            <a:r>
              <a:rPr lang="ja-JP" altLang="en-US" sz="4000" b="1" dirty="0" smtClean="0"/>
              <a:t>と勝手に力が入ってしまいました</a:t>
            </a:r>
            <a:endParaRPr kumimoji="1" lang="ja-JP" altLang="en-US" sz="4000" b="1"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4</a:t>
            </a:fld>
            <a:endParaRPr kumimoji="1" lang="ja-JP" altLang="en-US"/>
          </a:p>
        </p:txBody>
      </p:sp>
    </p:spTree>
    <p:extLst>
      <p:ext uri="{BB962C8B-B14F-4D97-AF65-F5344CB8AC3E}">
        <p14:creationId xmlns:p14="http://schemas.microsoft.com/office/powerpoint/2010/main" val="29273976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7"/>
            <a:ext cx="8229600" cy="5851525"/>
          </a:xfrm>
        </p:spPr>
        <p:txBody>
          <a:bodyPr/>
          <a:lstStyle/>
          <a:p>
            <a:r>
              <a:rPr kumimoji="1" lang="ja-JP" altLang="en-US" b="1" dirty="0" smtClean="0"/>
              <a:t>用語の統一</a:t>
            </a:r>
            <a:r>
              <a:rPr kumimoji="1" lang="en-US" altLang="ja-JP" b="1" dirty="0" smtClean="0"/>
              <a:t>(</a:t>
            </a:r>
            <a:r>
              <a:rPr kumimoji="1" lang="ja-JP" altLang="en-US" b="1" dirty="0" smtClean="0"/>
              <a:t>案</a:t>
            </a:r>
            <a:r>
              <a:rPr kumimoji="1" lang="en-US" altLang="ja-JP" b="1" dirty="0" smtClean="0"/>
              <a:t>)#1</a:t>
            </a:r>
            <a:br>
              <a:rPr kumimoji="1" lang="en-US" altLang="ja-JP" b="1" dirty="0" smtClean="0"/>
            </a:br>
            <a:r>
              <a:rPr lang="en-US" altLang="ja-JP" b="1" dirty="0"/>
              <a:t/>
            </a:r>
            <a:br>
              <a:rPr lang="en-US" altLang="ja-JP" b="1" dirty="0"/>
            </a:br>
            <a:r>
              <a:rPr lang="en-US" altLang="ja-JP" b="1" dirty="0" smtClean="0"/>
              <a:t>Line of play = </a:t>
            </a:r>
            <a:r>
              <a:rPr lang="ja-JP" altLang="en-US" b="1" dirty="0" smtClean="0"/>
              <a:t>プレーライン</a:t>
            </a:r>
            <a:r>
              <a:rPr lang="en-US" altLang="ja-JP" b="1" dirty="0" smtClean="0"/>
              <a:t/>
            </a:r>
            <a:br>
              <a:rPr lang="en-US" altLang="ja-JP" b="1" dirty="0" smtClean="0"/>
            </a:br>
            <a:r>
              <a:rPr lang="en-US" altLang="ja-JP" sz="2000" b="1" dirty="0" smtClean="0"/>
              <a:t>“</a:t>
            </a:r>
            <a:r>
              <a:rPr lang="ja-JP" altLang="en-US" sz="2000" b="1" dirty="0" smtClean="0"/>
              <a:t>プレーライン</a:t>
            </a:r>
            <a:r>
              <a:rPr lang="en-US" altLang="ja-JP" sz="2000" b="1" dirty="0" smtClean="0"/>
              <a:t>” </a:t>
            </a:r>
            <a:r>
              <a:rPr lang="ja-JP" altLang="en-US" sz="2000" b="1" dirty="0" smtClean="0"/>
              <a:t>と</a:t>
            </a:r>
            <a:r>
              <a:rPr lang="en-US" altLang="ja-JP" sz="2000" b="1" dirty="0" smtClean="0"/>
              <a:t> “</a:t>
            </a:r>
            <a:r>
              <a:rPr lang="ja-JP" altLang="en-US" sz="2000" b="1" dirty="0" smtClean="0"/>
              <a:t>ライン</a:t>
            </a:r>
            <a:r>
              <a:rPr lang="en-US" altLang="ja-JP" sz="2000" b="1" dirty="0" smtClean="0"/>
              <a:t>” </a:t>
            </a:r>
            <a:r>
              <a:rPr lang="ja-JP" altLang="en-US" sz="2000" b="1" dirty="0" smtClean="0"/>
              <a:t>に標記が揺れる</a:t>
            </a:r>
            <a:r>
              <a:rPr lang="en-US" altLang="ja-JP" sz="2000" b="1" dirty="0" smtClean="0"/>
              <a:t> </a:t>
            </a:r>
            <a:br>
              <a:rPr lang="en-US" altLang="ja-JP" sz="2000" b="1" dirty="0" smtClean="0"/>
            </a:br>
            <a:r>
              <a:rPr lang="en-US" altLang="ja-JP" sz="2000" b="1" dirty="0" smtClean="0"/>
              <a:t>802.05</a:t>
            </a:r>
            <a:r>
              <a:rPr lang="ja-JP" altLang="en-US" sz="2000" b="1" dirty="0" smtClean="0"/>
              <a:t>で明記された</a:t>
            </a:r>
            <a:r>
              <a:rPr lang="en-US" altLang="ja-JP" sz="2000" b="1" dirty="0" smtClean="0"/>
              <a:t> “</a:t>
            </a:r>
            <a:r>
              <a:rPr lang="ja-JP" altLang="en-US" sz="2000" b="1" dirty="0" smtClean="0"/>
              <a:t>プレーライン</a:t>
            </a:r>
            <a:r>
              <a:rPr lang="en-US" altLang="ja-JP" sz="2000" b="1" dirty="0" smtClean="0"/>
              <a:t>” </a:t>
            </a:r>
            <a:r>
              <a:rPr lang="ja-JP" altLang="en-US" sz="2000" b="1" dirty="0" smtClean="0"/>
              <a:t>に統一</a:t>
            </a:r>
            <a:endParaRPr kumimoji="1" lang="ja-JP" altLang="en-US" sz="2000" b="1" dirty="0"/>
          </a:p>
        </p:txBody>
      </p:sp>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5</a:t>
            </a:fld>
            <a:endParaRPr kumimoji="1" lang="ja-JP" altLang="en-US"/>
          </a:p>
        </p:txBody>
      </p:sp>
    </p:spTree>
    <p:extLst>
      <p:ext uri="{BB962C8B-B14F-4D97-AF65-F5344CB8AC3E}">
        <p14:creationId xmlns:p14="http://schemas.microsoft.com/office/powerpoint/2010/main" val="37021223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b="1" dirty="0" smtClean="0"/>
              <a:t>802.05 </a:t>
            </a:r>
            <a:r>
              <a:rPr kumimoji="1" lang="ja-JP" altLang="en-US" b="1" dirty="0" smtClean="0"/>
              <a:t>ライ</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63893165"/>
              </p:ext>
            </p:extLst>
          </p:nvPr>
        </p:nvGraphicFramePr>
        <p:xfrm>
          <a:off x="457200" y="1600200"/>
          <a:ext cx="8229600" cy="183387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#802.05</a:t>
                      </a:r>
                      <a:endParaRPr kumimoji="1" lang="ja-JP" altLang="en-US" dirty="0"/>
                    </a:p>
                  </a:txBody>
                  <a:tcPr/>
                </a:tc>
              </a:tr>
              <a:tr h="370840">
                <a:tc>
                  <a:txBody>
                    <a:bodyPr/>
                    <a:lstStyle/>
                    <a:p>
                      <a:pPr marL="288000" indent="-324000"/>
                      <a:r>
                        <a:rPr kumimoji="1" lang="en-US" altLang="ja-JP" dirty="0" smtClean="0"/>
                        <a:t>D.	In all other cases, the lie is a rectangle that is 20cm wide and 30cm deep,</a:t>
                      </a:r>
                      <a:r>
                        <a:rPr kumimoji="1" lang="en-US" altLang="ja-JP" baseline="0" dirty="0" smtClean="0"/>
                        <a:t> </a:t>
                      </a:r>
                      <a:r>
                        <a:rPr kumimoji="1" lang="en-US" altLang="ja-JP" dirty="0" smtClean="0"/>
                        <a:t>centered on the </a:t>
                      </a:r>
                      <a:r>
                        <a:rPr kumimoji="1" lang="en-US" altLang="ja-JP" b="1" i="1" u="sng" dirty="0" smtClean="0"/>
                        <a:t>line of play </a:t>
                      </a:r>
                      <a:r>
                        <a:rPr kumimoji="1" lang="en-US" altLang="ja-JP" dirty="0" smtClean="0"/>
                        <a:t>behind the rear edge of the marker disc.</a:t>
                      </a:r>
                      <a:r>
                        <a:rPr kumimoji="1" lang="en-US" altLang="ja-JP" baseline="0" dirty="0" smtClean="0"/>
                        <a:t> </a:t>
                      </a:r>
                      <a:r>
                        <a:rPr kumimoji="1" lang="en-US" altLang="ja-JP" dirty="0" smtClean="0"/>
                        <a:t>The line of play is the imaginary line on the playing surface extending from</a:t>
                      </a:r>
                      <a:r>
                        <a:rPr kumimoji="1" lang="en-US" altLang="ja-JP" baseline="0" dirty="0" smtClean="0"/>
                        <a:t> </a:t>
                      </a:r>
                      <a:r>
                        <a:rPr kumimoji="1" lang="en-US" altLang="ja-JP" dirty="0" smtClean="0"/>
                        <a:t>the center of the target through and beyond the center of the marker disc.</a:t>
                      </a:r>
                      <a:r>
                        <a:rPr kumimoji="1" lang="en-US" altLang="ja-JP" baseline="0" dirty="0" smtClean="0"/>
                        <a:t> </a:t>
                      </a:r>
                      <a:r>
                        <a:rPr kumimoji="1" lang="en-US" altLang="ja-JP" dirty="0" smtClean="0"/>
                        <a:t>The </a:t>
                      </a:r>
                      <a:r>
                        <a:rPr kumimoji="1" lang="en-US" altLang="ja-JP" b="1" dirty="0" smtClean="0"/>
                        <a:t>marker disc</a:t>
                      </a:r>
                      <a:r>
                        <a:rPr kumimoji="1" lang="en-US" altLang="ja-JP" dirty="0" smtClean="0"/>
                        <a:t>, or </a:t>
                      </a:r>
                      <a:r>
                        <a:rPr kumimoji="1" lang="en-US" altLang="ja-JP" b="1" dirty="0" smtClean="0"/>
                        <a:t>marker</a:t>
                      </a:r>
                      <a:r>
                        <a:rPr kumimoji="1" lang="en-US" altLang="ja-JP" dirty="0" smtClean="0"/>
                        <a:t>, is the disc used to mark the lie according</a:t>
                      </a:r>
                      <a:r>
                        <a:rPr kumimoji="1" lang="en-US" altLang="ja-JP" baseline="0" dirty="0" smtClean="0"/>
                        <a:t> </a:t>
                      </a:r>
                      <a:r>
                        <a:rPr kumimoji="1" lang="en-US" altLang="ja-JP" dirty="0" smtClean="0"/>
                        <a:t>to 802.06.</a:t>
                      </a:r>
                      <a:endParaRPr kumimoji="1" lang="ja-JP" altLang="en-US" dirty="0"/>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1696413227"/>
              </p:ext>
            </p:extLst>
          </p:nvPr>
        </p:nvGraphicFramePr>
        <p:xfrm>
          <a:off x="457200" y="3626877"/>
          <a:ext cx="8229600" cy="19558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ja-JP" altLang="en-US" dirty="0" smtClean="0"/>
                        <a:t>現</a:t>
                      </a:r>
                      <a:endParaRPr kumimoji="1" lang="ja-JP" altLang="en-US" dirty="0"/>
                    </a:p>
                  </a:txBody>
                  <a:tcPr/>
                </a:tc>
                <a:tc>
                  <a:txBody>
                    <a:bodyPr/>
                    <a:lstStyle/>
                    <a:p>
                      <a:pPr algn="ctr"/>
                      <a:r>
                        <a:rPr kumimoji="1" lang="ja-JP" altLang="en-US" dirty="0" smtClean="0"/>
                        <a:t>案</a:t>
                      </a:r>
                      <a:endParaRPr kumimoji="1" lang="ja-JP" altLang="en-US" dirty="0"/>
                    </a:p>
                  </a:txBody>
                  <a:tcPr/>
                </a:tc>
              </a:tr>
              <a:tr h="370840">
                <a:tc>
                  <a:txBody>
                    <a:bodyPr/>
                    <a:lstStyle/>
                    <a:p>
                      <a:pPr marL="180000" indent="-180000"/>
                      <a:r>
                        <a:rPr kumimoji="1" lang="en-US" altLang="ja-JP" sz="1400" dirty="0" smtClean="0"/>
                        <a:t>D.	</a:t>
                      </a:r>
                      <a:r>
                        <a:rPr kumimoji="1" lang="ja-JP" altLang="en-US" sz="1400" dirty="0" smtClean="0"/>
                        <a:t>全ての場合において</a:t>
                      </a:r>
                      <a:r>
                        <a:rPr kumimoji="1" lang="en-US" altLang="ja-JP" sz="1400" dirty="0" smtClean="0"/>
                        <a:t>､</a:t>
                      </a:r>
                      <a:r>
                        <a:rPr kumimoji="1" lang="ja-JP" altLang="en-US" sz="1400" dirty="0" smtClean="0"/>
                        <a:t>ライはマーカーディスクの後端からの</a:t>
                      </a:r>
                      <a:r>
                        <a:rPr kumimoji="1" lang="ja-JP" altLang="en-US" sz="1400" b="1" i="1" u="sng" dirty="0" smtClean="0"/>
                        <a:t>ライン</a:t>
                      </a:r>
                      <a:r>
                        <a:rPr kumimoji="1" lang="ja-JP" altLang="en-US" sz="1400" dirty="0" smtClean="0"/>
                        <a:t>を中心とする幅</a:t>
                      </a:r>
                      <a:r>
                        <a:rPr kumimoji="1" lang="en-US" altLang="ja-JP" sz="1400" dirty="0" smtClean="0"/>
                        <a:t>20cm､</a:t>
                      </a:r>
                      <a:r>
                        <a:rPr kumimoji="1" lang="ja-JP" altLang="en-US" sz="1400" dirty="0" smtClean="0"/>
                        <a:t>長さ</a:t>
                      </a:r>
                      <a:r>
                        <a:rPr kumimoji="1" lang="en-US" altLang="ja-JP" sz="1400" dirty="0" smtClean="0"/>
                        <a:t>30cm</a:t>
                      </a:r>
                      <a:r>
                        <a:rPr kumimoji="1" lang="ja-JP" altLang="en-US" sz="1400" dirty="0" smtClean="0"/>
                        <a:t>の長方形とする</a:t>
                      </a:r>
                      <a:r>
                        <a:rPr kumimoji="1" lang="en-US" altLang="ja-JP" sz="1400" dirty="0" smtClean="0"/>
                        <a:t>｡</a:t>
                      </a:r>
                      <a:r>
                        <a:rPr kumimoji="1" lang="ja-JP" altLang="en-US" sz="1400" dirty="0" smtClean="0"/>
                        <a:t>プレーラインはターゲットの中心からマーカーディスクの中心への延長線上にある</a:t>
                      </a:r>
                      <a:r>
                        <a:rPr kumimoji="1" lang="en-US" altLang="ja-JP" sz="1400" dirty="0" smtClean="0"/>
                        <a:t>､</a:t>
                      </a:r>
                      <a:r>
                        <a:rPr kumimoji="1" lang="ja-JP" altLang="en-US" sz="1400" dirty="0" smtClean="0"/>
                        <a:t>プレーエリア上の仮想の線である</a:t>
                      </a:r>
                      <a:r>
                        <a:rPr kumimoji="1" lang="en-US" altLang="ja-JP" sz="1400" dirty="0" smtClean="0"/>
                        <a:t>｡</a:t>
                      </a:r>
                      <a:r>
                        <a:rPr kumimoji="1" lang="ja-JP" altLang="en-US" sz="1400" dirty="0" smtClean="0"/>
                        <a:t>マーカーディスクまたはマーカーは</a:t>
                      </a:r>
                      <a:r>
                        <a:rPr kumimoji="1" lang="en-US" altLang="ja-JP" sz="1400" dirty="0" smtClean="0"/>
                        <a:t>､802.06</a:t>
                      </a:r>
                      <a:r>
                        <a:rPr kumimoji="1" lang="ja-JP" altLang="en-US" sz="1400" dirty="0" smtClean="0"/>
                        <a:t>に従ってライをマークするために使用されるディスクである</a:t>
                      </a:r>
                      <a:r>
                        <a:rPr kumimoji="1" lang="en-US" altLang="ja-JP" sz="1400" dirty="0" smtClean="0"/>
                        <a:t>｡</a:t>
                      </a:r>
                      <a:endParaRPr kumimoji="1" lang="ja-JP" altLang="en-US" sz="1400" dirty="0"/>
                    </a:p>
                  </a:txBody>
                  <a:tcPr/>
                </a:tc>
                <a:tc>
                  <a:txBody>
                    <a:bodyPr/>
                    <a:lstStyle/>
                    <a:p>
                      <a:pPr marL="180000" indent="-180000"/>
                      <a:r>
                        <a:rPr kumimoji="1" lang="en-US" altLang="ja-JP" sz="1400" dirty="0" smtClean="0"/>
                        <a:t>D.	</a:t>
                      </a:r>
                      <a:r>
                        <a:rPr kumimoji="1" lang="ja-JP" altLang="en-US" sz="1400" dirty="0" smtClean="0"/>
                        <a:t>全ての場合において</a:t>
                      </a:r>
                      <a:r>
                        <a:rPr kumimoji="1" lang="en-US" altLang="ja-JP" sz="1400" dirty="0" smtClean="0"/>
                        <a:t>､</a:t>
                      </a:r>
                      <a:r>
                        <a:rPr kumimoji="1" lang="ja-JP" altLang="en-US" sz="1400" dirty="0" smtClean="0"/>
                        <a:t>ライはマーカーディスクの後端からの</a:t>
                      </a:r>
                      <a:r>
                        <a:rPr kumimoji="1" lang="ja-JP" altLang="en-US" sz="1400" b="1" i="1" u="sng" dirty="0" smtClean="0">
                          <a:solidFill>
                            <a:srgbClr val="FF0000"/>
                          </a:solidFill>
                        </a:rPr>
                        <a:t>プレー</a:t>
                      </a:r>
                      <a:r>
                        <a:rPr kumimoji="1" lang="ja-JP" altLang="en-US" sz="1400" b="1" i="1" u="sng" dirty="0" smtClean="0"/>
                        <a:t>ライン</a:t>
                      </a:r>
                      <a:r>
                        <a:rPr kumimoji="1" lang="ja-JP" altLang="en-US" sz="1400" b="1" i="1" u="sng" baseline="30000" dirty="0" smtClean="0">
                          <a:solidFill>
                            <a:srgbClr val="FF0000"/>
                          </a:solidFill>
                        </a:rPr>
                        <a:t>*</a:t>
                      </a:r>
                      <a:r>
                        <a:rPr kumimoji="1" lang="en-US" altLang="ja-JP" sz="1400" b="1" i="1" u="sng" baseline="30000" dirty="0" smtClean="0">
                          <a:solidFill>
                            <a:srgbClr val="FF0000"/>
                          </a:solidFill>
                        </a:rPr>
                        <a:t>1</a:t>
                      </a:r>
                      <a:r>
                        <a:rPr kumimoji="1" lang="ja-JP" altLang="en-US" sz="1400" dirty="0" smtClean="0"/>
                        <a:t>を中心とする幅</a:t>
                      </a:r>
                      <a:r>
                        <a:rPr kumimoji="1" lang="en-US" altLang="ja-JP" sz="1400" dirty="0" smtClean="0"/>
                        <a:t>20cm､</a:t>
                      </a:r>
                      <a:r>
                        <a:rPr kumimoji="1" lang="ja-JP" altLang="en-US" sz="1400" dirty="0" smtClean="0"/>
                        <a:t>長さ</a:t>
                      </a:r>
                      <a:r>
                        <a:rPr kumimoji="1" lang="en-US" altLang="ja-JP" sz="1400" dirty="0" smtClean="0"/>
                        <a:t>30cm</a:t>
                      </a:r>
                      <a:r>
                        <a:rPr kumimoji="1" lang="ja-JP" altLang="en-US" sz="1400" dirty="0" smtClean="0"/>
                        <a:t>の長方形とする</a:t>
                      </a:r>
                      <a:r>
                        <a:rPr kumimoji="1" lang="en-US" altLang="ja-JP" sz="1400" dirty="0" smtClean="0"/>
                        <a:t>｡</a:t>
                      </a:r>
                      <a:r>
                        <a:rPr kumimoji="1" lang="ja-JP" altLang="en-US" sz="1400" dirty="0" smtClean="0"/>
                        <a:t>プレーラインはターゲットの中心からマーカーディスクの中心への延長線上にある</a:t>
                      </a:r>
                      <a:r>
                        <a:rPr kumimoji="1" lang="en-US" altLang="ja-JP" sz="1400" dirty="0" smtClean="0"/>
                        <a:t>､</a:t>
                      </a:r>
                      <a:r>
                        <a:rPr kumimoji="1" lang="ja-JP" altLang="en-US" sz="1400" dirty="0" smtClean="0"/>
                        <a:t>プレーエリア上の仮想の線である</a:t>
                      </a:r>
                      <a:r>
                        <a:rPr kumimoji="1" lang="en-US" altLang="ja-JP" sz="1400" dirty="0" smtClean="0"/>
                        <a:t>｡</a:t>
                      </a:r>
                      <a:r>
                        <a:rPr kumimoji="1" lang="ja-JP" altLang="en-US" sz="1400" dirty="0" smtClean="0"/>
                        <a:t>マーカーディスクまたはマーカーは</a:t>
                      </a:r>
                      <a:r>
                        <a:rPr kumimoji="1" lang="en-US" altLang="ja-JP" sz="1400" dirty="0" smtClean="0"/>
                        <a:t>､802.06</a:t>
                      </a:r>
                      <a:r>
                        <a:rPr kumimoji="1" lang="ja-JP" altLang="en-US" sz="1400" dirty="0" smtClean="0"/>
                        <a:t>に従ってライをマークするために使用されるディスクである</a:t>
                      </a:r>
                      <a:r>
                        <a:rPr kumimoji="1" lang="en-US" altLang="ja-JP" sz="1400" dirty="0" smtClean="0"/>
                        <a:t>｡</a:t>
                      </a:r>
                      <a:endParaRPr kumimoji="1" lang="ja-JP" altLang="en-US" sz="1400" dirty="0"/>
                    </a:p>
                  </a:txBody>
                  <a:tcPr/>
                </a:tc>
              </a:tr>
            </a:tbl>
          </a:graphicData>
        </a:graphic>
      </p:graphicFrame>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6</a:t>
            </a:fld>
            <a:endParaRPr kumimoji="1" lang="ja-JP" altLang="en-US"/>
          </a:p>
        </p:txBody>
      </p:sp>
      <p:sp>
        <p:nvSpPr>
          <p:cNvPr id="7" name="テキスト ボックス 6"/>
          <p:cNvSpPr txBox="1"/>
          <p:nvPr/>
        </p:nvSpPr>
        <p:spPr>
          <a:xfrm>
            <a:off x="471849" y="6041001"/>
            <a:ext cx="8214951" cy="276999"/>
          </a:xfrm>
          <a:prstGeom prst="rect">
            <a:avLst/>
          </a:prstGeom>
          <a:noFill/>
        </p:spPr>
        <p:txBody>
          <a:bodyPr wrap="square" rtlCol="0">
            <a:spAutoFit/>
          </a:bodyPr>
          <a:lstStyle/>
          <a:p>
            <a:pPr marL="252000" indent="-457200"/>
            <a:r>
              <a:rPr lang="en-US" altLang="ja-JP" sz="1200" dirty="0" smtClean="0">
                <a:solidFill>
                  <a:srgbClr val="FF0000"/>
                </a:solidFill>
              </a:rPr>
              <a:t>*1</a:t>
            </a:r>
            <a:r>
              <a:rPr lang="en-US" altLang="ja-JP" sz="1200" dirty="0" smtClean="0"/>
              <a:t>	</a:t>
            </a:r>
            <a:r>
              <a:rPr lang="ja-JP" altLang="en-US" sz="1200" dirty="0" smtClean="0"/>
              <a:t>プレーラインを一番最初に規定する節なので</a:t>
            </a:r>
            <a:r>
              <a:rPr lang="en-US" altLang="ja-JP" sz="1200" dirty="0" smtClean="0"/>
              <a:t>､ “</a:t>
            </a:r>
            <a:r>
              <a:rPr lang="ja-JP" altLang="en-US" sz="1200" dirty="0" smtClean="0"/>
              <a:t>ライン</a:t>
            </a:r>
            <a:r>
              <a:rPr lang="en-US" altLang="ja-JP" sz="1200" dirty="0" smtClean="0"/>
              <a:t>” </a:t>
            </a:r>
            <a:r>
              <a:rPr lang="ja-JP" altLang="en-US" sz="1200" dirty="0" smtClean="0"/>
              <a:t>だと次に繋がらない</a:t>
            </a:r>
            <a:endParaRPr lang="en-US" altLang="ja-JP" sz="1200" dirty="0" smtClean="0"/>
          </a:p>
        </p:txBody>
      </p:sp>
    </p:spTree>
    <p:extLst>
      <p:ext uri="{BB962C8B-B14F-4D97-AF65-F5344CB8AC3E}">
        <p14:creationId xmlns:p14="http://schemas.microsoft.com/office/powerpoint/2010/main" val="17537914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803.02 </a:t>
            </a:r>
            <a:r>
              <a:rPr kumimoji="1" lang="ja-JP" altLang="en-US" b="1" dirty="0" smtClean="0"/>
              <a:t>障害物からの救済処置</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825832386"/>
              </p:ext>
            </p:extLst>
          </p:nvPr>
        </p:nvGraphicFramePr>
        <p:xfrm>
          <a:off x="457200" y="1600200"/>
          <a:ext cx="8229600" cy="128523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#803.02</a:t>
                      </a:r>
                      <a:endParaRPr kumimoji="1" lang="ja-JP" altLang="en-US" dirty="0"/>
                    </a:p>
                  </a:txBody>
                  <a:tcPr/>
                </a:tc>
              </a:tr>
              <a:tr h="370840">
                <a:tc>
                  <a:txBody>
                    <a:bodyPr/>
                    <a:lstStyle/>
                    <a:p>
                      <a:pPr marL="288000" indent="-324000"/>
                      <a:r>
                        <a:rPr kumimoji="1" lang="en-US" altLang="ja-JP" sz="1800" b="0" i="0" u="none" strike="noStrike" kern="1200" baseline="0" dirty="0" smtClean="0">
                          <a:solidFill>
                            <a:schemeClr val="tx1"/>
                          </a:solidFill>
                          <a:latin typeface="+mn-lt"/>
                          <a:ea typeface="+mn-ea"/>
                          <a:cs typeface="+mn-cs"/>
                        </a:rPr>
                        <a:t>B.	If a large solid obstacle prevents the player from taking a legal stance behind the marker disc, or from marking a disc above or below the playing surface, the player may mark a new lie </a:t>
                      </a:r>
                      <a:r>
                        <a:rPr kumimoji="1" lang="en-US" altLang="ja-JP" sz="1800" b="1" i="1" u="sng" strike="noStrike" kern="1200" baseline="0" dirty="0" smtClean="0">
                          <a:solidFill>
                            <a:schemeClr val="tx1"/>
                          </a:solidFill>
                          <a:latin typeface="+mn-lt"/>
                          <a:ea typeface="+mn-ea"/>
                          <a:cs typeface="+mn-cs"/>
                        </a:rPr>
                        <a:t>immediately</a:t>
                      </a:r>
                      <a:r>
                        <a:rPr kumimoji="1" lang="en-US" altLang="ja-JP" sz="1800" b="0" i="0" u="none" strike="noStrike" kern="1200" baseline="0" dirty="0" smtClean="0">
                          <a:solidFill>
                            <a:schemeClr val="tx1"/>
                          </a:solidFill>
                          <a:latin typeface="+mn-lt"/>
                          <a:ea typeface="+mn-ea"/>
                          <a:cs typeface="+mn-cs"/>
                        </a:rPr>
                        <a:t> behind that obstacle on the </a:t>
                      </a:r>
                      <a:r>
                        <a:rPr kumimoji="1" lang="en-US" altLang="ja-JP" sz="1800" b="1" i="1" u="sng" strike="noStrike" kern="1200" baseline="0" dirty="0" smtClean="0">
                          <a:solidFill>
                            <a:schemeClr val="tx1"/>
                          </a:solidFill>
                          <a:latin typeface="+mn-lt"/>
                          <a:ea typeface="+mn-ea"/>
                          <a:cs typeface="+mn-cs"/>
                        </a:rPr>
                        <a:t>line of play</a:t>
                      </a:r>
                      <a:r>
                        <a:rPr kumimoji="1" lang="en-US" altLang="ja-JP" sz="1800" b="0" i="0" u="none" strike="noStrike" kern="1200" baseline="0" dirty="0" smtClean="0">
                          <a:solidFill>
                            <a:schemeClr val="tx1"/>
                          </a:solidFill>
                          <a:latin typeface="+mn-lt"/>
                          <a:ea typeface="+mn-ea"/>
                          <a:cs typeface="+mn-cs"/>
                        </a:rPr>
                        <a:t>.</a:t>
                      </a:r>
                      <a:endParaRPr kumimoji="1" lang="ja-JP" altLang="en-US" b="0" i="0" u="none" dirty="0">
                        <a:solidFill>
                          <a:schemeClr val="tx1"/>
                        </a:solidFill>
                      </a:endParaRPr>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2037091384"/>
              </p:ext>
            </p:extLst>
          </p:nvPr>
        </p:nvGraphicFramePr>
        <p:xfrm>
          <a:off x="457200" y="3423432"/>
          <a:ext cx="8229600" cy="17424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kumimoji="1" lang="ja-JP" altLang="en-US" dirty="0" smtClean="0"/>
                        <a:t>現</a:t>
                      </a:r>
                      <a:endParaRPr kumimoji="1" lang="ja-JP" altLang="en-US" dirty="0"/>
                    </a:p>
                  </a:txBody>
                  <a:tcPr/>
                </a:tc>
                <a:tc>
                  <a:txBody>
                    <a:bodyPr/>
                    <a:lstStyle/>
                    <a:p>
                      <a:pPr algn="ctr"/>
                      <a:r>
                        <a:rPr kumimoji="1" lang="ja-JP" altLang="en-US" dirty="0" smtClean="0"/>
                        <a:t>案</a:t>
                      </a:r>
                      <a:endParaRPr kumimoji="1" lang="ja-JP" altLang="en-US" dirty="0"/>
                    </a:p>
                  </a:txBody>
                  <a:tcPr/>
                </a:tc>
              </a:tr>
              <a:tr h="370840">
                <a:tc>
                  <a:txBody>
                    <a:bodyPr/>
                    <a:lstStyle/>
                    <a:p>
                      <a:pPr marL="180000" marR="0" indent="-457200" algn="l" defTabSz="457200" rtl="0" eaLnBrk="1" fontAlgn="auto" latinLnBrk="0" hangingPunct="1">
                        <a:lnSpc>
                          <a:spcPct val="100000"/>
                        </a:lnSpc>
                        <a:spcBef>
                          <a:spcPts val="0"/>
                        </a:spcBef>
                        <a:spcAft>
                          <a:spcPts val="0"/>
                        </a:spcAft>
                        <a:buClrTx/>
                        <a:buSzTx/>
                        <a:buFontTx/>
                        <a:buNone/>
                        <a:tabLst/>
                        <a:defRPr/>
                      </a:pPr>
                      <a:r>
                        <a:rPr kumimoji="1" lang="en-US" altLang="ja-JP" sz="1400" b="0" i="0" u="none" dirty="0" smtClean="0">
                          <a:solidFill>
                            <a:srgbClr val="000000"/>
                          </a:solidFill>
                        </a:rPr>
                        <a:t>B.	</a:t>
                      </a:r>
                      <a:r>
                        <a:rPr kumimoji="1" lang="ja-JP" altLang="en-US" sz="1400" b="0" i="0" u="none" dirty="0" smtClean="0">
                          <a:solidFill>
                            <a:srgbClr val="000000"/>
                          </a:solidFill>
                        </a:rPr>
                        <a:t>大きく堅固な障害物によって</a:t>
                      </a:r>
                      <a:r>
                        <a:rPr kumimoji="1" lang="en-US" altLang="ja-JP" sz="1400" b="0" i="0" u="none" dirty="0" smtClean="0">
                          <a:solidFill>
                            <a:srgbClr val="000000"/>
                          </a:solidFill>
                        </a:rPr>
                        <a:t>､</a:t>
                      </a:r>
                      <a:r>
                        <a:rPr kumimoji="1" lang="ja-JP" altLang="en-US" sz="1400" b="0" i="0" u="none" dirty="0" smtClean="0">
                          <a:solidFill>
                            <a:srgbClr val="000000"/>
                          </a:solidFill>
                        </a:rPr>
                        <a:t>プレーヤーがマーカーディスクの後ろに正しいスタンスを取ることができない場合</a:t>
                      </a:r>
                      <a:r>
                        <a:rPr kumimoji="1" lang="en-US" altLang="ja-JP" sz="1400" b="0" i="0" u="none" dirty="0" smtClean="0">
                          <a:solidFill>
                            <a:srgbClr val="000000"/>
                          </a:solidFill>
                        </a:rPr>
                        <a:t>､</a:t>
                      </a:r>
                      <a:r>
                        <a:rPr kumimoji="1" lang="ja-JP" altLang="en-US" sz="1400" b="0" i="0" u="none" dirty="0" smtClean="0">
                          <a:solidFill>
                            <a:srgbClr val="000000"/>
                          </a:solidFill>
                        </a:rPr>
                        <a:t>またはプレーエリアの上または下にディスクをマーキングすることができない場合</a:t>
                      </a:r>
                      <a:r>
                        <a:rPr kumimoji="1" lang="en-US" altLang="ja-JP" sz="1400" b="0" i="0" u="none" dirty="0" smtClean="0">
                          <a:solidFill>
                            <a:srgbClr val="000000"/>
                          </a:solidFill>
                        </a:rPr>
                        <a:t>､</a:t>
                      </a:r>
                      <a:r>
                        <a:rPr kumimoji="1" lang="ja-JP" altLang="en-US" sz="1400" b="0" i="0" u="none" dirty="0" smtClean="0">
                          <a:solidFill>
                            <a:srgbClr val="000000"/>
                          </a:solidFill>
                        </a:rPr>
                        <a:t>プレーヤーはその</a:t>
                      </a:r>
                      <a:r>
                        <a:rPr kumimoji="1" lang="ja-JP" altLang="en-US" sz="1400" b="1" i="1" u="sng" dirty="0" smtClean="0">
                          <a:solidFill>
                            <a:srgbClr val="000000"/>
                          </a:solidFill>
                        </a:rPr>
                        <a:t>ライン</a:t>
                      </a:r>
                      <a:r>
                        <a:rPr kumimoji="1" lang="ja-JP" altLang="en-US" sz="1400" b="0" i="0" u="none" dirty="0" smtClean="0">
                          <a:solidFill>
                            <a:srgbClr val="000000"/>
                          </a:solidFill>
                        </a:rPr>
                        <a:t>の障害物の</a:t>
                      </a:r>
                      <a:r>
                        <a:rPr kumimoji="1" lang="ja-JP" altLang="en-US" sz="1400" b="1" i="1" u="sng" dirty="0" smtClean="0">
                          <a:solidFill>
                            <a:srgbClr val="000000"/>
                          </a:solidFill>
                        </a:rPr>
                        <a:t>後ろ</a:t>
                      </a:r>
                      <a:r>
                        <a:rPr kumimoji="1" lang="ja-JP" altLang="en-US" sz="1400" b="0" i="0" u="none" dirty="0" smtClean="0">
                          <a:solidFill>
                            <a:srgbClr val="000000"/>
                          </a:solidFill>
                        </a:rPr>
                        <a:t>に新しいライをマークすることができる</a:t>
                      </a:r>
                      <a:r>
                        <a:rPr kumimoji="1" lang="en-US" altLang="ja-JP" sz="1400" b="0" i="0" u="none" dirty="0" smtClean="0">
                          <a:solidFill>
                            <a:srgbClr val="000000"/>
                          </a:solidFill>
                        </a:rPr>
                        <a:t>｡</a:t>
                      </a:r>
                      <a:endParaRPr kumimoji="1" lang="ja-JP" altLang="en-US" sz="1400" b="0" i="0" u="none" dirty="0" smtClean="0">
                        <a:solidFill>
                          <a:srgbClr val="000000"/>
                        </a:solidFill>
                      </a:endParaRPr>
                    </a:p>
                  </a:txBody>
                  <a:tcPr/>
                </a:tc>
                <a:tc>
                  <a:txBody>
                    <a:bodyPr/>
                    <a:lstStyle/>
                    <a:p>
                      <a:pPr marL="180000" marR="0" indent="-457200" algn="l" defTabSz="457200" rtl="0" eaLnBrk="1" fontAlgn="auto" latinLnBrk="0" hangingPunct="1">
                        <a:lnSpc>
                          <a:spcPct val="100000"/>
                        </a:lnSpc>
                        <a:spcBef>
                          <a:spcPts val="0"/>
                        </a:spcBef>
                        <a:spcAft>
                          <a:spcPts val="0"/>
                        </a:spcAft>
                        <a:buClrTx/>
                        <a:buSzTx/>
                        <a:buFontTx/>
                        <a:buNone/>
                        <a:tabLst/>
                        <a:defRPr/>
                      </a:pPr>
                      <a:r>
                        <a:rPr kumimoji="1" lang="en-US" altLang="ja-JP" sz="1400" b="0" i="0" u="none" dirty="0" smtClean="0">
                          <a:solidFill>
                            <a:srgbClr val="000000"/>
                          </a:solidFill>
                        </a:rPr>
                        <a:t>B.	</a:t>
                      </a:r>
                      <a:r>
                        <a:rPr kumimoji="1" lang="ja-JP" altLang="en-US" sz="1400" b="0" i="0" u="none" dirty="0" smtClean="0">
                          <a:solidFill>
                            <a:srgbClr val="000000"/>
                          </a:solidFill>
                        </a:rPr>
                        <a:t>大きく堅固な障害物によって</a:t>
                      </a:r>
                      <a:r>
                        <a:rPr kumimoji="1" lang="en-US" altLang="ja-JP" sz="1400" b="0" i="0" u="none" dirty="0" smtClean="0">
                          <a:solidFill>
                            <a:srgbClr val="000000"/>
                          </a:solidFill>
                        </a:rPr>
                        <a:t>､</a:t>
                      </a:r>
                      <a:r>
                        <a:rPr kumimoji="1" lang="ja-JP" altLang="en-US" sz="1400" b="0" i="0" u="none" dirty="0" smtClean="0">
                          <a:solidFill>
                            <a:srgbClr val="000000"/>
                          </a:solidFill>
                        </a:rPr>
                        <a:t>プレーヤーがマーカーディスクの後ろに正しいスタンスを取ることができない場合</a:t>
                      </a:r>
                      <a:r>
                        <a:rPr kumimoji="1" lang="en-US" altLang="ja-JP" sz="1400" b="0" i="0" u="none" dirty="0" smtClean="0">
                          <a:solidFill>
                            <a:srgbClr val="000000"/>
                          </a:solidFill>
                        </a:rPr>
                        <a:t>､</a:t>
                      </a:r>
                      <a:r>
                        <a:rPr kumimoji="1" lang="ja-JP" altLang="en-US" sz="1400" b="0" i="0" u="none" dirty="0" smtClean="0">
                          <a:solidFill>
                            <a:srgbClr val="000000"/>
                          </a:solidFill>
                        </a:rPr>
                        <a:t>またはプレーエリアの上または下にディスクをマーキングすることができない場合</a:t>
                      </a:r>
                      <a:r>
                        <a:rPr kumimoji="1" lang="en-US" altLang="ja-JP" sz="1400" b="0" i="0" u="none" dirty="0" smtClean="0">
                          <a:solidFill>
                            <a:srgbClr val="000000"/>
                          </a:solidFill>
                        </a:rPr>
                        <a:t>､</a:t>
                      </a:r>
                      <a:r>
                        <a:rPr kumimoji="1" lang="ja-JP" altLang="en-US" sz="1400" b="0" i="0" u="none" dirty="0" smtClean="0">
                          <a:solidFill>
                            <a:srgbClr val="000000"/>
                          </a:solidFill>
                        </a:rPr>
                        <a:t>プレーヤーはその障害物の</a:t>
                      </a:r>
                      <a:r>
                        <a:rPr kumimoji="1" lang="ja-JP" altLang="en-US" sz="1400" b="1" i="1" u="sng" dirty="0" smtClean="0">
                          <a:solidFill>
                            <a:srgbClr val="FF0000"/>
                          </a:solidFill>
                        </a:rPr>
                        <a:t>直後</a:t>
                      </a:r>
                      <a:r>
                        <a:rPr kumimoji="1" lang="ja-JP" altLang="en-US" sz="1400" b="1" i="1" u="sng" baseline="30000" dirty="0" smtClean="0">
                          <a:solidFill>
                            <a:srgbClr val="FF0000"/>
                          </a:solidFill>
                        </a:rPr>
                        <a:t>*</a:t>
                      </a:r>
                      <a:r>
                        <a:rPr kumimoji="1" lang="en-US" altLang="ja-JP" sz="1400" b="1" i="1" u="sng" baseline="30000" dirty="0" smtClean="0">
                          <a:solidFill>
                            <a:srgbClr val="FF0000"/>
                          </a:solidFill>
                        </a:rPr>
                        <a:t>1</a:t>
                      </a:r>
                      <a:r>
                        <a:rPr kumimoji="1" lang="ja-JP" altLang="en-US" sz="1400" b="0" i="0" u="none" dirty="0" smtClean="0">
                          <a:solidFill>
                            <a:srgbClr val="000000"/>
                          </a:solidFill>
                        </a:rPr>
                        <a:t>の</a:t>
                      </a:r>
                      <a:r>
                        <a:rPr kumimoji="1" lang="ja-JP" altLang="en-US" sz="1400" b="1" i="1" u="sng" dirty="0" smtClean="0">
                          <a:solidFill>
                            <a:srgbClr val="FF0000"/>
                          </a:solidFill>
                        </a:rPr>
                        <a:t>プレー</a:t>
                      </a:r>
                      <a:r>
                        <a:rPr kumimoji="1" lang="ja-JP" altLang="en-US" sz="1400" b="1" i="1" u="sng" dirty="0" smtClean="0">
                          <a:solidFill>
                            <a:srgbClr val="000000"/>
                          </a:solidFill>
                        </a:rPr>
                        <a:t>ライン</a:t>
                      </a:r>
                      <a:r>
                        <a:rPr kumimoji="1" lang="ja-JP" altLang="en-US" sz="1400" b="0" i="0" u="none" dirty="0" smtClean="0">
                          <a:solidFill>
                            <a:srgbClr val="000000"/>
                          </a:solidFill>
                        </a:rPr>
                        <a:t>上に新しいライをマークすることができる</a:t>
                      </a:r>
                      <a:r>
                        <a:rPr kumimoji="1" lang="en-US" altLang="ja-JP" sz="1400" b="0" i="0" u="none" dirty="0" smtClean="0">
                          <a:solidFill>
                            <a:srgbClr val="000000"/>
                          </a:solidFill>
                        </a:rPr>
                        <a:t>｡</a:t>
                      </a:r>
                      <a:endParaRPr kumimoji="1" lang="ja-JP" altLang="en-US" sz="1400" b="0" i="0" u="none" dirty="0" smtClean="0">
                        <a:solidFill>
                          <a:srgbClr val="000000"/>
                        </a:solidFill>
                      </a:endParaRPr>
                    </a:p>
                  </a:txBody>
                  <a:tcPr/>
                </a:tc>
              </a:tr>
            </a:tbl>
          </a:graphicData>
        </a:graphic>
      </p:graphicFrame>
      <p:sp>
        <p:nvSpPr>
          <p:cNvPr id="7" name="テキスト ボックス 6"/>
          <p:cNvSpPr txBox="1"/>
          <p:nvPr/>
        </p:nvSpPr>
        <p:spPr>
          <a:xfrm>
            <a:off x="471849" y="6041001"/>
            <a:ext cx="6055639" cy="276999"/>
          </a:xfrm>
          <a:prstGeom prst="rect">
            <a:avLst/>
          </a:prstGeom>
          <a:noFill/>
        </p:spPr>
        <p:txBody>
          <a:bodyPr wrap="none" rtlCol="0">
            <a:spAutoFit/>
          </a:bodyPr>
          <a:lstStyle/>
          <a:p>
            <a:r>
              <a:rPr kumimoji="1" lang="ja-JP" altLang="en-US" sz="1200" dirty="0" smtClean="0">
                <a:solidFill>
                  <a:srgbClr val="FF0000"/>
                </a:solidFill>
              </a:rPr>
              <a:t>*</a:t>
            </a:r>
            <a:r>
              <a:rPr kumimoji="1" lang="en-US" altLang="ja-JP" sz="1200" dirty="0" smtClean="0">
                <a:solidFill>
                  <a:srgbClr val="FF0000"/>
                </a:solidFill>
              </a:rPr>
              <a:t>1</a:t>
            </a:r>
            <a:r>
              <a:rPr kumimoji="1" lang="en-US" altLang="ja-JP" sz="1200" dirty="0" smtClean="0"/>
              <a:t> </a:t>
            </a:r>
            <a:r>
              <a:rPr kumimoji="1" lang="ja-JP" altLang="en-US" sz="1200" dirty="0" smtClean="0"/>
              <a:t>単に</a:t>
            </a:r>
            <a:r>
              <a:rPr kumimoji="1" lang="en-US" altLang="ja-JP" sz="1200" dirty="0" smtClean="0"/>
              <a:t> “</a:t>
            </a:r>
            <a:r>
              <a:rPr kumimoji="1" lang="ja-JP" altLang="en-US" sz="1200" dirty="0" smtClean="0"/>
              <a:t>後ろ</a:t>
            </a:r>
            <a:r>
              <a:rPr kumimoji="1" lang="en-US" altLang="ja-JP" sz="1200" dirty="0" smtClean="0"/>
              <a:t>” </a:t>
            </a:r>
            <a:r>
              <a:rPr kumimoji="1" lang="ja-JP" altLang="en-US" sz="1200" dirty="0" smtClean="0"/>
              <a:t>では</a:t>
            </a:r>
            <a:r>
              <a:rPr kumimoji="1" lang="en-US" altLang="ja-JP" sz="1200" dirty="0" smtClean="0"/>
              <a:t>､</a:t>
            </a:r>
            <a:r>
              <a:rPr kumimoji="1" lang="ja-JP" altLang="en-US" sz="1200" dirty="0" smtClean="0"/>
              <a:t>プレーラインに沿ってずっと後方まで解釈が広がってしまう</a:t>
            </a:r>
            <a:r>
              <a:rPr lang="ja-JP" altLang="en-US" sz="1200" dirty="0" smtClean="0"/>
              <a:t>恐れが</a:t>
            </a:r>
            <a:r>
              <a:rPr lang="ja-JP" altLang="en-US" sz="1200" dirty="0" smtClean="0"/>
              <a:t>ある</a:t>
            </a:r>
            <a:r>
              <a:rPr lang="en-US" altLang="ja-JP" sz="1200" dirty="0" smtClean="0"/>
              <a:t>｡</a:t>
            </a:r>
            <a:r>
              <a:rPr kumimoji="1" lang="en-US" altLang="ja-JP" sz="1200" dirty="0" smtClean="0"/>
              <a:t> </a:t>
            </a:r>
            <a:endParaRPr kumimoji="1" lang="ja-JP" altLang="en-US" sz="1200" dirty="0"/>
          </a:p>
        </p:txBody>
      </p:sp>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7</a:t>
            </a:fld>
            <a:endParaRPr kumimoji="1" lang="ja-JP" altLang="en-US"/>
          </a:p>
        </p:txBody>
      </p:sp>
    </p:spTree>
    <p:extLst>
      <p:ext uri="{BB962C8B-B14F-4D97-AF65-F5344CB8AC3E}">
        <p14:creationId xmlns:p14="http://schemas.microsoft.com/office/powerpoint/2010/main" val="25408582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7"/>
            <a:ext cx="8229600" cy="5851525"/>
          </a:xfrm>
        </p:spPr>
        <p:txBody>
          <a:bodyPr/>
          <a:lstStyle/>
          <a:p>
            <a:r>
              <a:rPr kumimoji="1" lang="ja-JP" altLang="en-US" b="1" dirty="0" smtClean="0"/>
              <a:t>用語の統一</a:t>
            </a:r>
            <a:r>
              <a:rPr kumimoji="1" lang="en-US" altLang="ja-JP" b="1" dirty="0" smtClean="0"/>
              <a:t>(</a:t>
            </a:r>
            <a:r>
              <a:rPr kumimoji="1" lang="ja-JP" altLang="en-US" b="1" dirty="0" smtClean="0"/>
              <a:t>案</a:t>
            </a:r>
            <a:r>
              <a:rPr kumimoji="1" lang="en-US" altLang="ja-JP" b="1" dirty="0" smtClean="0"/>
              <a:t>)#2</a:t>
            </a:r>
            <a:br>
              <a:rPr kumimoji="1" lang="en-US" altLang="ja-JP" b="1" dirty="0" smtClean="0"/>
            </a:br>
            <a:r>
              <a:rPr lang="en-US" altLang="ja-JP" b="1" dirty="0"/>
              <a:t/>
            </a:r>
            <a:br>
              <a:rPr lang="en-US" altLang="ja-JP" b="1" dirty="0"/>
            </a:br>
            <a:r>
              <a:rPr lang="en-US" altLang="ja-JP" sz="2800" b="1" dirty="0" smtClean="0"/>
              <a:t>Solid obstacle = </a:t>
            </a:r>
            <a:r>
              <a:rPr lang="ja-JP" altLang="en-US" sz="2800" b="1" dirty="0" smtClean="0"/>
              <a:t>堅固な障害物</a:t>
            </a:r>
            <a:r>
              <a:rPr lang="en-US" altLang="ja-JP" sz="2800" b="1" dirty="0" smtClean="0"/>
              <a:t> (QA-OBS-1)</a:t>
            </a:r>
            <a:br>
              <a:rPr lang="en-US" altLang="ja-JP" sz="2800" b="1" dirty="0" smtClean="0"/>
            </a:br>
            <a:r>
              <a:rPr lang="en-US" altLang="ja-JP" sz="2800" b="1" dirty="0" smtClean="0"/>
              <a:t>Large </a:t>
            </a:r>
            <a:r>
              <a:rPr lang="en-US" altLang="ja-JP" sz="2800" b="1" dirty="0">
                <a:solidFill>
                  <a:srgbClr val="FF0000"/>
                </a:solidFill>
              </a:rPr>
              <a:t>s</a:t>
            </a:r>
            <a:r>
              <a:rPr lang="en-US" altLang="ja-JP" sz="2800" b="1" dirty="0" smtClean="0">
                <a:solidFill>
                  <a:srgbClr val="FF0000"/>
                </a:solidFill>
              </a:rPr>
              <a:t>olid</a:t>
            </a:r>
            <a:r>
              <a:rPr lang="en-US" altLang="ja-JP" sz="2800" b="1" dirty="0" smtClean="0"/>
              <a:t> </a:t>
            </a:r>
            <a:r>
              <a:rPr lang="en-US" altLang="ja-JP" sz="2800" b="1" dirty="0"/>
              <a:t>obstacle = </a:t>
            </a:r>
            <a:r>
              <a:rPr lang="ja-JP" altLang="en-US" sz="2800" b="1" dirty="0" smtClean="0"/>
              <a:t>大きく</a:t>
            </a:r>
            <a:r>
              <a:rPr lang="ja-JP" altLang="en-US" sz="2800" b="1" dirty="0" smtClean="0">
                <a:solidFill>
                  <a:srgbClr val="FF0000"/>
                </a:solidFill>
              </a:rPr>
              <a:t>堅固</a:t>
            </a:r>
            <a:r>
              <a:rPr lang="ja-JP" altLang="en-US" sz="2800" b="1" dirty="0">
                <a:solidFill>
                  <a:srgbClr val="FF0000"/>
                </a:solidFill>
              </a:rPr>
              <a:t>な</a:t>
            </a:r>
            <a:r>
              <a:rPr lang="ja-JP" altLang="en-US" sz="2800" b="1" dirty="0" smtClean="0"/>
              <a:t>障害物</a:t>
            </a:r>
            <a:r>
              <a:rPr lang="en-US" altLang="ja-JP" sz="2800" b="1" dirty="0" smtClean="0"/>
              <a:t> (803.02)</a:t>
            </a:r>
            <a:br>
              <a:rPr lang="en-US" altLang="ja-JP" sz="2800" b="1" dirty="0" smtClean="0"/>
            </a:br>
            <a:r>
              <a:rPr lang="en-US" altLang="ja-JP" sz="2800" b="1" dirty="0" smtClean="0"/>
              <a:t/>
            </a:r>
            <a:br>
              <a:rPr lang="en-US" altLang="ja-JP" sz="2800" b="1" dirty="0" smtClean="0"/>
            </a:br>
            <a:r>
              <a:rPr lang="en-US" altLang="ja-JP" sz="2000" b="1" dirty="0" smtClean="0"/>
              <a:t>QA-OBS-1</a:t>
            </a:r>
            <a:r>
              <a:rPr lang="ja-JP" altLang="en-US" sz="2000" b="1" dirty="0" smtClean="0"/>
              <a:t>の</a:t>
            </a:r>
            <a:r>
              <a:rPr lang="en-US" altLang="ja-JP" sz="2000" b="1" dirty="0" smtClean="0"/>
              <a:t> “</a:t>
            </a:r>
            <a:r>
              <a:rPr lang="ja-JP" altLang="en-US" sz="2000" b="1" dirty="0" smtClean="0"/>
              <a:t>堅固な障害物</a:t>
            </a:r>
            <a:r>
              <a:rPr lang="en-US" altLang="ja-JP" sz="2000" b="1" dirty="0" smtClean="0"/>
              <a:t>” </a:t>
            </a:r>
            <a:r>
              <a:rPr lang="ja-JP" altLang="en-US" sz="2000" b="1" dirty="0" smtClean="0"/>
              <a:t>に合わせ</a:t>
            </a:r>
            <a:r>
              <a:rPr lang="en-US" altLang="ja-JP" sz="2000" b="1" dirty="0" smtClean="0"/>
              <a:t>､ </a:t>
            </a:r>
            <a:br>
              <a:rPr lang="en-US" altLang="ja-JP" sz="2000" b="1" dirty="0" smtClean="0"/>
            </a:br>
            <a:r>
              <a:rPr lang="en-US" altLang="ja-JP" sz="2000" b="1" dirty="0" smtClean="0"/>
              <a:t>“Large solid obstacle” </a:t>
            </a:r>
            <a:r>
              <a:rPr lang="ja-JP" altLang="en-US" sz="2000" b="1" dirty="0" smtClean="0"/>
              <a:t>を</a:t>
            </a:r>
            <a:r>
              <a:rPr lang="en-US" altLang="ja-JP" sz="2000" b="1" dirty="0" smtClean="0"/>
              <a:t> “</a:t>
            </a:r>
            <a:r>
              <a:rPr lang="ja-JP" altLang="en-US" sz="2000" b="1" dirty="0" smtClean="0"/>
              <a:t>大きく堅固な障害物</a:t>
            </a:r>
            <a:r>
              <a:rPr lang="en-US" altLang="ja-JP" sz="2000" b="1" dirty="0" smtClean="0"/>
              <a:t>” </a:t>
            </a:r>
            <a:r>
              <a:rPr lang="ja-JP" altLang="en-US" sz="2000" b="1" dirty="0" smtClean="0"/>
              <a:t>に統一する</a:t>
            </a:r>
            <a:r>
              <a:rPr lang="en-US" altLang="ja-JP" sz="2000" b="1" dirty="0" smtClean="0"/>
              <a:t>｡</a:t>
            </a:r>
            <a:endParaRPr kumimoji="1" lang="ja-JP" altLang="en-US" sz="2800" b="1" dirty="0"/>
          </a:p>
        </p:txBody>
      </p:sp>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8</a:t>
            </a:fld>
            <a:endParaRPr kumimoji="1" lang="ja-JP" altLang="en-US"/>
          </a:p>
        </p:txBody>
      </p:sp>
    </p:spTree>
    <p:extLst>
      <p:ext uri="{BB962C8B-B14F-4D97-AF65-F5344CB8AC3E}">
        <p14:creationId xmlns:p14="http://schemas.microsoft.com/office/powerpoint/2010/main" val="1583423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ここで一旦</a:t>
            </a:r>
            <a:r>
              <a:rPr lang="en-US" altLang="ja-JP" b="1" dirty="0" smtClean="0"/>
              <a:t>､</a:t>
            </a:r>
            <a:r>
              <a:rPr lang="ja-JP" altLang="en-US" b="1" dirty="0" smtClean="0"/>
              <a:t>障害物の整理</a:t>
            </a:r>
            <a:endParaRPr kumimoji="1" lang="ja-JP" altLang="en-US" b="1" dirty="0"/>
          </a:p>
        </p:txBody>
      </p:sp>
      <p:sp>
        <p:nvSpPr>
          <p:cNvPr id="4" name="テキスト ボックス 3"/>
          <p:cNvSpPr txBox="1"/>
          <p:nvPr/>
        </p:nvSpPr>
        <p:spPr>
          <a:xfrm>
            <a:off x="457200" y="3641540"/>
            <a:ext cx="1020194" cy="646331"/>
          </a:xfrm>
          <a:prstGeom prst="rect">
            <a:avLst/>
          </a:prstGeom>
          <a:noFill/>
        </p:spPr>
        <p:txBody>
          <a:bodyPr wrap="none" rtlCol="0">
            <a:spAutoFit/>
          </a:bodyPr>
          <a:lstStyle/>
          <a:p>
            <a:pPr algn="ctr"/>
            <a:r>
              <a:rPr kumimoji="1" lang="ja-JP" altLang="en-US" b="1" dirty="0" smtClean="0"/>
              <a:t>障害物</a:t>
            </a:r>
            <a:endParaRPr kumimoji="1" lang="en-US" altLang="ja-JP" b="1" dirty="0" smtClean="0"/>
          </a:p>
          <a:p>
            <a:pPr algn="ctr"/>
            <a:r>
              <a:rPr lang="en-US" altLang="ja-JP" b="1" dirty="0" smtClean="0"/>
              <a:t>Obstacle</a:t>
            </a:r>
            <a:endParaRPr kumimoji="1" lang="ja-JP" altLang="en-US" b="1" dirty="0"/>
          </a:p>
        </p:txBody>
      </p:sp>
      <p:sp>
        <p:nvSpPr>
          <p:cNvPr id="5" name="テキスト ボックス 4"/>
          <p:cNvSpPr txBox="1"/>
          <p:nvPr/>
        </p:nvSpPr>
        <p:spPr>
          <a:xfrm>
            <a:off x="1675464" y="2660835"/>
            <a:ext cx="1800493" cy="646331"/>
          </a:xfrm>
          <a:prstGeom prst="rect">
            <a:avLst/>
          </a:prstGeom>
          <a:noFill/>
        </p:spPr>
        <p:txBody>
          <a:bodyPr wrap="none" rtlCol="0">
            <a:spAutoFit/>
          </a:bodyPr>
          <a:lstStyle/>
          <a:p>
            <a:r>
              <a:rPr kumimoji="1" lang="ja-JP" altLang="en-US" b="1" dirty="0" smtClean="0"/>
              <a:t>動かせる障害物</a:t>
            </a:r>
            <a:endParaRPr kumimoji="1" lang="en-US" altLang="ja-JP" b="1" dirty="0" smtClean="0"/>
          </a:p>
          <a:p>
            <a:r>
              <a:rPr lang="en-US" altLang="ja-JP" b="1" dirty="0" smtClean="0"/>
              <a:t>Moving obstacle</a:t>
            </a:r>
            <a:endParaRPr kumimoji="1" lang="ja-JP" altLang="en-US" b="1" dirty="0"/>
          </a:p>
        </p:txBody>
      </p:sp>
      <p:sp>
        <p:nvSpPr>
          <p:cNvPr id="6" name="テキスト ボックス 5"/>
          <p:cNvSpPr txBox="1"/>
          <p:nvPr/>
        </p:nvSpPr>
        <p:spPr>
          <a:xfrm>
            <a:off x="1675464" y="4627028"/>
            <a:ext cx="2108871" cy="646331"/>
          </a:xfrm>
          <a:prstGeom prst="rect">
            <a:avLst/>
          </a:prstGeom>
          <a:noFill/>
        </p:spPr>
        <p:txBody>
          <a:bodyPr wrap="none" rtlCol="0">
            <a:spAutoFit/>
          </a:bodyPr>
          <a:lstStyle/>
          <a:p>
            <a:r>
              <a:rPr lang="ja-JP" altLang="en-US" b="1" dirty="0" smtClean="0"/>
              <a:t>大きく堅固な</a:t>
            </a:r>
            <a:r>
              <a:rPr kumimoji="1" lang="ja-JP" altLang="en-US" b="1" dirty="0" smtClean="0"/>
              <a:t>障害物</a:t>
            </a:r>
            <a:endParaRPr kumimoji="1" lang="en-US" altLang="ja-JP" b="1" dirty="0" smtClean="0"/>
          </a:p>
          <a:p>
            <a:r>
              <a:rPr lang="en-US" altLang="ja-JP" b="1" dirty="0" smtClean="0"/>
              <a:t>Large solid </a:t>
            </a:r>
            <a:r>
              <a:rPr lang="en-US" altLang="ja-JP" b="1" dirty="0"/>
              <a:t>o</a:t>
            </a:r>
            <a:r>
              <a:rPr lang="en-US" altLang="ja-JP" b="1" dirty="0" smtClean="0"/>
              <a:t>bstacle</a:t>
            </a:r>
            <a:endParaRPr kumimoji="1" lang="ja-JP" altLang="en-US" b="1" dirty="0"/>
          </a:p>
        </p:txBody>
      </p:sp>
      <p:sp>
        <p:nvSpPr>
          <p:cNvPr id="10" name="テキスト ボックス 9"/>
          <p:cNvSpPr txBox="1"/>
          <p:nvPr/>
        </p:nvSpPr>
        <p:spPr>
          <a:xfrm>
            <a:off x="6499699" y="1592105"/>
            <a:ext cx="2005677" cy="1015663"/>
          </a:xfrm>
          <a:prstGeom prst="rect">
            <a:avLst/>
          </a:prstGeom>
          <a:noFill/>
        </p:spPr>
        <p:txBody>
          <a:bodyPr wrap="none" rtlCol="0">
            <a:spAutoFit/>
          </a:bodyPr>
          <a:lstStyle/>
          <a:p>
            <a:r>
              <a:rPr kumimoji="1" lang="ja-JP" altLang="en-US" sz="1200" dirty="0" smtClean="0"/>
              <a:t>石</a:t>
            </a:r>
            <a:endParaRPr kumimoji="1" lang="en-US" altLang="ja-JP" sz="1200" dirty="0" smtClean="0"/>
          </a:p>
          <a:p>
            <a:r>
              <a:rPr lang="ja-JP" altLang="en-US" sz="1200" dirty="0" smtClean="0"/>
              <a:t>葉</a:t>
            </a:r>
            <a:endParaRPr lang="en-US" altLang="ja-JP" sz="1200" dirty="0" smtClean="0"/>
          </a:p>
          <a:p>
            <a:r>
              <a:rPr kumimoji="1" lang="ja-JP" altLang="en-US" sz="1200" dirty="0" smtClean="0"/>
              <a:t>小枝</a:t>
            </a:r>
            <a:endParaRPr kumimoji="1" lang="en-US" altLang="ja-JP" sz="1200" dirty="0" smtClean="0"/>
          </a:p>
          <a:p>
            <a:r>
              <a:rPr lang="ja-JP" altLang="en-US" sz="1200" dirty="0" smtClean="0"/>
              <a:t>折れた枝などの破片</a:t>
            </a:r>
            <a:endParaRPr lang="en-US" altLang="ja-JP" sz="1200" dirty="0" smtClean="0"/>
          </a:p>
          <a:p>
            <a:r>
              <a:rPr kumimoji="1" lang="ja-JP" altLang="en-US" sz="1200" dirty="0" smtClean="0"/>
              <a:t>ディレクターが指定した品目</a:t>
            </a:r>
            <a:endParaRPr kumimoji="1" lang="ja-JP" altLang="en-US" sz="1200" dirty="0"/>
          </a:p>
        </p:txBody>
      </p:sp>
      <p:sp>
        <p:nvSpPr>
          <p:cNvPr id="11" name="左中かっこ 10"/>
          <p:cNvSpPr/>
          <p:nvPr/>
        </p:nvSpPr>
        <p:spPr>
          <a:xfrm>
            <a:off x="6312355" y="1639041"/>
            <a:ext cx="155448" cy="914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grpSp>
        <p:nvGrpSpPr>
          <p:cNvPr id="13" name="図形グループ 12"/>
          <p:cNvGrpSpPr/>
          <p:nvPr/>
        </p:nvGrpSpPr>
        <p:grpSpPr>
          <a:xfrm>
            <a:off x="3758359" y="1841111"/>
            <a:ext cx="4346041" cy="2317064"/>
            <a:chOff x="3939783" y="1678455"/>
            <a:chExt cx="4346041" cy="2317064"/>
          </a:xfrm>
        </p:grpSpPr>
        <p:sp>
          <p:nvSpPr>
            <p:cNvPr id="7" name="テキスト ボックス 6"/>
            <p:cNvSpPr txBox="1"/>
            <p:nvPr/>
          </p:nvSpPr>
          <p:spPr>
            <a:xfrm>
              <a:off x="4138535" y="1678456"/>
              <a:ext cx="1685077" cy="523220"/>
            </a:xfrm>
            <a:prstGeom prst="rect">
              <a:avLst/>
            </a:prstGeom>
            <a:noFill/>
          </p:spPr>
          <p:txBody>
            <a:bodyPr wrap="none" rtlCol="0">
              <a:spAutoFit/>
            </a:bodyPr>
            <a:lstStyle/>
            <a:p>
              <a:r>
                <a:rPr lang="ja-JP" altLang="en-US" sz="1400" b="1" dirty="0" smtClean="0"/>
                <a:t>カジュアルな</a:t>
              </a:r>
              <a:r>
                <a:rPr kumimoji="1" lang="ja-JP" altLang="en-US" sz="1400" b="1" dirty="0" smtClean="0"/>
                <a:t>障害物</a:t>
              </a:r>
              <a:endParaRPr kumimoji="1" lang="en-US" altLang="ja-JP" sz="1400" b="1" dirty="0" smtClean="0"/>
            </a:p>
            <a:p>
              <a:r>
                <a:rPr lang="en-US" altLang="ja-JP" sz="1400" b="1" dirty="0" smtClean="0"/>
                <a:t>Casual obstacle</a:t>
              </a:r>
              <a:endParaRPr kumimoji="1" lang="ja-JP" altLang="en-US" sz="1400" b="1" dirty="0"/>
            </a:p>
          </p:txBody>
        </p:sp>
        <p:sp>
          <p:nvSpPr>
            <p:cNvPr id="8" name="テキスト ボックス 7"/>
            <p:cNvSpPr txBox="1"/>
            <p:nvPr/>
          </p:nvSpPr>
          <p:spPr>
            <a:xfrm>
              <a:off x="4138535" y="2575378"/>
              <a:ext cx="2659702" cy="523220"/>
            </a:xfrm>
            <a:prstGeom prst="rect">
              <a:avLst/>
            </a:prstGeom>
            <a:noFill/>
          </p:spPr>
          <p:txBody>
            <a:bodyPr wrap="none" rtlCol="0">
              <a:spAutoFit/>
            </a:bodyPr>
            <a:lstStyle/>
            <a:p>
              <a:r>
                <a:rPr lang="ja-JP" altLang="en-US" sz="1400" b="1" dirty="0" smtClean="0"/>
                <a:t>他のプレーヤーや彼らの持ち物</a:t>
              </a:r>
              <a:endParaRPr lang="en-US" altLang="ja-JP" sz="1400" b="1" dirty="0" smtClean="0"/>
            </a:p>
            <a:p>
              <a:r>
                <a:rPr lang="en-US" altLang="ja-JP" sz="1400" b="1" dirty="0" smtClean="0"/>
                <a:t>Other people </a:t>
              </a:r>
              <a:r>
                <a:rPr lang="en-US" altLang="ja-JP" sz="1400" b="1" dirty="0"/>
                <a:t>or </a:t>
              </a:r>
              <a:r>
                <a:rPr lang="en-US" altLang="ja-JP" sz="1400" b="1" dirty="0" smtClean="0"/>
                <a:t>their belongings</a:t>
              </a:r>
              <a:endParaRPr kumimoji="1" lang="ja-JP" altLang="en-US" sz="1400" b="1" dirty="0"/>
            </a:p>
          </p:txBody>
        </p:sp>
        <p:sp>
          <p:nvSpPr>
            <p:cNvPr id="9" name="テキスト ボックス 8"/>
            <p:cNvSpPr txBox="1"/>
            <p:nvPr/>
          </p:nvSpPr>
          <p:spPr>
            <a:xfrm>
              <a:off x="4138535" y="3472299"/>
              <a:ext cx="4147289" cy="523220"/>
            </a:xfrm>
            <a:prstGeom prst="rect">
              <a:avLst/>
            </a:prstGeom>
            <a:noFill/>
          </p:spPr>
          <p:txBody>
            <a:bodyPr wrap="none" rtlCol="0">
              <a:spAutoFit/>
            </a:bodyPr>
            <a:lstStyle/>
            <a:p>
              <a:r>
                <a:rPr lang="ja-JP" altLang="en-US" sz="1400" b="1" dirty="0" smtClean="0"/>
                <a:t>適切な状態に無いコース設備</a:t>
              </a:r>
              <a:endParaRPr lang="en-US" altLang="ja-JP" sz="1400" b="1" dirty="0" smtClean="0"/>
            </a:p>
            <a:p>
              <a:r>
                <a:rPr lang="en-US" altLang="ja-JP" sz="1400" b="1" dirty="0" smtClean="0"/>
                <a:t>Course equipment which is not proper working order</a:t>
              </a:r>
              <a:endParaRPr kumimoji="1" lang="ja-JP" altLang="en-US" sz="1400" b="1" dirty="0"/>
            </a:p>
          </p:txBody>
        </p:sp>
        <p:sp>
          <p:nvSpPr>
            <p:cNvPr id="12" name="左中かっこ 11"/>
            <p:cNvSpPr/>
            <p:nvPr/>
          </p:nvSpPr>
          <p:spPr>
            <a:xfrm>
              <a:off x="3939783" y="1678455"/>
              <a:ext cx="155448" cy="231706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grpSp>
      <p:sp>
        <p:nvSpPr>
          <p:cNvPr id="14" name="左中かっこ 13"/>
          <p:cNvSpPr/>
          <p:nvPr/>
        </p:nvSpPr>
        <p:spPr>
          <a:xfrm>
            <a:off x="1520016" y="2660835"/>
            <a:ext cx="155448" cy="26125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sp>
        <p:nvSpPr>
          <p:cNvPr id="15" name="テキスト ボックス 14"/>
          <p:cNvSpPr txBox="1"/>
          <p:nvPr/>
        </p:nvSpPr>
        <p:spPr>
          <a:xfrm>
            <a:off x="3957111" y="4824984"/>
            <a:ext cx="4698722" cy="461665"/>
          </a:xfrm>
          <a:prstGeom prst="rect">
            <a:avLst/>
          </a:prstGeom>
          <a:noFill/>
        </p:spPr>
        <p:txBody>
          <a:bodyPr wrap="none" rtlCol="0">
            <a:spAutoFit/>
          </a:bodyPr>
          <a:lstStyle/>
          <a:p>
            <a:r>
              <a:rPr lang="ja-JP" altLang="en-US" sz="1200" dirty="0" smtClean="0"/>
              <a:t>プレーライン上</a:t>
            </a:r>
            <a:r>
              <a:rPr lang="en-US" altLang="ja-JP" sz="1200" dirty="0" smtClean="0"/>
              <a:t>､</a:t>
            </a:r>
            <a:r>
              <a:rPr lang="ja-JP" altLang="en-US" sz="1200" dirty="0" smtClean="0"/>
              <a:t>当該障害物の直後にライをマークすることができる</a:t>
            </a:r>
            <a:endParaRPr lang="en-US" altLang="ja-JP" sz="1200" dirty="0" smtClean="0"/>
          </a:p>
          <a:p>
            <a:r>
              <a:rPr lang="en-US" altLang="ja-JP" sz="1200" dirty="0"/>
              <a:t>may mark a new lie immediately behind that obstacle on the line of play</a:t>
            </a:r>
            <a:endParaRPr kumimoji="1" lang="en-US" altLang="ja-JP" sz="1200" dirty="0" smtClean="0"/>
          </a:p>
        </p:txBody>
      </p:sp>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9</a:t>
            </a:fld>
            <a:endParaRPr kumimoji="1" lang="ja-JP" altLang="en-US"/>
          </a:p>
        </p:txBody>
      </p:sp>
    </p:spTree>
    <p:extLst>
      <p:ext uri="{BB962C8B-B14F-4D97-AF65-F5344CB8AC3E}">
        <p14:creationId xmlns:p14="http://schemas.microsoft.com/office/powerpoint/2010/main" val="2001322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3119</TotalTime>
  <Words>372</Words>
  <Application>Microsoft Macintosh PowerPoint</Application>
  <PresentationFormat>画面に合わせる (4:3)</PresentationFormat>
  <Paragraphs>115</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ホワイト</vt:lpstr>
      <vt:lpstr>JPDGA公式ルールブック 既出の正誤表(非公式)  Disc Golf Japan @ FB 調べ</vt:lpstr>
      <vt:lpstr>803.02 障害物からの救済処置</vt:lpstr>
      <vt:lpstr>803.02 障害物からの救済処置</vt:lpstr>
      <vt:lpstr>その他  先達の知恵と汗の詰まった ルールブックに敬意を払いつつ 用語の統一感など さらに磨きを掛けたい …と勝手に力が入ってしまいました</vt:lpstr>
      <vt:lpstr>用語の統一(案)#1  Line of play = プレーライン “プレーライン” と “ライン” に標記が揺れる  802.05で明記された “プレーライン” に統一</vt:lpstr>
      <vt:lpstr>802.05 ライ</vt:lpstr>
      <vt:lpstr>803.02 障害物からの救済処置</vt:lpstr>
      <vt:lpstr>用語の統一(案)#2  Solid obstacle = 堅固な障害物 (QA-OBS-1) Large solid obstacle = 大きく堅固な障害物 (803.02)  QA-OBS-1の “堅固な障害物” に合わせ､  “Large solid obstacle” を “大きく堅固な障害物” に統一する｡</vt:lpstr>
      <vt:lpstr>ここで一旦､障害物の整理</vt:lpstr>
      <vt:lpstr>803.02 障害物からの救済措置</vt:lpstr>
      <vt:lpstr>用語の統一(案)#3  Casual area = カジュアルエリア 806.03の定義通りカジュアルエリアとする  Casual relief = カジュアルな救済 p.35の用法に合わせカジュアル(な)救済とする  Relief = 救済 “救済” と “救済措置” の標記の揺れを “救済” に統一  Optional relief = 任意の救済 803.02で明文化された “任意の救済” に統一</vt:lpstr>
      <vt:lpstr>QA-CAS  Casual Area  動かせる障害物エリア (現) カジュアルエリア (案)  806.03 で明記された “カジュアルエリア” に統一する｡   “動かせる障害物” に対応するPDGA用語は､ “moving obstacle” である(803.01)｡ 一方､806.03に “moving obstacle” に関する言及は無い｡ “Casual area” を “動かせる障害物エリア” とすると､ 読者に無用の混乱を与える恐れがある｡</vt:lpstr>
      <vt:lpstr>QA-CAS-1 カジュアルエリア </vt:lpstr>
      <vt:lpstr>QA-CAS-2 カジュアルエリア </vt:lpstr>
      <vt:lpstr>QA-CAS-3 カジュアルエリア </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KINOSHITA minoru</dc:creator>
  <cp:lastModifiedBy>KINOSHITA minoru</cp:lastModifiedBy>
  <cp:revision>292</cp:revision>
  <dcterms:created xsi:type="dcterms:W3CDTF">2018-09-02T00:29:42Z</dcterms:created>
  <dcterms:modified xsi:type="dcterms:W3CDTF">2018-09-05T17:47:33Z</dcterms:modified>
</cp:coreProperties>
</file>