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2" r:id="rId6"/>
    <p:sldId id="261" r:id="rId7"/>
    <p:sldId id="264" r:id="rId8"/>
    <p:sldId id="265" r:id="rId9"/>
    <p:sldId id="266" r:id="rId10"/>
    <p:sldId id="267" r:id="rId11"/>
    <p:sldId id="268" r:id="rId12"/>
    <p:sldId id="263" r:id="rId13"/>
    <p:sldId id="283" r:id="rId14"/>
    <p:sldId id="272" r:id="rId15"/>
    <p:sldId id="284" r:id="rId16"/>
    <p:sldId id="286" r:id="rId17"/>
    <p:sldId id="260" r:id="rId18"/>
    <p:sldId id="271" r:id="rId19"/>
    <p:sldId id="277" r:id="rId20"/>
    <p:sldId id="278" r:id="rId21"/>
    <p:sldId id="279" r:id="rId22"/>
    <p:sldId id="280" r:id="rId23"/>
    <p:sldId id="287" r:id="rId24"/>
    <p:sldId id="288"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12/16/2015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12/16/2015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Banking </a:t>
            </a:r>
            <a:r>
              <a:rPr lang="en-US" b="1" dirty="0" smtClean="0"/>
              <a:t>Data Mining</a:t>
            </a:r>
            <a:br>
              <a:rPr lang="en-US" b="1" dirty="0" smtClean="0"/>
            </a:br>
            <a:r>
              <a:rPr lang="en-US" b="1" dirty="0" smtClean="0"/>
              <a:t>Case Study</a:t>
            </a:r>
            <a:endParaRPr lang="en-US" b="1" dirty="0"/>
          </a:p>
        </p:txBody>
      </p:sp>
      <p:sp>
        <p:nvSpPr>
          <p:cNvPr id="3" name="Subtitle 2"/>
          <p:cNvSpPr>
            <a:spLocks noGrp="1"/>
          </p:cNvSpPr>
          <p:nvPr>
            <p:ph type="subTitle" idx="1"/>
          </p:nvPr>
        </p:nvSpPr>
        <p:spPr/>
        <p:txBody>
          <a:bodyPr/>
          <a:lstStyle/>
          <a:p>
            <a:r>
              <a:rPr lang="en-US" dirty="0" err="1" smtClean="0"/>
              <a:t>João</a:t>
            </a:r>
            <a:r>
              <a:rPr lang="en-US" dirty="0" smtClean="0"/>
              <a:t> Pedro Dias – ei11137</a:t>
            </a:r>
          </a:p>
          <a:p>
            <a:r>
              <a:rPr lang="en-US" dirty="0" smtClean="0"/>
              <a:t>Jorge Santos – ei11057 </a:t>
            </a:r>
            <a:endParaRPr lang="pt-PT" dirty="0"/>
          </a:p>
        </p:txBody>
      </p:sp>
    </p:spTree>
    <p:extLst>
      <p:ext uri="{BB962C8B-B14F-4D97-AF65-F5344CB8AC3E}">
        <p14:creationId xmlns:p14="http://schemas.microsoft.com/office/powerpoint/2010/main" val="203413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935599"/>
            <a:ext cx="2834640" cy="1323508"/>
          </a:xfrm>
        </p:spPr>
        <p:txBody>
          <a:bodyPr>
            <a:normAutofit fontScale="90000"/>
          </a:bodyPr>
          <a:lstStyle/>
          <a:p>
            <a:r>
              <a:rPr lang="en-US" dirty="0" smtClean="0"/>
              <a:t>Loan amount distribution by status</a:t>
            </a:r>
            <a:endParaRPr lang="pt-PT" dirty="0"/>
          </a:p>
        </p:txBody>
      </p:sp>
      <p:pic>
        <p:nvPicPr>
          <p:cNvPr id="5" name="Content Placeholder 4"/>
          <p:cNvPicPr>
            <a:picLocks noGrp="1" noChangeAspect="1"/>
          </p:cNvPicPr>
          <p:nvPr>
            <p:ph idx="1"/>
          </p:nvPr>
        </p:nvPicPr>
        <p:blipFill>
          <a:blip r:embed="rId2"/>
          <a:stretch>
            <a:fillRect/>
          </a:stretch>
        </p:blipFill>
        <p:spPr>
          <a:xfrm>
            <a:off x="4626494" y="868363"/>
            <a:ext cx="5796511" cy="5121275"/>
          </a:xfrm>
        </p:spPr>
      </p:pic>
      <p:sp>
        <p:nvSpPr>
          <p:cNvPr id="4" name="Text Placeholder 3"/>
          <p:cNvSpPr>
            <a:spLocks noGrp="1"/>
          </p:cNvSpPr>
          <p:nvPr>
            <p:ph type="body" sz="half" idx="2"/>
          </p:nvPr>
        </p:nvSpPr>
        <p:spPr>
          <a:xfrm>
            <a:off x="256032" y="2299447"/>
            <a:ext cx="2834640" cy="3516719"/>
          </a:xfrm>
        </p:spPr>
        <p:txBody>
          <a:bodyPr>
            <a:noAutofit/>
          </a:bodyPr>
          <a:lstStyle/>
          <a:p>
            <a:r>
              <a:rPr lang="en-US" sz="1600" dirty="0" smtClean="0"/>
              <a:t>We see a pattern that loans with larger amounts tend to be more risky with clients staying with debts (type B). On the other hand, clients with smaller loans tend to finish all the loans without problems (type A).</a:t>
            </a:r>
          </a:p>
          <a:p>
            <a:endParaRPr lang="en-US" sz="1600" dirty="0"/>
          </a:p>
          <a:p>
            <a:r>
              <a:rPr lang="en-US" sz="1600" dirty="0" smtClean="0"/>
              <a:t>On running contracts, we see that larger loans tend to be more suitable </a:t>
            </a:r>
            <a:r>
              <a:rPr lang="en-US" sz="1600" dirty="0"/>
              <a:t>indebting </a:t>
            </a:r>
            <a:r>
              <a:rPr lang="en-US" sz="1600" dirty="0" smtClean="0"/>
              <a:t>clients (type D).</a:t>
            </a:r>
            <a:endParaRPr lang="pt-PT" sz="1600" dirty="0"/>
          </a:p>
        </p:txBody>
      </p:sp>
    </p:spTree>
    <p:extLst>
      <p:ext uri="{BB962C8B-B14F-4D97-AF65-F5344CB8AC3E}">
        <p14:creationId xmlns:p14="http://schemas.microsoft.com/office/powerpoint/2010/main" val="238306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868364"/>
            <a:ext cx="2834640" cy="1390742"/>
          </a:xfrm>
        </p:spPr>
        <p:txBody>
          <a:bodyPr>
            <a:normAutofit fontScale="90000"/>
          </a:bodyPr>
          <a:lstStyle/>
          <a:p>
            <a:r>
              <a:rPr lang="en-US" dirty="0"/>
              <a:t>Loan </a:t>
            </a:r>
            <a:r>
              <a:rPr lang="en-US" dirty="0" smtClean="0"/>
              <a:t>duration </a:t>
            </a:r>
            <a:r>
              <a:rPr lang="en-US" dirty="0"/>
              <a:t>distribution by status</a:t>
            </a:r>
            <a:endParaRPr lang="pt-PT" dirty="0"/>
          </a:p>
        </p:txBody>
      </p:sp>
      <p:pic>
        <p:nvPicPr>
          <p:cNvPr id="5" name="Content Placeholder 4"/>
          <p:cNvPicPr>
            <a:picLocks noGrp="1" noChangeAspect="1"/>
          </p:cNvPicPr>
          <p:nvPr>
            <p:ph idx="1"/>
          </p:nvPr>
        </p:nvPicPr>
        <p:blipFill>
          <a:blip r:embed="rId2"/>
          <a:stretch>
            <a:fillRect/>
          </a:stretch>
        </p:blipFill>
        <p:spPr>
          <a:xfrm>
            <a:off x="4626494" y="868363"/>
            <a:ext cx="5796511" cy="5121275"/>
          </a:xfrm>
        </p:spPr>
      </p:pic>
      <p:sp>
        <p:nvSpPr>
          <p:cNvPr id="4" name="Text Placeholder 3"/>
          <p:cNvSpPr>
            <a:spLocks noGrp="1"/>
          </p:cNvSpPr>
          <p:nvPr>
            <p:ph type="body" sz="half" idx="2"/>
          </p:nvPr>
        </p:nvSpPr>
        <p:spPr>
          <a:xfrm>
            <a:off x="256032" y="2326341"/>
            <a:ext cx="2834640" cy="3557060"/>
          </a:xfrm>
        </p:spPr>
        <p:txBody>
          <a:bodyPr>
            <a:normAutofit lnSpcReduction="10000"/>
          </a:bodyPr>
          <a:lstStyle/>
          <a:p>
            <a:r>
              <a:rPr lang="en-US" sz="1600" dirty="0"/>
              <a:t>We see a pattern that loans with </a:t>
            </a:r>
            <a:r>
              <a:rPr lang="en-US" sz="1600" dirty="0" smtClean="0"/>
              <a:t>longer durations tend </a:t>
            </a:r>
            <a:r>
              <a:rPr lang="en-US" sz="1600" dirty="0"/>
              <a:t>to be more risky with clients staying with debts (type B). On the other hand, clients with smaller </a:t>
            </a:r>
            <a:r>
              <a:rPr lang="en-US" sz="1600" dirty="0" smtClean="0"/>
              <a:t>contract durations tend </a:t>
            </a:r>
            <a:r>
              <a:rPr lang="en-US" sz="1600" dirty="0"/>
              <a:t>to finish all the loans without problems (type A).</a:t>
            </a:r>
          </a:p>
          <a:p>
            <a:endParaRPr lang="en-US" sz="1600" dirty="0"/>
          </a:p>
          <a:p>
            <a:r>
              <a:rPr lang="en-US" sz="1600" dirty="0"/>
              <a:t>On running contracts, we see that </a:t>
            </a:r>
            <a:r>
              <a:rPr lang="en-US" sz="1600" dirty="0" smtClean="0"/>
              <a:t>longer duration loans </a:t>
            </a:r>
            <a:r>
              <a:rPr lang="en-US" sz="1600" dirty="0"/>
              <a:t>tend to be more suitable </a:t>
            </a:r>
            <a:r>
              <a:rPr lang="en-US" sz="1600" dirty="0" smtClean="0"/>
              <a:t>for indebting the clients </a:t>
            </a:r>
            <a:r>
              <a:rPr lang="en-US" sz="1600" dirty="0"/>
              <a:t>(type D).</a:t>
            </a:r>
            <a:endParaRPr lang="pt-PT" sz="1600" dirty="0"/>
          </a:p>
          <a:p>
            <a:endParaRPr lang="pt-PT" dirty="0"/>
          </a:p>
        </p:txBody>
      </p:sp>
    </p:spTree>
    <p:extLst>
      <p:ext uri="{BB962C8B-B14F-4D97-AF65-F5344CB8AC3E}">
        <p14:creationId xmlns:p14="http://schemas.microsoft.com/office/powerpoint/2010/main" val="294113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pt-PT" dirty="0"/>
          </a:p>
        </p:txBody>
      </p:sp>
      <p:sp>
        <p:nvSpPr>
          <p:cNvPr id="3" name="Content Placeholder 2"/>
          <p:cNvSpPr>
            <a:spLocks noGrp="1"/>
          </p:cNvSpPr>
          <p:nvPr>
            <p:ph idx="1"/>
          </p:nvPr>
        </p:nvSpPr>
        <p:spPr/>
        <p:txBody>
          <a:bodyPr/>
          <a:lstStyle/>
          <a:p>
            <a:r>
              <a:rPr lang="en-US" dirty="0" smtClean="0"/>
              <a:t>We took on several data tables that’s seems to have useful data for creating clusters of clients in a way that the bank can target any of these clients with specific campaigns (for example marketing</a:t>
            </a:r>
            <a:r>
              <a:rPr lang="en-US" dirty="0" smtClean="0"/>
              <a:t>).</a:t>
            </a:r>
          </a:p>
        </p:txBody>
      </p:sp>
    </p:spTree>
    <p:extLst>
      <p:ext uri="{BB962C8B-B14F-4D97-AF65-F5344CB8AC3E}">
        <p14:creationId xmlns:p14="http://schemas.microsoft.com/office/powerpoint/2010/main" val="360268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925314" y="1829459"/>
            <a:ext cx="5067607" cy="1158310"/>
          </a:xfrm>
          <a:prstGeom prst="rect">
            <a:avLst/>
          </a:prstGeom>
        </p:spPr>
      </p:pic>
      <p:sp>
        <p:nvSpPr>
          <p:cNvPr id="12" name="Content Placeholder 2"/>
          <p:cNvSpPr txBox="1">
            <a:spLocks/>
          </p:cNvSpPr>
          <p:nvPr/>
        </p:nvSpPr>
        <p:spPr>
          <a:xfrm>
            <a:off x="3803002" y="1163943"/>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Cluster Model</a:t>
            </a:r>
            <a:endParaRPr lang="pt-PT" dirty="0"/>
          </a:p>
        </p:txBody>
      </p:sp>
      <p:sp>
        <p:nvSpPr>
          <p:cNvPr id="2" name="Title 1"/>
          <p:cNvSpPr>
            <a:spLocks noGrp="1"/>
          </p:cNvSpPr>
          <p:nvPr>
            <p:ph type="title"/>
          </p:nvPr>
        </p:nvSpPr>
        <p:spPr>
          <a:xfrm>
            <a:off x="256032" y="1143000"/>
            <a:ext cx="2834640" cy="1034143"/>
          </a:xfrm>
        </p:spPr>
        <p:txBody>
          <a:bodyPr/>
          <a:lstStyle/>
          <a:p>
            <a:r>
              <a:rPr lang="en-US" dirty="0" smtClean="0"/>
              <a:t>Client / Card Type Clusters</a:t>
            </a:r>
            <a:endParaRPr lang="pt-PT" dirty="0"/>
          </a:p>
        </p:txBody>
      </p:sp>
      <p:pic>
        <p:nvPicPr>
          <p:cNvPr id="4" name="Content Placeholder 3"/>
          <p:cNvPicPr>
            <a:picLocks noGrp="1" noChangeAspect="1"/>
          </p:cNvPicPr>
          <p:nvPr>
            <p:ph idx="1"/>
          </p:nvPr>
        </p:nvPicPr>
        <p:blipFill>
          <a:blip r:embed="rId3"/>
          <a:stretch>
            <a:fillRect/>
          </a:stretch>
        </p:blipFill>
        <p:spPr>
          <a:xfrm>
            <a:off x="3925314" y="3922070"/>
            <a:ext cx="4314825" cy="1619250"/>
          </a:xfrm>
          <a:prstGeom prst="rect">
            <a:avLst/>
          </a:prstGeom>
        </p:spPr>
      </p:pic>
      <p:sp>
        <p:nvSpPr>
          <p:cNvPr id="15" name="Text Placeholder 14"/>
          <p:cNvSpPr>
            <a:spLocks noGrp="1"/>
          </p:cNvSpPr>
          <p:nvPr>
            <p:ph type="body" sz="half" idx="2"/>
          </p:nvPr>
        </p:nvSpPr>
        <p:spPr>
          <a:xfrm>
            <a:off x="256032" y="2177143"/>
            <a:ext cx="2834640" cy="3831771"/>
          </a:xfrm>
        </p:spPr>
        <p:txBody>
          <a:bodyPr>
            <a:normAutofit/>
          </a:bodyPr>
          <a:lstStyle/>
          <a:p>
            <a:pPr algn="just"/>
            <a:r>
              <a:rPr lang="en-US" sz="1600" dirty="0" smtClean="0"/>
              <a:t>From analyzing the relations between client details and credit cards existent we found out that there is a pattern between gold card types and a relative younger that the average age.</a:t>
            </a:r>
          </a:p>
          <a:p>
            <a:pPr algn="just"/>
            <a:r>
              <a:rPr lang="en-US" sz="1600" dirty="0" smtClean="0"/>
              <a:t>As expected we found a relation between young age and junior credit card type. </a:t>
            </a:r>
          </a:p>
          <a:p>
            <a:r>
              <a:rPr lang="en-US" sz="1600" dirty="0" smtClean="0"/>
              <a:t>Additionally we found a group of classic credit card owners predominantly defined by the male gender and older age.</a:t>
            </a:r>
            <a:endParaRPr lang="pt-PT" sz="1600" dirty="0"/>
          </a:p>
        </p:txBody>
      </p:sp>
      <p:sp>
        <p:nvSpPr>
          <p:cNvPr id="14" name="Content Placeholder 2"/>
          <p:cNvSpPr txBox="1">
            <a:spLocks/>
          </p:cNvSpPr>
          <p:nvPr/>
        </p:nvSpPr>
        <p:spPr>
          <a:xfrm>
            <a:off x="3803002" y="3221344"/>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Example Set (Extract Cluster Prototypes)</a:t>
            </a:r>
            <a:endParaRPr lang="pt-PT" dirty="0"/>
          </a:p>
        </p:txBody>
      </p:sp>
      <p:grpSp>
        <p:nvGrpSpPr>
          <p:cNvPr id="21" name="Group 20"/>
          <p:cNvGrpSpPr/>
          <p:nvPr/>
        </p:nvGrpSpPr>
        <p:grpSpPr>
          <a:xfrm>
            <a:off x="8905837" y="3922070"/>
            <a:ext cx="2212365" cy="1634510"/>
            <a:chOff x="8905837" y="3922070"/>
            <a:chExt cx="2212365" cy="1634510"/>
          </a:xfrm>
        </p:grpSpPr>
        <p:sp>
          <p:nvSpPr>
            <p:cNvPr id="17" name="Line Callout 1 (Accent Bar) 16"/>
            <p:cNvSpPr/>
            <p:nvPr/>
          </p:nvSpPr>
          <p:spPr>
            <a:xfrm>
              <a:off x="9074781" y="3922070"/>
              <a:ext cx="2043421" cy="1634510"/>
            </a:xfrm>
            <a:prstGeom prst="accentCallout1">
              <a:avLst>
                <a:gd name="adj1" fmla="val 18750"/>
                <a:gd name="adj2" fmla="val -8333"/>
                <a:gd name="adj3" fmla="val 99433"/>
                <a:gd name="adj4" fmla="val -80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Operator: </a:t>
              </a:r>
              <a:r>
                <a:rPr lang="en-US" dirty="0"/>
                <a:t>K-means</a:t>
              </a:r>
              <a:endParaRPr lang="en-US" dirty="0" smtClean="0"/>
            </a:p>
            <a:p>
              <a:r>
                <a:rPr lang="en-US" dirty="0" smtClean="0"/>
                <a:t>Clusters: 5</a:t>
              </a:r>
            </a:p>
            <a:p>
              <a:r>
                <a:rPr lang="en-US" dirty="0" smtClean="0"/>
                <a:t>Max runs: 20</a:t>
              </a:r>
              <a:endParaRPr lang="pt-PT" dirty="0"/>
            </a:p>
          </p:txBody>
        </p:sp>
        <p:cxnSp>
          <p:nvCxnSpPr>
            <p:cNvPr id="20" name="Straight Connector 19"/>
            <p:cNvCxnSpPr/>
            <p:nvPr/>
          </p:nvCxnSpPr>
          <p:spPr>
            <a:xfrm>
              <a:off x="8905837" y="3922070"/>
              <a:ext cx="0" cy="163451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5031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142999"/>
            <a:ext cx="2834640" cy="1438835"/>
          </a:xfrm>
        </p:spPr>
        <p:txBody>
          <a:bodyPr>
            <a:normAutofit/>
          </a:bodyPr>
          <a:lstStyle/>
          <a:p>
            <a:r>
              <a:rPr lang="en-US" dirty="0" smtClean="0"/>
              <a:t>Client / Demographic clustering</a:t>
            </a:r>
            <a:endParaRPr lang="pt-PT" dirty="0"/>
          </a:p>
        </p:txBody>
      </p:sp>
      <p:sp>
        <p:nvSpPr>
          <p:cNvPr id="5" name="Text Placeholder 4"/>
          <p:cNvSpPr>
            <a:spLocks noGrp="1"/>
          </p:cNvSpPr>
          <p:nvPr>
            <p:ph type="body" sz="half" idx="2"/>
          </p:nvPr>
        </p:nvSpPr>
        <p:spPr>
          <a:xfrm>
            <a:off x="256031" y="2581834"/>
            <a:ext cx="3003583" cy="3398052"/>
          </a:xfrm>
        </p:spPr>
        <p:txBody>
          <a:bodyPr>
            <a:normAutofit fontScale="92500" lnSpcReduction="10000"/>
          </a:bodyPr>
          <a:lstStyle/>
          <a:p>
            <a:pPr algn="just"/>
            <a:r>
              <a:rPr lang="en-US" sz="1800" dirty="0" smtClean="0"/>
              <a:t>In this case we see a set of patterns in the groups. First we got a correlation between the number of crimes and the population ratio, </a:t>
            </a:r>
            <a:r>
              <a:rPr lang="en-US" sz="1800" dirty="0" smtClean="0"/>
              <a:t>which is represented in a lower number of cities that are more densely populated.</a:t>
            </a:r>
            <a:r>
              <a:rPr lang="en-US" sz="1800" dirty="0" smtClean="0"/>
              <a:t>  </a:t>
            </a:r>
          </a:p>
          <a:p>
            <a:pPr algn="just"/>
            <a:r>
              <a:rPr lang="en-US" sz="1800" dirty="0" smtClean="0"/>
              <a:t>Also, we noticed that lower average salaries is associated with a more dispersed population, with less number of cities.</a:t>
            </a:r>
            <a:endParaRPr lang="en-US" sz="1800" dirty="0" smtClean="0"/>
          </a:p>
        </p:txBody>
      </p:sp>
      <p:pic>
        <p:nvPicPr>
          <p:cNvPr id="4" name="Picture 3"/>
          <p:cNvPicPr>
            <a:picLocks noChangeAspect="1"/>
          </p:cNvPicPr>
          <p:nvPr/>
        </p:nvPicPr>
        <p:blipFill>
          <a:blip r:embed="rId2"/>
          <a:stretch>
            <a:fillRect/>
          </a:stretch>
        </p:blipFill>
        <p:spPr>
          <a:xfrm>
            <a:off x="3803002" y="4199000"/>
            <a:ext cx="7654361" cy="1116104"/>
          </a:xfrm>
          <a:prstGeom prst="rect">
            <a:avLst/>
          </a:prstGeom>
        </p:spPr>
      </p:pic>
      <p:sp>
        <p:nvSpPr>
          <p:cNvPr id="7" name="Content Placeholder 2"/>
          <p:cNvSpPr txBox="1">
            <a:spLocks/>
          </p:cNvSpPr>
          <p:nvPr/>
        </p:nvSpPr>
        <p:spPr>
          <a:xfrm>
            <a:off x="3803002" y="791426"/>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Cluster Model</a:t>
            </a:r>
            <a:endParaRPr lang="pt-PT" dirty="0"/>
          </a:p>
        </p:txBody>
      </p:sp>
      <p:sp>
        <p:nvSpPr>
          <p:cNvPr id="8" name="Content Placeholder 2"/>
          <p:cNvSpPr txBox="1">
            <a:spLocks/>
          </p:cNvSpPr>
          <p:nvPr/>
        </p:nvSpPr>
        <p:spPr>
          <a:xfrm>
            <a:off x="3803002" y="3706414"/>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Example Set (Extract Cluster Prototypes)</a:t>
            </a:r>
            <a:endParaRPr lang="pt-PT" dirty="0"/>
          </a:p>
        </p:txBody>
      </p:sp>
      <p:pic>
        <p:nvPicPr>
          <p:cNvPr id="9" name="Picture 8"/>
          <p:cNvPicPr>
            <a:picLocks noChangeAspect="1"/>
          </p:cNvPicPr>
          <p:nvPr/>
        </p:nvPicPr>
        <p:blipFill>
          <a:blip r:embed="rId3"/>
          <a:stretch>
            <a:fillRect/>
          </a:stretch>
        </p:blipFill>
        <p:spPr>
          <a:xfrm>
            <a:off x="3803002" y="1242354"/>
            <a:ext cx="5277945" cy="2187406"/>
          </a:xfrm>
          <a:prstGeom prst="rect">
            <a:avLst/>
          </a:prstGeom>
        </p:spPr>
      </p:pic>
      <p:grpSp>
        <p:nvGrpSpPr>
          <p:cNvPr id="10" name="Group 9"/>
          <p:cNvGrpSpPr/>
          <p:nvPr/>
        </p:nvGrpSpPr>
        <p:grpSpPr>
          <a:xfrm>
            <a:off x="9249890" y="1418948"/>
            <a:ext cx="2212365" cy="1634510"/>
            <a:chOff x="8905837" y="3922070"/>
            <a:chExt cx="2212365" cy="1634510"/>
          </a:xfrm>
        </p:grpSpPr>
        <p:sp>
          <p:nvSpPr>
            <p:cNvPr id="11" name="Line Callout 1 (Accent Bar) 10"/>
            <p:cNvSpPr/>
            <p:nvPr/>
          </p:nvSpPr>
          <p:spPr>
            <a:xfrm>
              <a:off x="9074781" y="3922070"/>
              <a:ext cx="2043421" cy="1634510"/>
            </a:xfrm>
            <a:prstGeom prst="accentCallout1">
              <a:avLst>
                <a:gd name="adj1" fmla="val 18750"/>
                <a:gd name="adj2" fmla="val -8333"/>
                <a:gd name="adj3" fmla="val 99433"/>
                <a:gd name="adj4" fmla="val -80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Operator: k-means</a:t>
              </a:r>
            </a:p>
            <a:p>
              <a:r>
                <a:rPr lang="en-US" dirty="0" smtClean="0"/>
                <a:t>Clusters: 4</a:t>
              </a:r>
            </a:p>
            <a:p>
              <a:r>
                <a:rPr lang="en-US" dirty="0" smtClean="0"/>
                <a:t>Max runs: 20</a:t>
              </a:r>
              <a:endParaRPr lang="pt-PT" dirty="0"/>
            </a:p>
          </p:txBody>
        </p:sp>
        <p:cxnSp>
          <p:nvCxnSpPr>
            <p:cNvPr id="12" name="Straight Connector 11"/>
            <p:cNvCxnSpPr/>
            <p:nvPr/>
          </p:nvCxnSpPr>
          <p:spPr>
            <a:xfrm>
              <a:off x="8905837" y="3922070"/>
              <a:ext cx="0" cy="163451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172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142999"/>
            <a:ext cx="2834640" cy="1438835"/>
          </a:xfrm>
        </p:spPr>
        <p:txBody>
          <a:bodyPr>
            <a:normAutofit/>
          </a:bodyPr>
          <a:lstStyle/>
          <a:p>
            <a:r>
              <a:rPr lang="en-US" dirty="0" smtClean="0"/>
              <a:t>Client / Demographic clustering</a:t>
            </a:r>
            <a:endParaRPr lang="pt-PT" dirty="0"/>
          </a:p>
        </p:txBody>
      </p:sp>
      <p:sp>
        <p:nvSpPr>
          <p:cNvPr id="5" name="Text Placeholder 4"/>
          <p:cNvSpPr>
            <a:spLocks noGrp="1"/>
          </p:cNvSpPr>
          <p:nvPr>
            <p:ph type="body" sz="half" idx="2"/>
          </p:nvPr>
        </p:nvSpPr>
        <p:spPr>
          <a:xfrm>
            <a:off x="256032" y="2581834"/>
            <a:ext cx="3019510" cy="3234332"/>
          </a:xfrm>
        </p:spPr>
        <p:txBody>
          <a:bodyPr>
            <a:normAutofit/>
          </a:bodyPr>
          <a:lstStyle/>
          <a:p>
            <a:r>
              <a:rPr lang="en-US" sz="1800" dirty="0" smtClean="0"/>
              <a:t>In order to validate the results by the k-means algorithm on the analysis of the “</a:t>
            </a:r>
            <a:r>
              <a:rPr lang="en-US" sz="1800" dirty="0"/>
              <a:t>Client / Demographic clustering</a:t>
            </a:r>
            <a:r>
              <a:rPr lang="en-US" sz="1800" dirty="0" smtClean="0"/>
              <a:t>” we used k-</a:t>
            </a:r>
            <a:r>
              <a:rPr lang="en-US" sz="1800" dirty="0" err="1" smtClean="0"/>
              <a:t>medoids</a:t>
            </a:r>
            <a:r>
              <a:rPr lang="en-US" sz="1800" dirty="0" smtClean="0"/>
              <a:t> algorithm and we reached the same results but we noticed that, besides all the optimizations, this is a really slower process, which get worse with larger datasets.</a:t>
            </a:r>
            <a:endParaRPr lang="en-US" sz="1800" dirty="0" smtClean="0"/>
          </a:p>
        </p:txBody>
      </p:sp>
      <p:sp>
        <p:nvSpPr>
          <p:cNvPr id="7" name="Content Placeholder 2"/>
          <p:cNvSpPr txBox="1">
            <a:spLocks/>
          </p:cNvSpPr>
          <p:nvPr/>
        </p:nvSpPr>
        <p:spPr>
          <a:xfrm>
            <a:off x="3803002" y="791426"/>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Cluster Model</a:t>
            </a:r>
            <a:endParaRPr lang="pt-PT" dirty="0"/>
          </a:p>
        </p:txBody>
      </p:sp>
      <p:sp>
        <p:nvSpPr>
          <p:cNvPr id="8" name="Content Placeholder 2"/>
          <p:cNvSpPr txBox="1">
            <a:spLocks/>
          </p:cNvSpPr>
          <p:nvPr/>
        </p:nvSpPr>
        <p:spPr>
          <a:xfrm>
            <a:off x="3803002" y="3706414"/>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Example Set (Extract Cluster Prototypes)</a:t>
            </a:r>
            <a:endParaRPr lang="pt-PT" dirty="0"/>
          </a:p>
        </p:txBody>
      </p:sp>
      <p:pic>
        <p:nvPicPr>
          <p:cNvPr id="6" name="Picture 5"/>
          <p:cNvPicPr>
            <a:picLocks noChangeAspect="1"/>
          </p:cNvPicPr>
          <p:nvPr/>
        </p:nvPicPr>
        <p:blipFill>
          <a:blip r:embed="rId2"/>
          <a:stretch>
            <a:fillRect/>
          </a:stretch>
        </p:blipFill>
        <p:spPr>
          <a:xfrm>
            <a:off x="3803002" y="1258577"/>
            <a:ext cx="5088371" cy="2137766"/>
          </a:xfrm>
          <a:prstGeom prst="rect">
            <a:avLst/>
          </a:prstGeom>
        </p:spPr>
      </p:pic>
      <p:pic>
        <p:nvPicPr>
          <p:cNvPr id="10" name="Picture 9"/>
          <p:cNvPicPr>
            <a:picLocks noChangeAspect="1"/>
          </p:cNvPicPr>
          <p:nvPr/>
        </p:nvPicPr>
        <p:blipFill>
          <a:blip r:embed="rId3"/>
          <a:stretch>
            <a:fillRect/>
          </a:stretch>
        </p:blipFill>
        <p:spPr>
          <a:xfrm>
            <a:off x="3654742" y="4213864"/>
            <a:ext cx="7950880" cy="1250031"/>
          </a:xfrm>
          <a:prstGeom prst="rect">
            <a:avLst/>
          </a:prstGeom>
        </p:spPr>
      </p:pic>
      <p:sp>
        <p:nvSpPr>
          <p:cNvPr id="11" name="Line Callout 1 (Accent Bar) 10"/>
          <p:cNvSpPr/>
          <p:nvPr/>
        </p:nvSpPr>
        <p:spPr>
          <a:xfrm>
            <a:off x="9418833" y="1418948"/>
            <a:ext cx="2308709" cy="1634510"/>
          </a:xfrm>
          <a:prstGeom prst="accentCallout1">
            <a:avLst>
              <a:gd name="adj1" fmla="val 18750"/>
              <a:gd name="adj2" fmla="val -8333"/>
              <a:gd name="adj3" fmla="val 99433"/>
              <a:gd name="adj4" fmla="val -80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Operator: k-</a:t>
            </a:r>
            <a:r>
              <a:rPr lang="en-US" dirty="0" err="1" smtClean="0"/>
              <a:t>medoids</a:t>
            </a:r>
            <a:endParaRPr lang="en-US" dirty="0" smtClean="0"/>
          </a:p>
          <a:p>
            <a:r>
              <a:rPr lang="en-US" dirty="0" smtClean="0"/>
              <a:t>Clusters: 4</a:t>
            </a:r>
          </a:p>
          <a:p>
            <a:r>
              <a:rPr lang="en-US" dirty="0" smtClean="0"/>
              <a:t>Max runs: 5</a:t>
            </a:r>
          </a:p>
          <a:p>
            <a:r>
              <a:rPr lang="en-US" dirty="0" smtClean="0"/>
              <a:t>Max optimizations: 50</a:t>
            </a:r>
            <a:endParaRPr lang="pt-PT" dirty="0"/>
          </a:p>
        </p:txBody>
      </p:sp>
    </p:spTree>
    <p:extLst>
      <p:ext uri="{BB962C8B-B14F-4D97-AF65-F5344CB8AC3E}">
        <p14:creationId xmlns:p14="http://schemas.microsoft.com/office/powerpoint/2010/main" val="158412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142999"/>
            <a:ext cx="2834640" cy="1438835"/>
          </a:xfrm>
        </p:spPr>
        <p:txBody>
          <a:bodyPr>
            <a:noAutofit/>
          </a:bodyPr>
          <a:lstStyle/>
          <a:p>
            <a:r>
              <a:rPr lang="en-US" sz="2400" dirty="0" smtClean="0"/>
              <a:t>Client / </a:t>
            </a:r>
            <a:r>
              <a:rPr lang="en-US" sz="2400" dirty="0" smtClean="0"/>
              <a:t>Demographic / Insurances </a:t>
            </a:r>
            <a:r>
              <a:rPr lang="en-US" sz="2400" dirty="0" smtClean="0"/>
              <a:t>clustering</a:t>
            </a:r>
            <a:endParaRPr lang="pt-PT" sz="2400" dirty="0"/>
          </a:p>
        </p:txBody>
      </p:sp>
      <p:sp>
        <p:nvSpPr>
          <p:cNvPr id="5" name="Text Placeholder 4"/>
          <p:cNvSpPr>
            <a:spLocks noGrp="1"/>
          </p:cNvSpPr>
          <p:nvPr>
            <p:ph type="body" sz="half" idx="2"/>
          </p:nvPr>
        </p:nvSpPr>
        <p:spPr>
          <a:xfrm>
            <a:off x="256031" y="2581834"/>
            <a:ext cx="2937111" cy="3234332"/>
          </a:xfrm>
        </p:spPr>
        <p:txBody>
          <a:bodyPr>
            <a:normAutofit/>
          </a:bodyPr>
          <a:lstStyle/>
          <a:p>
            <a:pPr algn="just"/>
            <a:r>
              <a:rPr lang="en-US" sz="1600" dirty="0" smtClean="0"/>
              <a:t>In this approach we tried to found a relation between the data provided by the spreadsheets client, demographic and transactions (insurance payments) and we found out that clients in districts with higher number of crimes and high number of entrepreneurs have transactions with higher amount related with insurance payments. </a:t>
            </a:r>
          </a:p>
        </p:txBody>
      </p:sp>
      <p:sp>
        <p:nvSpPr>
          <p:cNvPr id="7" name="Content Placeholder 2"/>
          <p:cNvSpPr txBox="1">
            <a:spLocks/>
          </p:cNvSpPr>
          <p:nvPr/>
        </p:nvSpPr>
        <p:spPr>
          <a:xfrm>
            <a:off x="3803002" y="791426"/>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Cluster Model</a:t>
            </a:r>
            <a:endParaRPr lang="pt-PT" dirty="0"/>
          </a:p>
        </p:txBody>
      </p:sp>
      <p:sp>
        <p:nvSpPr>
          <p:cNvPr id="8" name="Content Placeholder 2"/>
          <p:cNvSpPr txBox="1">
            <a:spLocks/>
          </p:cNvSpPr>
          <p:nvPr/>
        </p:nvSpPr>
        <p:spPr>
          <a:xfrm>
            <a:off x="3803002" y="3706414"/>
            <a:ext cx="7315200" cy="46715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Example Set (Extract Cluster Prototypes)</a:t>
            </a:r>
            <a:endParaRPr lang="pt-PT" dirty="0"/>
          </a:p>
        </p:txBody>
      </p:sp>
      <p:sp>
        <p:nvSpPr>
          <p:cNvPr id="11" name="Line Callout 1 (Accent Bar) 10"/>
          <p:cNvSpPr/>
          <p:nvPr/>
        </p:nvSpPr>
        <p:spPr>
          <a:xfrm>
            <a:off x="9418834" y="1418948"/>
            <a:ext cx="2186788" cy="1634510"/>
          </a:xfrm>
          <a:prstGeom prst="accentCallout1">
            <a:avLst>
              <a:gd name="adj1" fmla="val 18750"/>
              <a:gd name="adj2" fmla="val -8333"/>
              <a:gd name="adj3" fmla="val 99433"/>
              <a:gd name="adj4" fmla="val -80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Operator: k-means</a:t>
            </a:r>
          </a:p>
          <a:p>
            <a:r>
              <a:rPr lang="en-US" dirty="0" smtClean="0"/>
              <a:t>Clusters: 4</a:t>
            </a:r>
          </a:p>
          <a:p>
            <a:r>
              <a:rPr lang="en-US" dirty="0" smtClean="0"/>
              <a:t>Max runs: 10</a:t>
            </a:r>
            <a:endParaRPr lang="pt-PT" dirty="0"/>
          </a:p>
        </p:txBody>
      </p:sp>
      <p:pic>
        <p:nvPicPr>
          <p:cNvPr id="3" name="Picture 2"/>
          <p:cNvPicPr>
            <a:picLocks noChangeAspect="1"/>
          </p:cNvPicPr>
          <p:nvPr/>
        </p:nvPicPr>
        <p:blipFill>
          <a:blip r:embed="rId2"/>
          <a:stretch>
            <a:fillRect/>
          </a:stretch>
        </p:blipFill>
        <p:spPr>
          <a:xfrm>
            <a:off x="3803002" y="4550603"/>
            <a:ext cx="7668695" cy="1124107"/>
          </a:xfrm>
          <a:prstGeom prst="rect">
            <a:avLst/>
          </a:prstGeom>
        </p:spPr>
      </p:pic>
      <p:pic>
        <p:nvPicPr>
          <p:cNvPr id="4" name="Picture 3"/>
          <p:cNvPicPr>
            <a:picLocks noChangeAspect="1"/>
          </p:cNvPicPr>
          <p:nvPr/>
        </p:nvPicPr>
        <p:blipFill>
          <a:blip r:embed="rId3"/>
          <a:stretch>
            <a:fillRect/>
          </a:stretch>
        </p:blipFill>
        <p:spPr>
          <a:xfrm>
            <a:off x="3803002" y="1351981"/>
            <a:ext cx="4715328" cy="1977395"/>
          </a:xfrm>
          <a:prstGeom prst="rect">
            <a:avLst/>
          </a:prstGeom>
        </p:spPr>
      </p:pic>
    </p:spTree>
    <p:extLst>
      <p:ext uri="{BB962C8B-B14F-4D97-AF65-F5344CB8AC3E}">
        <p14:creationId xmlns:p14="http://schemas.microsoft.com/office/powerpoint/2010/main" val="309963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data mining </a:t>
            </a:r>
            <a:endParaRPr lang="pt-PT" dirty="0"/>
          </a:p>
        </p:txBody>
      </p:sp>
      <p:sp>
        <p:nvSpPr>
          <p:cNvPr id="4" name="Text Placeholder 3"/>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1179486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problems and applied solutions</a:t>
            </a:r>
            <a:endParaRPr lang="pt-PT" dirty="0"/>
          </a:p>
        </p:txBody>
      </p:sp>
      <p:sp>
        <p:nvSpPr>
          <p:cNvPr id="3" name="Content Placeholder 2"/>
          <p:cNvSpPr>
            <a:spLocks noGrp="1"/>
          </p:cNvSpPr>
          <p:nvPr>
            <p:ph idx="1"/>
          </p:nvPr>
        </p:nvSpPr>
        <p:spPr/>
        <p:txBody>
          <a:bodyPr/>
          <a:lstStyle/>
          <a:p>
            <a:r>
              <a:rPr lang="en-US" dirty="0" smtClean="0"/>
              <a:t>We had a small dataset of finished loans </a:t>
            </a:r>
          </a:p>
          <a:p>
            <a:pPr lvl="1"/>
            <a:r>
              <a:rPr lang="en-US" dirty="0" smtClean="0"/>
              <a:t>Around 234 finished loans </a:t>
            </a:r>
            <a:r>
              <a:rPr lang="en-US" dirty="0"/>
              <a:t>(loans with status A or B</a:t>
            </a:r>
            <a:r>
              <a:rPr lang="en-US" dirty="0" smtClean="0"/>
              <a:t>)</a:t>
            </a:r>
          </a:p>
          <a:p>
            <a:pPr lvl="1"/>
            <a:r>
              <a:rPr lang="en-US" dirty="0" smtClean="0"/>
              <a:t>Around 448 active loans (</a:t>
            </a:r>
            <a:r>
              <a:rPr lang="en-US" dirty="0"/>
              <a:t>loans with status </a:t>
            </a:r>
            <a:r>
              <a:rPr lang="en-US" dirty="0" smtClean="0"/>
              <a:t>C </a:t>
            </a:r>
            <a:r>
              <a:rPr lang="en-US" dirty="0"/>
              <a:t>or </a:t>
            </a:r>
            <a:r>
              <a:rPr lang="en-US" dirty="0" smtClean="0"/>
              <a:t>D)</a:t>
            </a:r>
          </a:p>
          <a:p>
            <a:r>
              <a:rPr lang="en-US" dirty="0" smtClean="0"/>
              <a:t>Recurrent overfitting the model.</a:t>
            </a:r>
          </a:p>
          <a:p>
            <a:pPr lvl="1"/>
            <a:r>
              <a:rPr lang="en-US" dirty="0" smtClean="0"/>
              <a:t>Modification of (pre)pruning parameters.</a:t>
            </a:r>
          </a:p>
          <a:p>
            <a:r>
              <a:rPr lang="en-US" dirty="0" smtClean="0"/>
              <a:t>Ignoring of irrelevant attributes.</a:t>
            </a:r>
          </a:p>
          <a:p>
            <a:pPr lvl="1"/>
            <a:r>
              <a:rPr lang="en-US" dirty="0" smtClean="0"/>
              <a:t>We opted for not using any date related field because that would make the model unsuitable for future predictions.</a:t>
            </a:r>
          </a:p>
          <a:p>
            <a:pPr lvl="1"/>
            <a:r>
              <a:rPr lang="en-US" dirty="0" smtClean="0"/>
              <a:t>We opted to not use gender as a decision variable too.</a:t>
            </a:r>
          </a:p>
          <a:p>
            <a:r>
              <a:rPr lang="en-US" dirty="0" smtClean="0"/>
              <a:t>There isn’t a good distribution of loans by status.</a:t>
            </a:r>
          </a:p>
          <a:p>
            <a:pPr lvl="1"/>
            <a:r>
              <a:rPr lang="en-US" dirty="0" smtClean="0"/>
              <a:t>The majority of the current loans are of type C and finished loans of type A, </a:t>
            </a:r>
            <a:r>
              <a:rPr lang="pt-PT" dirty="0"/>
              <a:t>difficulting</a:t>
            </a:r>
            <a:r>
              <a:rPr lang="en-US" dirty="0" smtClean="0"/>
              <a:t> the prediction of bad indicators for loans.</a:t>
            </a:r>
            <a:endParaRPr lang="en-US" dirty="0"/>
          </a:p>
        </p:txBody>
      </p:sp>
    </p:spTree>
    <p:extLst>
      <p:ext uri="{BB962C8B-B14F-4D97-AF65-F5344CB8AC3E}">
        <p14:creationId xmlns:p14="http://schemas.microsoft.com/office/powerpoint/2010/main" val="2393289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135063"/>
          </a:xfrm>
        </p:spPr>
        <p:txBody>
          <a:bodyPr>
            <a:normAutofit fontScale="90000"/>
          </a:bodyPr>
          <a:lstStyle/>
          <a:p>
            <a:r>
              <a:rPr lang="en-US" dirty="0" smtClean="0"/>
              <a:t>Decision tree for predicting successful  loans based on finished loans only  </a:t>
            </a:r>
            <a:endParaRPr lang="pt-PT" dirty="0"/>
          </a:p>
        </p:txBody>
      </p:sp>
      <p:sp>
        <p:nvSpPr>
          <p:cNvPr id="15" name="Text Placeholder 14"/>
          <p:cNvSpPr>
            <a:spLocks noGrp="1"/>
          </p:cNvSpPr>
          <p:nvPr>
            <p:ph type="body" sz="half" idx="2"/>
          </p:nvPr>
        </p:nvSpPr>
        <p:spPr>
          <a:xfrm>
            <a:off x="256032" y="3240741"/>
            <a:ext cx="2834640" cy="2574843"/>
          </a:xfrm>
        </p:spPr>
        <p:txBody>
          <a:bodyPr>
            <a:normAutofit fontScale="92500" lnSpcReduction="20000"/>
          </a:bodyPr>
          <a:lstStyle/>
          <a:p>
            <a:r>
              <a:rPr lang="en-US" sz="1800" dirty="0" smtClean="0"/>
              <a:t>We come to the conclusion that the most influencing attributes for loans success or failure are “average salary” of clients demographic data, “duration” and “amount” of the loans</a:t>
            </a:r>
            <a:r>
              <a:rPr lang="en-US" sz="1800" dirty="0" smtClean="0"/>
              <a:t>.</a:t>
            </a:r>
          </a:p>
          <a:p>
            <a:r>
              <a:rPr lang="en-US" sz="1800" dirty="0" smtClean="0"/>
              <a:t>But in general this is a unsatisfactory result with really low precision.</a:t>
            </a:r>
            <a:endParaRPr lang="pt-PT" sz="1800" dirty="0"/>
          </a:p>
        </p:txBody>
      </p:sp>
      <p:pic>
        <p:nvPicPr>
          <p:cNvPr id="16" name="Content Placeholder 5"/>
          <p:cNvPicPr>
            <a:picLocks noChangeAspect="1"/>
          </p:cNvPicPr>
          <p:nvPr/>
        </p:nvPicPr>
        <p:blipFill>
          <a:blip r:embed="rId2"/>
          <a:stretch>
            <a:fillRect/>
          </a:stretch>
        </p:blipFill>
        <p:spPr>
          <a:xfrm>
            <a:off x="4917609" y="787528"/>
            <a:ext cx="4576016" cy="4368016"/>
          </a:xfrm>
          <a:prstGeom prst="rect">
            <a:avLst/>
          </a:prstGeom>
          <a:solidFill>
            <a:schemeClr val="bg1">
              <a:lumMod val="75000"/>
            </a:schemeClr>
          </a:solidFill>
        </p:spPr>
      </p:pic>
      <p:pic>
        <p:nvPicPr>
          <p:cNvPr id="17" name="Picture 16"/>
          <p:cNvPicPr>
            <a:picLocks noChangeAspect="1"/>
          </p:cNvPicPr>
          <p:nvPr/>
        </p:nvPicPr>
        <p:blipFill rotWithShape="1">
          <a:blip r:embed="rId3"/>
          <a:srcRect t="7857" b="6394"/>
          <a:stretch/>
        </p:blipFill>
        <p:spPr>
          <a:xfrm>
            <a:off x="4341391" y="4948518"/>
            <a:ext cx="6169679" cy="1116106"/>
          </a:xfrm>
          <a:prstGeom prst="rect">
            <a:avLst/>
          </a:prstGeom>
        </p:spPr>
      </p:pic>
    </p:spTree>
    <p:extLst>
      <p:ext uri="{BB962C8B-B14F-4D97-AF65-F5344CB8AC3E}">
        <p14:creationId xmlns:p14="http://schemas.microsoft.com/office/powerpoint/2010/main" val="232147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CRISP-DM</a:t>
            </a:r>
            <a:endParaRPr lang="pt-PT" dirty="0"/>
          </a:p>
        </p:txBody>
      </p:sp>
      <p:pic>
        <p:nvPicPr>
          <p:cNvPr id="4" name="Content Placeholder 3"/>
          <p:cNvPicPr>
            <a:picLocks noGrp="1" noChangeAspect="1"/>
          </p:cNvPicPr>
          <p:nvPr>
            <p:ph idx="1"/>
          </p:nvPr>
        </p:nvPicPr>
        <p:blipFill>
          <a:blip r:embed="rId2"/>
          <a:stretch>
            <a:fillRect/>
          </a:stretch>
        </p:blipFill>
        <p:spPr>
          <a:xfrm>
            <a:off x="4970527" y="863600"/>
            <a:ext cx="5111622" cy="5121275"/>
          </a:xfrm>
        </p:spPr>
      </p:pic>
    </p:spTree>
    <p:extLst>
      <p:ext uri="{BB962C8B-B14F-4D97-AF65-F5344CB8AC3E}">
        <p14:creationId xmlns:p14="http://schemas.microsoft.com/office/powerpoint/2010/main" val="384775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a:xfrm>
            <a:off x="3869268" y="864108"/>
            <a:ext cx="7422846" cy="5120640"/>
          </a:xfrm>
        </p:spPr>
        <p:txBody>
          <a:bodyPr/>
          <a:lstStyle/>
          <a:p>
            <a:r>
              <a:rPr lang="en-US" dirty="0" err="1" smtClean="0"/>
              <a:t>Rapidminer</a:t>
            </a:r>
            <a:endParaRPr lang="en-US" dirty="0" smtClean="0"/>
          </a:p>
          <a:p>
            <a:r>
              <a:rPr lang="en-US" dirty="0" smtClean="0"/>
              <a:t>Using split validation operation:</a:t>
            </a:r>
          </a:p>
          <a:p>
            <a:pPr lvl="1"/>
            <a:r>
              <a:rPr lang="en-US" dirty="0" smtClean="0"/>
              <a:t>70% as training data and 30% as testing.</a:t>
            </a:r>
          </a:p>
          <a:p>
            <a:r>
              <a:rPr lang="en-US" dirty="0" smtClean="0"/>
              <a:t>Using 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5%</a:t>
            </a:r>
          </a:p>
          <a:p>
            <a:r>
              <a:rPr lang="en-US" dirty="0" smtClean="0"/>
              <a:t>Use of data tables:</a:t>
            </a:r>
          </a:p>
          <a:p>
            <a:pPr lvl="1"/>
            <a:r>
              <a:rPr lang="en-US" dirty="0" smtClean="0"/>
              <a:t>Clients, Account, Loans, Demographic </a:t>
            </a:r>
            <a:endParaRPr lang="en-US" dirty="0" smtClean="0"/>
          </a:p>
          <a:p>
            <a:pPr lvl="1"/>
            <a:endParaRPr lang="en-US" dirty="0"/>
          </a:p>
          <a:p>
            <a:r>
              <a:rPr lang="en-US" dirty="0" smtClean="0"/>
              <a:t>Analysis</a:t>
            </a:r>
          </a:p>
          <a:p>
            <a:pPr lvl="1"/>
            <a:r>
              <a:rPr lang="en-US" dirty="0" smtClean="0"/>
              <a:t>Besides of the </a:t>
            </a:r>
            <a:r>
              <a:rPr lang="en-US" dirty="0" smtClean="0"/>
              <a:t>unsatisfactory results, we tried k-</a:t>
            </a:r>
            <a:r>
              <a:rPr lang="en-US" dirty="0" err="1" smtClean="0"/>
              <a:t>NearestNeighbour</a:t>
            </a:r>
            <a:r>
              <a:rPr lang="en-US" dirty="0" smtClean="0"/>
              <a:t> and Naïve Bayes and there were even worse results.  </a:t>
            </a:r>
            <a:endParaRPr lang="en-US" dirty="0" smtClean="0"/>
          </a:p>
        </p:txBody>
      </p:sp>
    </p:spTree>
    <p:extLst>
      <p:ext uri="{BB962C8B-B14F-4D97-AF65-F5344CB8AC3E}">
        <p14:creationId xmlns:p14="http://schemas.microsoft.com/office/powerpoint/2010/main" val="2276630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027487"/>
          </a:xfrm>
        </p:spPr>
        <p:txBody>
          <a:bodyPr>
            <a:normAutofit fontScale="90000"/>
          </a:bodyPr>
          <a:lstStyle/>
          <a:p>
            <a:r>
              <a:rPr lang="en-US" dirty="0" smtClean="0"/>
              <a:t>Decision tree for predicting successful  loans based on finished and active loans </a:t>
            </a:r>
            <a:endParaRPr lang="pt-PT" dirty="0"/>
          </a:p>
        </p:txBody>
      </p:sp>
      <p:sp>
        <p:nvSpPr>
          <p:cNvPr id="15" name="Text Placeholder 14"/>
          <p:cNvSpPr>
            <a:spLocks noGrp="1"/>
          </p:cNvSpPr>
          <p:nvPr>
            <p:ph type="body" sz="half" idx="2"/>
          </p:nvPr>
        </p:nvSpPr>
        <p:spPr>
          <a:xfrm>
            <a:off x="256032" y="3065929"/>
            <a:ext cx="2834640" cy="2749655"/>
          </a:xfrm>
        </p:spPr>
        <p:txBody>
          <a:bodyPr>
            <a:normAutofit lnSpcReduction="10000"/>
          </a:bodyPr>
          <a:lstStyle/>
          <a:p>
            <a:r>
              <a:rPr lang="en-US" sz="1800" dirty="0" smtClean="0"/>
              <a:t>We come to the conclusion that the most influencing attributes for loans success or failure are “average salary”, “number of municipalities with inhabitants above 10000” of clients demographic data, “payments” and “amount” of the loans.</a:t>
            </a:r>
            <a:endParaRPr lang="pt-PT" sz="1800" dirty="0"/>
          </a:p>
        </p:txBody>
      </p:sp>
      <p:pic>
        <p:nvPicPr>
          <p:cNvPr id="2" name="Picture 1"/>
          <p:cNvPicPr>
            <a:picLocks noChangeAspect="1"/>
          </p:cNvPicPr>
          <p:nvPr/>
        </p:nvPicPr>
        <p:blipFill rotWithShape="1">
          <a:blip r:embed="rId2"/>
          <a:srcRect t="4412"/>
          <a:stretch/>
        </p:blipFill>
        <p:spPr>
          <a:xfrm>
            <a:off x="4904662" y="753036"/>
            <a:ext cx="5043136" cy="3864455"/>
          </a:xfrm>
          <a:prstGeom prst="rect">
            <a:avLst/>
          </a:prstGeom>
        </p:spPr>
      </p:pic>
      <p:pic>
        <p:nvPicPr>
          <p:cNvPr id="3" name="Picture 2"/>
          <p:cNvPicPr>
            <a:picLocks noChangeAspect="1"/>
          </p:cNvPicPr>
          <p:nvPr/>
        </p:nvPicPr>
        <p:blipFill>
          <a:blip r:embed="rId3"/>
          <a:stretch>
            <a:fillRect/>
          </a:stretch>
        </p:blipFill>
        <p:spPr>
          <a:xfrm>
            <a:off x="3925792" y="4701159"/>
            <a:ext cx="7000875" cy="1114425"/>
          </a:xfrm>
          <a:prstGeom prst="rect">
            <a:avLst/>
          </a:prstGeom>
        </p:spPr>
      </p:pic>
    </p:spTree>
    <p:extLst>
      <p:ext uri="{BB962C8B-B14F-4D97-AF65-F5344CB8AC3E}">
        <p14:creationId xmlns:p14="http://schemas.microsoft.com/office/powerpoint/2010/main" val="2624985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x-validation operation:</a:t>
            </a:r>
          </a:p>
          <a:p>
            <a:pPr lvl="1"/>
            <a:r>
              <a:rPr lang="en-US" dirty="0" smtClean="0"/>
              <a:t>Number of validations: 10</a:t>
            </a:r>
          </a:p>
          <a:p>
            <a:r>
              <a:rPr lang="en-US" dirty="0" smtClean="0"/>
              <a:t>Using 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4%</a:t>
            </a:r>
          </a:p>
          <a:p>
            <a:r>
              <a:rPr lang="en-US" dirty="0" smtClean="0"/>
              <a:t>Use of data tables:</a:t>
            </a:r>
          </a:p>
          <a:p>
            <a:pPr lvl="1"/>
            <a:r>
              <a:rPr lang="en-US" dirty="0" smtClean="0"/>
              <a:t>Clients, Account, Loans, Demographic </a:t>
            </a:r>
          </a:p>
        </p:txBody>
      </p:sp>
    </p:spTree>
    <p:extLst>
      <p:ext uri="{BB962C8B-B14F-4D97-AF65-F5344CB8AC3E}">
        <p14:creationId xmlns:p14="http://schemas.microsoft.com/office/powerpoint/2010/main" val="389077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027487"/>
          </a:xfrm>
        </p:spPr>
        <p:txBody>
          <a:bodyPr>
            <a:noAutofit/>
          </a:bodyPr>
          <a:lstStyle/>
          <a:p>
            <a:r>
              <a:rPr lang="en-US" sz="2400" dirty="0" smtClean="0"/>
              <a:t>K-</a:t>
            </a:r>
            <a:r>
              <a:rPr lang="en-US" sz="2400" dirty="0" err="1" smtClean="0"/>
              <a:t>NearestNeighbor</a:t>
            </a:r>
            <a:r>
              <a:rPr lang="en-US" sz="2400" dirty="0" smtClean="0"/>
              <a:t> </a:t>
            </a:r>
            <a:r>
              <a:rPr lang="en-US" sz="2400" dirty="0" smtClean="0"/>
              <a:t>for </a:t>
            </a:r>
            <a:r>
              <a:rPr lang="en-US" sz="2400" dirty="0" smtClean="0"/>
              <a:t>predicting successful  loans based on finished and active loans </a:t>
            </a:r>
            <a:endParaRPr lang="pt-PT" sz="2400" dirty="0"/>
          </a:p>
        </p:txBody>
      </p:sp>
      <p:sp>
        <p:nvSpPr>
          <p:cNvPr id="15" name="Text Placeholder 14"/>
          <p:cNvSpPr>
            <a:spLocks noGrp="1"/>
          </p:cNvSpPr>
          <p:nvPr>
            <p:ph type="body" sz="half" idx="2"/>
          </p:nvPr>
        </p:nvSpPr>
        <p:spPr>
          <a:xfrm>
            <a:off x="256032" y="3065929"/>
            <a:ext cx="2834640" cy="2928471"/>
          </a:xfrm>
        </p:spPr>
        <p:txBody>
          <a:bodyPr>
            <a:normAutofit fontScale="92500" lnSpcReduction="10000"/>
          </a:bodyPr>
          <a:lstStyle/>
          <a:p>
            <a:pPr algn="just"/>
            <a:r>
              <a:rPr lang="en-US" sz="1800" dirty="0" smtClean="0"/>
              <a:t>We </a:t>
            </a:r>
            <a:r>
              <a:rPr lang="en-US" sz="1800" dirty="0" smtClean="0"/>
              <a:t>get worse results with k-</a:t>
            </a:r>
            <a:r>
              <a:rPr lang="en-US" sz="1800" dirty="0" err="1" smtClean="0"/>
              <a:t>NearestNeighbor</a:t>
            </a:r>
            <a:r>
              <a:rPr lang="en-US" sz="1800" dirty="0" smtClean="0"/>
              <a:t> in relation to the same data in the decision tree. This is due to the k-</a:t>
            </a:r>
            <a:r>
              <a:rPr lang="en-US" sz="1800" dirty="0" err="1" smtClean="0"/>
              <a:t>NearestNeighbor</a:t>
            </a:r>
            <a:r>
              <a:rPr lang="en-US" sz="1800" dirty="0" smtClean="0"/>
              <a:t> way of analyzing each case attributes and taking in account each attribute for each new example added. In general this algorithm performs badly in data with high dimensions.</a:t>
            </a:r>
            <a:endParaRPr lang="pt-PT" sz="1800" dirty="0"/>
          </a:p>
        </p:txBody>
      </p:sp>
      <p:sp>
        <p:nvSpPr>
          <p:cNvPr id="6" name="Line Callout 1 (Accent Bar) 5"/>
          <p:cNvSpPr/>
          <p:nvPr/>
        </p:nvSpPr>
        <p:spPr>
          <a:xfrm>
            <a:off x="4441371" y="917418"/>
            <a:ext cx="7033622" cy="2653096"/>
          </a:xfrm>
          <a:prstGeom prst="accentCallout1">
            <a:avLst>
              <a:gd name="adj1" fmla="val 18750"/>
              <a:gd name="adj2" fmla="val -8333"/>
              <a:gd name="adj3" fmla="val 94105"/>
              <a:gd name="adj4" fmla="val -8284"/>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err="1" smtClean="0"/>
              <a:t>KNNClassification</a:t>
            </a:r>
            <a:endParaRPr lang="en-US" sz="2000" dirty="0" smtClean="0"/>
          </a:p>
          <a:p>
            <a:endParaRPr lang="en-US" sz="2000" dirty="0"/>
          </a:p>
          <a:p>
            <a:r>
              <a:rPr lang="en-US" sz="2000" dirty="0"/>
              <a:t>1-Nearest </a:t>
            </a:r>
            <a:r>
              <a:rPr lang="en-US" sz="2000" dirty="0" err="1"/>
              <a:t>Neighbour</a:t>
            </a:r>
            <a:r>
              <a:rPr lang="en-US" sz="2000" dirty="0"/>
              <a:t> model for classification.</a:t>
            </a:r>
          </a:p>
          <a:p>
            <a:r>
              <a:rPr lang="en-US" sz="2000" dirty="0"/>
              <a:t>The model contains 682 examples with 19 dimensions of the following classes:</a:t>
            </a:r>
          </a:p>
          <a:p>
            <a:r>
              <a:rPr lang="en-US" sz="2000" dirty="0"/>
              <a:t>  good</a:t>
            </a:r>
          </a:p>
          <a:p>
            <a:r>
              <a:rPr lang="en-US" sz="2000" dirty="0"/>
              <a:t>  bad</a:t>
            </a:r>
            <a:endParaRPr lang="pt-PT" sz="2000" dirty="0"/>
          </a:p>
        </p:txBody>
      </p:sp>
      <p:pic>
        <p:nvPicPr>
          <p:cNvPr id="4" name="Picture 3"/>
          <p:cNvPicPr>
            <a:picLocks noChangeAspect="1"/>
          </p:cNvPicPr>
          <p:nvPr/>
        </p:nvPicPr>
        <p:blipFill>
          <a:blip r:embed="rId2"/>
          <a:stretch>
            <a:fillRect/>
          </a:stretch>
        </p:blipFill>
        <p:spPr>
          <a:xfrm>
            <a:off x="3864518" y="3965802"/>
            <a:ext cx="7610475" cy="1190625"/>
          </a:xfrm>
          <a:prstGeom prst="rect">
            <a:avLst/>
          </a:prstGeom>
        </p:spPr>
      </p:pic>
    </p:spTree>
    <p:extLst>
      <p:ext uri="{BB962C8B-B14F-4D97-AF65-F5344CB8AC3E}">
        <p14:creationId xmlns:p14="http://schemas.microsoft.com/office/powerpoint/2010/main" val="3360532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x-validation operation:</a:t>
            </a:r>
          </a:p>
          <a:p>
            <a:pPr lvl="1"/>
            <a:r>
              <a:rPr lang="en-US" dirty="0" smtClean="0"/>
              <a:t>Number of validations: 10</a:t>
            </a:r>
          </a:p>
          <a:p>
            <a:r>
              <a:rPr lang="en-US" dirty="0" smtClean="0"/>
              <a:t>Using 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4%</a:t>
            </a:r>
          </a:p>
          <a:p>
            <a:r>
              <a:rPr lang="en-US" dirty="0" smtClean="0"/>
              <a:t>Use of data tables:</a:t>
            </a:r>
          </a:p>
          <a:p>
            <a:pPr lvl="1"/>
            <a:r>
              <a:rPr lang="en-US" dirty="0" smtClean="0"/>
              <a:t>Clients, Account, Loans, Demographic </a:t>
            </a:r>
          </a:p>
        </p:txBody>
      </p:sp>
    </p:spTree>
    <p:extLst>
      <p:ext uri="{BB962C8B-B14F-4D97-AF65-F5344CB8AC3E}">
        <p14:creationId xmlns:p14="http://schemas.microsoft.com/office/powerpoint/2010/main" val="1630086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161958"/>
          </a:xfrm>
        </p:spPr>
        <p:txBody>
          <a:bodyPr>
            <a:noAutofit/>
          </a:bodyPr>
          <a:lstStyle/>
          <a:p>
            <a:r>
              <a:rPr lang="en-US" sz="2400" dirty="0" smtClean="0"/>
              <a:t>Decision tree for predicting successful  loans based on finished and active loans and transaction data</a:t>
            </a:r>
            <a:endParaRPr lang="pt-PT" sz="2400" dirty="0"/>
          </a:p>
        </p:txBody>
      </p:sp>
      <p:sp>
        <p:nvSpPr>
          <p:cNvPr id="15" name="Text Placeholder 14"/>
          <p:cNvSpPr>
            <a:spLocks noGrp="1"/>
          </p:cNvSpPr>
          <p:nvPr>
            <p:ph type="body" sz="half" idx="2"/>
          </p:nvPr>
        </p:nvSpPr>
        <p:spPr>
          <a:xfrm>
            <a:off x="256032" y="3079376"/>
            <a:ext cx="2834640" cy="2736208"/>
          </a:xfrm>
        </p:spPr>
        <p:txBody>
          <a:bodyPr>
            <a:normAutofit lnSpcReduction="10000"/>
          </a:bodyPr>
          <a:lstStyle/>
          <a:p>
            <a:r>
              <a:rPr lang="en-US" sz="1800" dirty="0" smtClean="0"/>
              <a:t>We come to the conclusion that the most influencing attributes for loans success or failure are “number of cities”, “ratio of urban inhabitants” of clients demographic data, “duration” and “amount” of the loans and account transaction’s type history.</a:t>
            </a:r>
            <a:endParaRPr lang="pt-PT" sz="1800" dirty="0"/>
          </a:p>
        </p:txBody>
      </p:sp>
      <p:pic>
        <p:nvPicPr>
          <p:cNvPr id="2" name="Picture 1"/>
          <p:cNvPicPr>
            <a:picLocks noChangeAspect="1"/>
          </p:cNvPicPr>
          <p:nvPr/>
        </p:nvPicPr>
        <p:blipFill>
          <a:blip r:embed="rId2"/>
          <a:stretch>
            <a:fillRect/>
          </a:stretch>
        </p:blipFill>
        <p:spPr>
          <a:xfrm>
            <a:off x="5589114" y="917418"/>
            <a:ext cx="4160004" cy="3842840"/>
          </a:xfrm>
          <a:prstGeom prst="rect">
            <a:avLst/>
          </a:prstGeom>
        </p:spPr>
      </p:pic>
      <p:pic>
        <p:nvPicPr>
          <p:cNvPr id="3" name="Picture 2"/>
          <p:cNvPicPr>
            <a:picLocks noChangeAspect="1"/>
          </p:cNvPicPr>
          <p:nvPr/>
        </p:nvPicPr>
        <p:blipFill rotWithShape="1">
          <a:blip r:embed="rId3"/>
          <a:srcRect t="9264" b="10064"/>
          <a:stretch/>
        </p:blipFill>
        <p:spPr>
          <a:xfrm>
            <a:off x="4083984" y="4760258"/>
            <a:ext cx="7143750" cy="1075765"/>
          </a:xfrm>
          <a:prstGeom prst="rect">
            <a:avLst/>
          </a:prstGeom>
        </p:spPr>
      </p:pic>
    </p:spTree>
    <p:extLst>
      <p:ext uri="{BB962C8B-B14F-4D97-AF65-F5344CB8AC3E}">
        <p14:creationId xmlns:p14="http://schemas.microsoft.com/office/powerpoint/2010/main" val="1832231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a:t>Rapidminer</a:t>
            </a:r>
            <a:endParaRPr lang="en-US" dirty="0"/>
          </a:p>
          <a:p>
            <a:r>
              <a:rPr lang="en-US" dirty="0"/>
              <a:t>Using x-validation operation:</a:t>
            </a:r>
          </a:p>
          <a:p>
            <a:pPr lvl="1"/>
            <a:r>
              <a:rPr lang="en-US" dirty="0"/>
              <a:t>Number of validations: 10</a:t>
            </a:r>
          </a:p>
          <a:p>
            <a:r>
              <a:rPr lang="en-US" dirty="0"/>
              <a:t>Using Decision tree operator:</a:t>
            </a:r>
          </a:p>
          <a:p>
            <a:pPr lvl="1"/>
            <a:r>
              <a:rPr lang="en-US" dirty="0"/>
              <a:t>Using pruning:</a:t>
            </a:r>
          </a:p>
          <a:p>
            <a:pPr lvl="2"/>
            <a:r>
              <a:rPr lang="en-US" dirty="0"/>
              <a:t>Confidence 25%</a:t>
            </a:r>
          </a:p>
          <a:p>
            <a:pPr lvl="1"/>
            <a:r>
              <a:rPr lang="en-US" dirty="0"/>
              <a:t>Using pre-pruning:</a:t>
            </a:r>
          </a:p>
          <a:p>
            <a:pPr lvl="2"/>
            <a:r>
              <a:rPr lang="en-US" dirty="0"/>
              <a:t>Minimal gain of </a:t>
            </a:r>
            <a:r>
              <a:rPr lang="en-US" dirty="0" smtClean="0"/>
              <a:t>10%</a:t>
            </a:r>
            <a:endParaRPr lang="en-US" dirty="0"/>
          </a:p>
          <a:p>
            <a:r>
              <a:rPr lang="en-US" dirty="0"/>
              <a:t>Use of data tables:</a:t>
            </a:r>
          </a:p>
          <a:p>
            <a:pPr lvl="1"/>
            <a:r>
              <a:rPr lang="en-US" dirty="0"/>
              <a:t>Clients, Account, Loans, </a:t>
            </a:r>
            <a:r>
              <a:rPr lang="en-US" dirty="0" smtClean="0"/>
              <a:t>Demographic, Transactions </a:t>
            </a:r>
            <a:endParaRPr lang="en-US" dirty="0"/>
          </a:p>
        </p:txBody>
      </p:sp>
    </p:spTree>
    <p:extLst>
      <p:ext uri="{BB962C8B-B14F-4D97-AF65-F5344CB8AC3E}">
        <p14:creationId xmlns:p14="http://schemas.microsoft.com/office/powerpoint/2010/main" val="426259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Business &amp; Data Understanding</a:t>
            </a:r>
            <a:endParaRPr lang="pt-PT" sz="3200" dirty="0"/>
          </a:p>
        </p:txBody>
      </p:sp>
      <p:sp>
        <p:nvSpPr>
          <p:cNvPr id="3" name="Content Placeholder 2"/>
          <p:cNvSpPr>
            <a:spLocks noGrp="1"/>
          </p:cNvSpPr>
          <p:nvPr>
            <p:ph idx="1"/>
          </p:nvPr>
        </p:nvSpPr>
        <p:spPr/>
        <p:txBody>
          <a:bodyPr/>
          <a:lstStyle/>
          <a:p>
            <a:r>
              <a:rPr lang="en-US" dirty="0" smtClean="0"/>
              <a:t>Business is based of operations in any regular bank such as transactions, clients, credit cards and loans.</a:t>
            </a:r>
          </a:p>
          <a:p>
            <a:endParaRPr lang="en-US" dirty="0"/>
          </a:p>
          <a:p>
            <a:r>
              <a:rPr lang="en-US" dirty="0" smtClean="0"/>
              <a:t>Analysis of data tables relationships</a:t>
            </a:r>
          </a:p>
          <a:p>
            <a:r>
              <a:rPr lang="en-US" dirty="0" smtClean="0"/>
              <a:t>Understanding the attribute’s “names” and their meaning</a:t>
            </a:r>
          </a:p>
          <a:p>
            <a:r>
              <a:rPr lang="en-US" dirty="0" smtClean="0"/>
              <a:t>Understanding the attribute’s content meaning (possible values of each attribute like the range and type)</a:t>
            </a:r>
          </a:p>
        </p:txBody>
      </p:sp>
    </p:spTree>
    <p:extLst>
      <p:ext uri="{BB962C8B-B14F-4D97-AF65-F5344CB8AC3E}">
        <p14:creationId xmlns:p14="http://schemas.microsoft.com/office/powerpoint/2010/main" val="100010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pt-PT" dirty="0"/>
          </a:p>
        </p:txBody>
      </p:sp>
      <p:sp>
        <p:nvSpPr>
          <p:cNvPr id="3" name="Content Placeholder 2"/>
          <p:cNvSpPr>
            <a:spLocks noGrp="1"/>
          </p:cNvSpPr>
          <p:nvPr>
            <p:ph idx="1"/>
          </p:nvPr>
        </p:nvSpPr>
        <p:spPr/>
        <p:txBody>
          <a:bodyPr/>
          <a:lstStyle/>
          <a:p>
            <a:r>
              <a:rPr lang="en-US" dirty="0" smtClean="0"/>
              <a:t>Renaming attribute’s names for more meaningful keywords.</a:t>
            </a:r>
          </a:p>
          <a:p>
            <a:pPr lvl="1"/>
            <a:r>
              <a:rPr lang="en-US" dirty="0" smtClean="0"/>
              <a:t>Spreadsheet “Demographic Data”</a:t>
            </a:r>
            <a:endParaRPr lang="en-US" dirty="0"/>
          </a:p>
          <a:p>
            <a:r>
              <a:rPr lang="en-US" dirty="0" smtClean="0"/>
              <a:t>Extract implicit knowledge</a:t>
            </a:r>
          </a:p>
          <a:p>
            <a:pPr lvl="1"/>
            <a:r>
              <a:rPr lang="en-US" dirty="0" smtClean="0"/>
              <a:t>Extract “birthdate” and “sex” from clients </a:t>
            </a:r>
            <a:r>
              <a:rPr lang="en-US" i="1" dirty="0" smtClean="0"/>
              <a:t>birth number</a:t>
            </a:r>
          </a:p>
          <a:p>
            <a:pPr lvl="1"/>
            <a:r>
              <a:rPr lang="en-US" dirty="0" smtClean="0"/>
              <a:t>Extract client age from </a:t>
            </a:r>
            <a:r>
              <a:rPr lang="en-US" i="1" dirty="0" smtClean="0"/>
              <a:t>birth number</a:t>
            </a:r>
          </a:p>
          <a:p>
            <a:r>
              <a:rPr lang="en-US" dirty="0" smtClean="0"/>
              <a:t>Eliminate incoherence provoked by empty files</a:t>
            </a:r>
          </a:p>
          <a:p>
            <a:pPr lvl="1"/>
            <a:r>
              <a:rPr lang="en-US" dirty="0" smtClean="0"/>
              <a:t>District </a:t>
            </a:r>
            <a:r>
              <a:rPr lang="en-US" i="1" dirty="0" smtClean="0"/>
              <a:t>D69 </a:t>
            </a:r>
            <a:r>
              <a:rPr lang="en-US" dirty="0" smtClean="0"/>
              <a:t>had missing values that were replace by average value of all other districts</a:t>
            </a:r>
          </a:p>
          <a:p>
            <a:r>
              <a:rPr lang="en-US" dirty="0" smtClean="0"/>
              <a:t>Retrieve useful information from “transaction” datasheet.</a:t>
            </a:r>
          </a:p>
          <a:p>
            <a:pPr lvl="1"/>
            <a:r>
              <a:rPr lang="en-US" dirty="0" smtClean="0"/>
              <a:t>Ex.: Accounts with history of sanctions.</a:t>
            </a:r>
          </a:p>
        </p:txBody>
      </p:sp>
    </p:spTree>
    <p:extLst>
      <p:ext uri="{BB962C8B-B14F-4D97-AF65-F5344CB8AC3E}">
        <p14:creationId xmlns:p14="http://schemas.microsoft.com/office/powerpoint/2010/main" val="405895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data analysis</a:t>
            </a:r>
            <a:endParaRPr lang="pt-PT" dirty="0"/>
          </a:p>
        </p:txBody>
      </p:sp>
      <p:sp>
        <p:nvSpPr>
          <p:cNvPr id="3" name="Text Placeholder 2"/>
          <p:cNvSpPr>
            <a:spLocks noGrp="1"/>
          </p:cNvSpPr>
          <p:nvPr>
            <p:ph type="body" idx="1"/>
          </p:nvPr>
        </p:nvSpPr>
        <p:spPr/>
        <p:txBody>
          <a:bodyPr/>
          <a:lstStyle/>
          <a:p>
            <a:endParaRPr lang="pt-PT"/>
          </a:p>
        </p:txBody>
      </p:sp>
    </p:spTree>
    <p:extLst>
      <p:ext uri="{BB962C8B-B14F-4D97-AF65-F5344CB8AC3E}">
        <p14:creationId xmlns:p14="http://schemas.microsoft.com/office/powerpoint/2010/main" val="211157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data distribution</a:t>
            </a:r>
            <a:endParaRPr lang="pt-PT" dirty="0"/>
          </a:p>
        </p:txBody>
      </p:sp>
      <p:pic>
        <p:nvPicPr>
          <p:cNvPr id="7" name="Content Placeholder 6"/>
          <p:cNvPicPr>
            <a:picLocks noGrp="1" noChangeAspect="1"/>
          </p:cNvPicPr>
          <p:nvPr>
            <p:ph idx="1"/>
          </p:nvPr>
        </p:nvPicPr>
        <p:blipFill>
          <a:blip r:embed="rId2"/>
          <a:stretch>
            <a:fillRect/>
          </a:stretch>
        </p:blipFill>
        <p:spPr>
          <a:xfrm>
            <a:off x="4504511" y="868363"/>
            <a:ext cx="6040478" cy="5121275"/>
          </a:xfrm>
        </p:spPr>
      </p:pic>
      <p:sp>
        <p:nvSpPr>
          <p:cNvPr id="6" name="Text Placeholder 5"/>
          <p:cNvSpPr>
            <a:spLocks noGrp="1"/>
          </p:cNvSpPr>
          <p:nvPr>
            <p:ph type="body" sz="half" idx="2"/>
          </p:nvPr>
        </p:nvSpPr>
        <p:spPr/>
        <p:txBody>
          <a:bodyPr/>
          <a:lstStyle/>
          <a:p>
            <a:r>
              <a:rPr lang="en-US" sz="1800" dirty="0" smtClean="0"/>
              <a:t>Data shows a large variance of average salary by district</a:t>
            </a:r>
            <a:r>
              <a:rPr lang="en-US" dirty="0" smtClean="0"/>
              <a:t>.</a:t>
            </a:r>
            <a:endParaRPr lang="pt-PT" dirty="0"/>
          </a:p>
        </p:txBody>
      </p:sp>
    </p:spTree>
    <p:extLst>
      <p:ext uri="{BB962C8B-B14F-4D97-AF65-F5344CB8AC3E}">
        <p14:creationId xmlns:p14="http://schemas.microsoft.com/office/powerpoint/2010/main" val="275662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clients per region</a:t>
            </a:r>
            <a:endParaRPr lang="pt-PT" dirty="0"/>
          </a:p>
        </p:txBody>
      </p:sp>
      <p:pic>
        <p:nvPicPr>
          <p:cNvPr id="7" name="Content Placeholder 6"/>
          <p:cNvPicPr>
            <a:picLocks noGrp="1" noChangeAspect="1"/>
          </p:cNvPicPr>
          <p:nvPr>
            <p:ph idx="1"/>
          </p:nvPr>
        </p:nvPicPr>
        <p:blipFill>
          <a:blip r:embed="rId2"/>
          <a:stretch>
            <a:fillRect/>
          </a:stretch>
        </p:blipFill>
        <p:spPr>
          <a:xfrm>
            <a:off x="4604322" y="868363"/>
            <a:ext cx="5840856" cy="5121275"/>
          </a:xfrm>
        </p:spPr>
      </p:pic>
      <p:sp>
        <p:nvSpPr>
          <p:cNvPr id="4" name="Text Placeholder 3"/>
          <p:cNvSpPr>
            <a:spLocks noGrp="1"/>
          </p:cNvSpPr>
          <p:nvPr>
            <p:ph type="body" sz="half" idx="2"/>
          </p:nvPr>
        </p:nvSpPr>
        <p:spPr/>
        <p:txBody>
          <a:bodyPr>
            <a:normAutofit/>
          </a:bodyPr>
          <a:lstStyle/>
          <a:p>
            <a:r>
              <a:rPr lang="en-US" sz="1800" dirty="0" smtClean="0"/>
              <a:t>Data seams equal distributed by region.</a:t>
            </a:r>
            <a:endParaRPr lang="pt-PT" sz="1800" dirty="0"/>
          </a:p>
        </p:txBody>
      </p:sp>
    </p:spTree>
    <p:extLst>
      <p:ext uri="{BB962C8B-B14F-4D97-AF65-F5344CB8AC3E}">
        <p14:creationId xmlns:p14="http://schemas.microsoft.com/office/powerpoint/2010/main" val="294983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 Type distribution</a:t>
            </a:r>
            <a:endParaRPr lang="pt-PT" dirty="0"/>
          </a:p>
        </p:txBody>
      </p:sp>
      <p:pic>
        <p:nvPicPr>
          <p:cNvPr id="5" name="Content Placeholder 4"/>
          <p:cNvPicPr>
            <a:picLocks noGrp="1" noChangeAspect="1"/>
          </p:cNvPicPr>
          <p:nvPr>
            <p:ph idx="1"/>
          </p:nvPr>
        </p:nvPicPr>
        <p:blipFill>
          <a:blip r:embed="rId2"/>
          <a:stretch>
            <a:fillRect/>
          </a:stretch>
        </p:blipFill>
        <p:spPr>
          <a:xfrm>
            <a:off x="4176245" y="1304629"/>
            <a:ext cx="6697010" cy="4248743"/>
          </a:xfrm>
        </p:spPr>
      </p:pic>
      <p:sp>
        <p:nvSpPr>
          <p:cNvPr id="4" name="Text Placeholder 3"/>
          <p:cNvSpPr>
            <a:spLocks noGrp="1"/>
          </p:cNvSpPr>
          <p:nvPr>
            <p:ph type="body" sz="half" idx="2"/>
          </p:nvPr>
        </p:nvSpPr>
        <p:spPr/>
        <p:txBody>
          <a:bodyPr>
            <a:normAutofit/>
          </a:bodyPr>
          <a:lstStyle/>
          <a:p>
            <a:r>
              <a:rPr lang="en-US" sz="1800" dirty="0" smtClean="0"/>
              <a:t>We see a big presence of cards of the type “classic” with a smaller presence of “junior” followed by “gold” cards.</a:t>
            </a:r>
            <a:endParaRPr lang="pt-PT" sz="1800" dirty="0"/>
          </a:p>
        </p:txBody>
      </p:sp>
    </p:spTree>
    <p:extLst>
      <p:ext uri="{BB962C8B-B14F-4D97-AF65-F5344CB8AC3E}">
        <p14:creationId xmlns:p14="http://schemas.microsoft.com/office/powerpoint/2010/main" val="171077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gender distribution</a:t>
            </a:r>
            <a:endParaRPr lang="pt-PT" dirty="0"/>
          </a:p>
        </p:txBody>
      </p:sp>
      <p:pic>
        <p:nvPicPr>
          <p:cNvPr id="5" name="Content Placeholder 4"/>
          <p:cNvPicPr>
            <a:picLocks noGrp="1" noChangeAspect="1"/>
          </p:cNvPicPr>
          <p:nvPr>
            <p:ph idx="1"/>
          </p:nvPr>
        </p:nvPicPr>
        <p:blipFill>
          <a:blip r:embed="rId2"/>
          <a:stretch>
            <a:fillRect/>
          </a:stretch>
        </p:blipFill>
        <p:spPr>
          <a:xfrm>
            <a:off x="4341008" y="868363"/>
            <a:ext cx="6367483" cy="5121275"/>
          </a:xfrm>
        </p:spPr>
      </p:pic>
      <p:sp>
        <p:nvSpPr>
          <p:cNvPr id="4" name="Text Placeholder 3"/>
          <p:cNvSpPr>
            <a:spLocks noGrp="1"/>
          </p:cNvSpPr>
          <p:nvPr>
            <p:ph type="body" sz="half" idx="2"/>
          </p:nvPr>
        </p:nvSpPr>
        <p:spPr/>
        <p:txBody>
          <a:bodyPr>
            <a:normAutofit/>
          </a:bodyPr>
          <a:lstStyle/>
          <a:p>
            <a:r>
              <a:rPr lang="en-US" sz="1800" dirty="0" smtClean="0"/>
              <a:t>Data seems equally distributed between genders, so seems ther</a:t>
            </a:r>
            <a:r>
              <a:rPr lang="en-US" sz="1800" dirty="0"/>
              <a:t>e</a:t>
            </a:r>
            <a:r>
              <a:rPr lang="en-US" sz="1800" dirty="0" smtClean="0"/>
              <a:t> is no bias on gender.</a:t>
            </a:r>
            <a:endParaRPr lang="pt-PT" sz="1800" dirty="0"/>
          </a:p>
        </p:txBody>
      </p:sp>
    </p:spTree>
    <p:extLst>
      <p:ext uri="{BB962C8B-B14F-4D97-AF65-F5344CB8AC3E}">
        <p14:creationId xmlns:p14="http://schemas.microsoft.com/office/powerpoint/2010/main" val="32819269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517</TotalTime>
  <Words>1349</Words>
  <Application>Microsoft Office PowerPoint</Application>
  <PresentationFormat>Widescreen</PresentationFormat>
  <Paragraphs>145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Corbel</vt:lpstr>
      <vt:lpstr>Wingdings 2</vt:lpstr>
      <vt:lpstr>Frame</vt:lpstr>
      <vt:lpstr>Banking Data Mining Case Study</vt:lpstr>
      <vt:lpstr>CRISP-DM</vt:lpstr>
      <vt:lpstr>Business &amp; Data Understanding</vt:lpstr>
      <vt:lpstr>Data Preparation</vt:lpstr>
      <vt:lpstr>Descriptive data analysis</vt:lpstr>
      <vt:lpstr>Salary data distribution</vt:lpstr>
      <vt:lpstr>Number of clients per region</vt:lpstr>
      <vt:lpstr>Card Type distribution</vt:lpstr>
      <vt:lpstr>Clients gender distribution</vt:lpstr>
      <vt:lpstr>Loan amount distribution by status</vt:lpstr>
      <vt:lpstr>Loan duration distribution by status</vt:lpstr>
      <vt:lpstr>Clusters</vt:lpstr>
      <vt:lpstr>Client / Card Type Clusters</vt:lpstr>
      <vt:lpstr>Client / Demographic clustering</vt:lpstr>
      <vt:lpstr>Client / Demographic clustering</vt:lpstr>
      <vt:lpstr>Client / Demographic / Insurances clustering</vt:lpstr>
      <vt:lpstr>Predictive data mining </vt:lpstr>
      <vt:lpstr>Data problems and applied solutions</vt:lpstr>
      <vt:lpstr>Decision tree for predicting successful  loans based on finished loans only  </vt:lpstr>
      <vt:lpstr>How we reach this solution?</vt:lpstr>
      <vt:lpstr>Decision tree for predicting successful  loans based on finished and active loans </vt:lpstr>
      <vt:lpstr>How we reach this solution?</vt:lpstr>
      <vt:lpstr>K-NearestNeighbor for predicting successful  loans based on finished and active loans </vt:lpstr>
      <vt:lpstr>How we reach this solution?</vt:lpstr>
      <vt:lpstr>Decision tree for predicting successful  loans based on finished and active loans and transaction data</vt:lpstr>
      <vt:lpstr>How we reach this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 Mining Case Study</dc:title>
  <dc:creator>JP Dias</dc:creator>
  <cp:lastModifiedBy>JP Dias</cp:lastModifiedBy>
  <cp:revision>36</cp:revision>
  <dcterms:created xsi:type="dcterms:W3CDTF">2015-12-11T00:53:16Z</dcterms:created>
  <dcterms:modified xsi:type="dcterms:W3CDTF">2015-12-16T19:58:30Z</dcterms:modified>
</cp:coreProperties>
</file>