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76" r:id="rId16"/>
    <p:sldId id="260" r:id="rId17"/>
    <p:sldId id="271" r:id="rId18"/>
    <p:sldId id="269" r:id="rId19"/>
    <p:sldId id="270"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that’s seems to have useful data for creating clusters of clients in a way that the bank can target any of these clients with specific campaigns (for example marketing).</a:t>
            </a:r>
          </a:p>
          <a:p>
            <a:r>
              <a:rPr lang="en-US" dirty="0" smtClean="0"/>
              <a:t>For this proposed we 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the relations between the loan amount and its durations in each cluster, so it seams 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Orders &amp; Loans / Clients Clustering</a:t>
            </a:r>
            <a:endParaRPr lang="pt-PT" dirty="0"/>
          </a:p>
        </p:txBody>
      </p:sp>
      <p:sp>
        <p:nvSpPr>
          <p:cNvPr id="4" name="Text Placeholder 3"/>
          <p:cNvSpPr>
            <a:spLocks noGrp="1"/>
          </p:cNvSpPr>
          <p:nvPr>
            <p:ph type="body" sz="half" idx="2"/>
          </p:nvPr>
        </p:nvSpPr>
        <p:spPr/>
        <p:txBody>
          <a:bodyPr>
            <a:normAutofit/>
          </a:bodyPr>
          <a:lstStyle/>
          <a:p>
            <a:r>
              <a:rPr lang="en-US" sz="1800" dirty="0" smtClean="0"/>
              <a:t>It seems to be a correlation between a low frequency of issued statements of an account and smaller amounts of each loan and each permanent order done by that account.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96" t="3069" r="886" b="5579"/>
          <a:stretch/>
        </p:blipFill>
        <p:spPr>
          <a:xfrm>
            <a:off x="4445000" y="2362200"/>
            <a:ext cx="6648183" cy="1728000"/>
          </a:xfrm>
        </p:spPr>
      </p:pic>
    </p:spTree>
    <p:extLst>
      <p:ext uri="{BB962C8B-B14F-4D97-AF65-F5344CB8AC3E}">
        <p14:creationId xmlns:p14="http://schemas.microsoft.com/office/powerpoint/2010/main" val="351383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(loans with status A or B)</a:t>
            </a:r>
          </a:p>
          <a:p>
            <a:pPr lvl="1"/>
            <a:r>
              <a:rPr lang="en-US" dirty="0" smtClean="0"/>
              <a:t>Around 234 loans.</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9"/>
            <a:ext cx="2834640" cy="1341688"/>
          </a:xfrm>
        </p:spPr>
        <p:txBody>
          <a:bodyPr>
            <a:normAutofit fontScale="90000"/>
          </a:bodyPr>
          <a:lstStyle/>
          <a:p>
            <a:r>
              <a:rPr lang="en-US" dirty="0" smtClean="0"/>
              <a:t>Decision tree for predicting successful  loans  </a:t>
            </a:r>
            <a:endParaRPr lang="pt-PT" dirty="0"/>
          </a:p>
        </p:txBody>
      </p:sp>
      <p:sp>
        <p:nvSpPr>
          <p:cNvPr id="15" name="Text Placeholder 14"/>
          <p:cNvSpPr>
            <a:spLocks noGrp="1"/>
          </p:cNvSpPr>
          <p:nvPr>
            <p:ph type="body" sz="half" idx="2"/>
          </p:nvPr>
        </p:nvSpPr>
        <p:spPr>
          <a:xfrm>
            <a:off x="256032" y="2447365"/>
            <a:ext cx="2834640" cy="3368219"/>
          </a:xfrm>
        </p:spPr>
        <p:txBody>
          <a:bodyPr>
            <a:normAutofit/>
          </a:bodyPr>
          <a:lstStyle/>
          <a:p>
            <a:r>
              <a:rPr lang="en-US" sz="1800" dirty="0" smtClean="0"/>
              <a:t>We come to the conclusion that the most influencing attributes for loans success or failure are “</a:t>
            </a:r>
            <a:r>
              <a:rPr lang="en-US" sz="1800" dirty="0" err="1" smtClean="0"/>
              <a:t>average_salary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1065855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744309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a:t>
            </a:r>
            <a:r>
              <a:rPr lang="en-US" dirty="0" smtClean="0"/>
              <a:t>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a:bodyPr>
          <a:lstStyle/>
          <a:p>
            <a:r>
              <a:rPr lang="en-US" sz="1800" dirty="0" smtClean="0"/>
              <a:t>We come to the conclusion that the most influencing attributes for loans success or failure are “</a:t>
            </a:r>
            <a:r>
              <a:rPr lang="en-US" sz="1800" dirty="0" err="1" smtClean="0"/>
              <a:t>average_salary</a:t>
            </a:r>
            <a:r>
              <a:rPr lang="en-US" sz="1800" dirty="0" smtClean="0"/>
              <a:t>”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227663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loans </a:t>
            </a:r>
            <a:r>
              <a:rPr lang="en-US" dirty="0" smtClean="0"/>
              <a:t>based on finished and active loans</a:t>
            </a:r>
            <a:r>
              <a:rPr lang="en-US" dirty="0" smtClean="0"/>
              <a:t>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t>
            </a:r>
            <a:r>
              <a:rPr lang="en-US" sz="1800" dirty="0" err="1" smtClean="0"/>
              <a:t>average_salary</a:t>
            </a:r>
            <a:r>
              <a:rPr lang="en-US" sz="1800" dirty="0" smtClean="0"/>
              <a:t>”, “number of municipalities with inhabitants above 10000” </a:t>
            </a:r>
            <a:r>
              <a:rPr lang="en-US" sz="1800" dirty="0" smtClean="0"/>
              <a:t>of clients demographic data, </a:t>
            </a:r>
            <a:r>
              <a:rPr lang="en-US" sz="1800" dirty="0" smtClean="0"/>
              <a:t>“payments” </a:t>
            </a:r>
            <a:r>
              <a:rPr lang="en-US" sz="1800" dirty="0" smtClean="0"/>
              <a:t>and “amount” of the loans.</a:t>
            </a:r>
            <a:endParaRPr lang="pt-PT" sz="1800" dirty="0"/>
          </a:p>
        </p:txBody>
      </p:sp>
      <p:pic>
        <p:nvPicPr>
          <p:cNvPr id="2" name="Picture 1"/>
          <p:cNvPicPr>
            <a:picLocks noChangeAspect="1"/>
          </p:cNvPicPr>
          <p:nvPr/>
        </p:nvPicPr>
        <p:blipFill rotWithShape="1">
          <a:blip r:embed="rId2"/>
          <a:srcRect t="4412"/>
          <a:stretch/>
        </p:blipFill>
        <p:spPr>
          <a:xfrm>
            <a:off x="4904662" y="753036"/>
            <a:ext cx="5043136" cy="3864455"/>
          </a:xfrm>
          <a:prstGeom prst="rect">
            <a:avLst/>
          </a:prstGeom>
        </p:spPr>
      </p:pic>
      <p:pic>
        <p:nvPicPr>
          <p:cNvPr id="3" name="Picture 2"/>
          <p:cNvPicPr>
            <a:picLocks noChangeAspect="1"/>
          </p:cNvPicPr>
          <p:nvPr/>
        </p:nvPicPr>
        <p:blipFill>
          <a:blip r:embed="rId3"/>
          <a:stretch>
            <a:fillRect/>
          </a:stretch>
        </p:blipFill>
        <p:spPr>
          <a:xfrm>
            <a:off x="3925792" y="4701159"/>
            <a:ext cx="7000875"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a:t>
            </a:r>
            <a:r>
              <a:rPr lang="en-US" dirty="0" smtClean="0"/>
              <a:t>x-validation </a:t>
            </a:r>
            <a:r>
              <a:rPr lang="en-US" dirty="0" smtClean="0"/>
              <a:t>operation:</a:t>
            </a:r>
          </a:p>
          <a:p>
            <a:pPr lvl="1"/>
            <a:r>
              <a:rPr lang="en-US" dirty="0" smtClean="0"/>
              <a:t>Number of validations: 10</a:t>
            </a:r>
            <a:endParaRPr lang="en-US" dirty="0" smtClean="0"/>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a:t>
            </a:r>
            <a:r>
              <a:rPr lang="en-US" dirty="0" smtClean="0"/>
              <a:t>4%</a:t>
            </a:r>
            <a:endParaRPr lang="en-US" dirty="0" smtClean="0"/>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a:t>
            </a:r>
            <a:r>
              <a:rPr lang="en-US" sz="2400" dirty="0" smtClean="0"/>
              <a:t>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a:t>
            </a:r>
            <a:r>
              <a:rPr lang="en-US" sz="1800" dirty="0" smtClean="0"/>
              <a:t>“number of cities”, “ratio of urban inhabitants” </a:t>
            </a:r>
            <a:r>
              <a:rPr lang="en-US" sz="1800" dirty="0" smtClean="0"/>
              <a:t>of clients demographic data, “duration” and “amount” of the </a:t>
            </a:r>
            <a:r>
              <a:rPr lang="en-US" sz="1800" dirty="0" smtClean="0"/>
              <a:t>loans and account transaction’s type history.</a:t>
            </a:r>
            <a:endParaRPr lang="pt-PT" sz="1800" dirty="0"/>
          </a:p>
        </p:txBody>
      </p:sp>
      <p:pic>
        <p:nvPicPr>
          <p:cNvPr id="2" name="Picture 1"/>
          <p:cNvPicPr>
            <a:picLocks noChangeAspect="1"/>
          </p:cNvPicPr>
          <p:nvPr/>
        </p:nvPicPr>
        <p:blipFill>
          <a:blip r:embed="rId2"/>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3"/>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relationships</a:t>
            </a:r>
          </a:p>
          <a:p>
            <a:r>
              <a:rPr lang="en-US" dirty="0" smtClean="0"/>
              <a:t>Understanding the attribute’s “names” and their meaning</a:t>
            </a:r>
          </a:p>
          <a:p>
            <a:r>
              <a:rPr lang="en-US" dirty="0" smtClean="0"/>
              <a:t>Understanding the attribute’s content meaning (possible values of each attribute like the range and type)</a:t>
            </a:r>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endParaRPr lang="en-US" dirty="0"/>
          </a:p>
          <a:p>
            <a:r>
              <a:rPr lang="en-US" dirty="0" smtClean="0"/>
              <a:t>Extract implicit knowledge</a:t>
            </a:r>
          </a:p>
          <a:p>
            <a:pPr lvl="1"/>
            <a:r>
              <a:rPr lang="en-US" dirty="0" smtClean="0"/>
              <a:t>Extract “birthdate” and “sex” from clients </a:t>
            </a:r>
            <a:r>
              <a:rPr lang="en-US" i="1" dirty="0" smtClean="0"/>
              <a:t>birth number</a:t>
            </a:r>
          </a:p>
          <a:p>
            <a:pPr lvl="1"/>
            <a:r>
              <a:rPr lang="en-US" dirty="0" smtClean="0"/>
              <a:t>Extract client age from </a:t>
            </a:r>
            <a:r>
              <a:rPr lang="en-US" i="1" dirty="0" smtClean="0"/>
              <a:t>birth number</a:t>
            </a:r>
          </a:p>
          <a:p>
            <a:r>
              <a:rPr lang="en-US" dirty="0" smtClean="0"/>
              <a:t>Eliminate incoherence provoked by empty files</a:t>
            </a:r>
          </a:p>
          <a:p>
            <a:pPr lvl="1"/>
            <a:r>
              <a:rPr lang="en-US" dirty="0" smtClean="0"/>
              <a:t>District </a:t>
            </a:r>
            <a:r>
              <a:rPr lang="en-US" i="1" dirty="0" smtClean="0"/>
              <a:t>D69 </a:t>
            </a:r>
            <a:r>
              <a:rPr lang="en-US" dirty="0" smtClean="0"/>
              <a:t>had missing values that were replace by average value of all other </a:t>
            </a:r>
            <a:r>
              <a:rPr lang="en-US" dirty="0" smtClean="0"/>
              <a:t>districts</a:t>
            </a:r>
          </a:p>
          <a:p>
            <a:r>
              <a:rPr lang="en-US" dirty="0" smtClean="0"/>
              <a:t>Retrieve useful information from “transaction” datasheet.</a:t>
            </a:r>
          </a:p>
          <a:p>
            <a:pPr lvl="1"/>
            <a:r>
              <a:rPr lang="en-US" dirty="0" smtClean="0"/>
              <a:t>Ex.: Accounts with history of sanctions.</a:t>
            </a:r>
            <a:endParaRPr lang="en-US" dirty="0" smtClean="0"/>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equal distributed 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genders, so seems ther</a:t>
            </a:r>
            <a:r>
              <a:rPr lang="en-US" sz="1800" dirty="0"/>
              <a:t>e</a:t>
            </a:r>
            <a:r>
              <a:rPr lang="en-US" sz="1800" dirty="0" smtClean="0"/>
              <a:t> 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170</TotalTime>
  <Words>1055</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Permanent Orders &amp; Loans / Clients Clustering</vt:lpstr>
      <vt:lpstr>Predictive data mining </vt:lpstr>
      <vt:lpstr>Data problems and applied solutions</vt:lpstr>
      <vt:lpstr>Decision tree for predicting successful  loans  </vt:lpstr>
      <vt:lpstr>How we reach this solution?</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Decision tree for predicting successful  loans based on finished and active loans and transaction data</vt:lpstr>
      <vt:lpstr>How we reach this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JP Dias</cp:lastModifiedBy>
  <cp:revision>15</cp:revision>
  <dcterms:created xsi:type="dcterms:W3CDTF">2015-12-11T00:53:16Z</dcterms:created>
  <dcterms:modified xsi:type="dcterms:W3CDTF">2015-12-11T18:18:11Z</dcterms:modified>
</cp:coreProperties>
</file>