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2" r:id="rId6"/>
    <p:sldId id="261" r:id="rId7"/>
    <p:sldId id="264" r:id="rId8"/>
    <p:sldId id="265" r:id="rId9"/>
    <p:sldId id="266" r:id="rId10"/>
    <p:sldId id="267" r:id="rId11"/>
    <p:sldId id="268" r:id="rId12"/>
    <p:sldId id="263" r:id="rId13"/>
    <p:sldId id="272" r:id="rId14"/>
    <p:sldId id="273" r:id="rId15"/>
    <p:sldId id="276" r:id="rId16"/>
    <p:sldId id="260" r:id="rId17"/>
    <p:sldId id="271"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12/11/2015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12/11/2015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Banking </a:t>
            </a:r>
            <a:r>
              <a:rPr lang="en-US" b="1" dirty="0" smtClean="0"/>
              <a:t>Data Mining</a:t>
            </a:r>
            <a:br>
              <a:rPr lang="en-US" b="1" dirty="0" smtClean="0"/>
            </a:br>
            <a:r>
              <a:rPr lang="en-US" b="1" dirty="0" smtClean="0"/>
              <a:t>Case Study</a:t>
            </a:r>
            <a:endParaRPr lang="en-US" b="1" dirty="0"/>
          </a:p>
        </p:txBody>
      </p:sp>
      <p:sp>
        <p:nvSpPr>
          <p:cNvPr id="3" name="Subtitle 2"/>
          <p:cNvSpPr>
            <a:spLocks noGrp="1"/>
          </p:cNvSpPr>
          <p:nvPr>
            <p:ph type="subTitle" idx="1"/>
          </p:nvPr>
        </p:nvSpPr>
        <p:spPr/>
        <p:txBody>
          <a:bodyPr/>
          <a:lstStyle/>
          <a:p>
            <a:r>
              <a:rPr lang="en-US" dirty="0" err="1" smtClean="0"/>
              <a:t>João</a:t>
            </a:r>
            <a:r>
              <a:rPr lang="en-US" dirty="0" smtClean="0"/>
              <a:t> Pedro Dias – ei11137</a:t>
            </a:r>
          </a:p>
          <a:p>
            <a:r>
              <a:rPr lang="en-US" dirty="0" smtClean="0"/>
              <a:t>Jorge Santos – ei11057 </a:t>
            </a:r>
            <a:endParaRPr lang="pt-PT" dirty="0"/>
          </a:p>
        </p:txBody>
      </p:sp>
    </p:spTree>
    <p:extLst>
      <p:ext uri="{BB962C8B-B14F-4D97-AF65-F5344CB8AC3E}">
        <p14:creationId xmlns:p14="http://schemas.microsoft.com/office/powerpoint/2010/main" val="203413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935599"/>
            <a:ext cx="2834640" cy="1323508"/>
          </a:xfrm>
        </p:spPr>
        <p:txBody>
          <a:bodyPr>
            <a:normAutofit fontScale="90000"/>
          </a:bodyPr>
          <a:lstStyle/>
          <a:p>
            <a:r>
              <a:rPr lang="en-US" dirty="0" smtClean="0"/>
              <a:t>Loan amount 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299447"/>
            <a:ext cx="2834640" cy="3516719"/>
          </a:xfrm>
        </p:spPr>
        <p:txBody>
          <a:bodyPr>
            <a:noAutofit/>
          </a:bodyPr>
          <a:lstStyle/>
          <a:p>
            <a:r>
              <a:rPr lang="en-US" sz="1600" dirty="0" smtClean="0"/>
              <a:t>We see a pattern that loans with larger amounts tend to be more risky with clients staying with debts (type B). On the other hand, clients with smaller loans tend to finish all the loans without problems (type A).</a:t>
            </a:r>
          </a:p>
          <a:p>
            <a:endParaRPr lang="en-US" sz="1600" dirty="0"/>
          </a:p>
          <a:p>
            <a:r>
              <a:rPr lang="en-US" sz="1600" dirty="0" smtClean="0"/>
              <a:t>On running contracts, we see that larger loans tend to be more suitable </a:t>
            </a:r>
            <a:r>
              <a:rPr lang="en-US" sz="1600" dirty="0"/>
              <a:t>indebting </a:t>
            </a:r>
            <a:r>
              <a:rPr lang="en-US" sz="1600" dirty="0" smtClean="0"/>
              <a:t>clients (type D).</a:t>
            </a:r>
            <a:endParaRPr lang="pt-PT" sz="1600" dirty="0"/>
          </a:p>
        </p:txBody>
      </p:sp>
    </p:spTree>
    <p:extLst>
      <p:ext uri="{BB962C8B-B14F-4D97-AF65-F5344CB8AC3E}">
        <p14:creationId xmlns:p14="http://schemas.microsoft.com/office/powerpoint/2010/main" val="23830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868364"/>
            <a:ext cx="2834640" cy="1390742"/>
          </a:xfrm>
        </p:spPr>
        <p:txBody>
          <a:bodyPr>
            <a:normAutofit fontScale="90000"/>
          </a:bodyPr>
          <a:lstStyle/>
          <a:p>
            <a:r>
              <a:rPr lang="en-US" dirty="0"/>
              <a:t>Loan </a:t>
            </a:r>
            <a:r>
              <a:rPr lang="en-US" dirty="0" smtClean="0"/>
              <a:t>duration </a:t>
            </a:r>
            <a:r>
              <a:rPr lang="en-US" dirty="0"/>
              <a:t>distribution by status</a:t>
            </a:r>
            <a:endParaRPr lang="pt-PT" dirty="0"/>
          </a:p>
        </p:txBody>
      </p:sp>
      <p:pic>
        <p:nvPicPr>
          <p:cNvPr id="5" name="Content Placeholder 4"/>
          <p:cNvPicPr>
            <a:picLocks noGrp="1" noChangeAspect="1"/>
          </p:cNvPicPr>
          <p:nvPr>
            <p:ph idx="1"/>
          </p:nvPr>
        </p:nvPicPr>
        <p:blipFill>
          <a:blip r:embed="rId2"/>
          <a:stretch>
            <a:fillRect/>
          </a:stretch>
        </p:blipFill>
        <p:spPr>
          <a:xfrm>
            <a:off x="4626494" y="868363"/>
            <a:ext cx="5796511" cy="5121275"/>
          </a:xfrm>
        </p:spPr>
      </p:pic>
      <p:sp>
        <p:nvSpPr>
          <p:cNvPr id="4" name="Text Placeholder 3"/>
          <p:cNvSpPr>
            <a:spLocks noGrp="1"/>
          </p:cNvSpPr>
          <p:nvPr>
            <p:ph type="body" sz="half" idx="2"/>
          </p:nvPr>
        </p:nvSpPr>
        <p:spPr>
          <a:xfrm>
            <a:off x="256032" y="2326341"/>
            <a:ext cx="2834640" cy="3557060"/>
          </a:xfrm>
        </p:spPr>
        <p:txBody>
          <a:bodyPr>
            <a:normAutofit lnSpcReduction="10000"/>
          </a:bodyPr>
          <a:lstStyle/>
          <a:p>
            <a:r>
              <a:rPr lang="en-US" sz="1600" dirty="0"/>
              <a:t>We see a pattern that loans with </a:t>
            </a:r>
            <a:r>
              <a:rPr lang="en-US" sz="1600" dirty="0" smtClean="0"/>
              <a:t>longer durations tend </a:t>
            </a:r>
            <a:r>
              <a:rPr lang="en-US" sz="1600" dirty="0"/>
              <a:t>to be more risky with clients staying with debts (type B). On the other hand, clients with smaller </a:t>
            </a:r>
            <a:r>
              <a:rPr lang="en-US" sz="1600" dirty="0" smtClean="0"/>
              <a:t>contract durations tend </a:t>
            </a:r>
            <a:r>
              <a:rPr lang="en-US" sz="1600" dirty="0"/>
              <a:t>to finish all the loans without problems (type A).</a:t>
            </a:r>
          </a:p>
          <a:p>
            <a:endParaRPr lang="en-US" sz="1600" dirty="0"/>
          </a:p>
          <a:p>
            <a:r>
              <a:rPr lang="en-US" sz="1600" dirty="0"/>
              <a:t>On running contracts, we see that </a:t>
            </a:r>
            <a:r>
              <a:rPr lang="en-US" sz="1600" dirty="0" smtClean="0"/>
              <a:t>longer duration loans </a:t>
            </a:r>
            <a:r>
              <a:rPr lang="en-US" sz="1600" dirty="0"/>
              <a:t>tend to be more suitable </a:t>
            </a:r>
            <a:r>
              <a:rPr lang="en-US" sz="1600" dirty="0" smtClean="0"/>
              <a:t>for indebting the clients </a:t>
            </a:r>
            <a:r>
              <a:rPr lang="en-US" sz="1600" dirty="0"/>
              <a:t>(type D).</a:t>
            </a:r>
            <a:endParaRPr lang="pt-PT" sz="1600" dirty="0"/>
          </a:p>
          <a:p>
            <a:endParaRPr lang="pt-PT" dirty="0"/>
          </a:p>
        </p:txBody>
      </p:sp>
    </p:spTree>
    <p:extLst>
      <p:ext uri="{BB962C8B-B14F-4D97-AF65-F5344CB8AC3E}">
        <p14:creationId xmlns:p14="http://schemas.microsoft.com/office/powerpoint/2010/main" val="294113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pt-PT" dirty="0"/>
          </a:p>
        </p:txBody>
      </p:sp>
      <p:sp>
        <p:nvSpPr>
          <p:cNvPr id="3" name="Content Placeholder 2"/>
          <p:cNvSpPr>
            <a:spLocks noGrp="1"/>
          </p:cNvSpPr>
          <p:nvPr>
            <p:ph idx="1"/>
          </p:nvPr>
        </p:nvSpPr>
        <p:spPr/>
        <p:txBody>
          <a:bodyPr/>
          <a:lstStyle/>
          <a:p>
            <a:r>
              <a:rPr lang="en-US" dirty="0" smtClean="0"/>
              <a:t>We took on several data tables </a:t>
            </a:r>
            <a:r>
              <a:rPr lang="en-US" dirty="0" smtClean="0"/>
              <a:t>that seem </a:t>
            </a:r>
            <a:r>
              <a:rPr lang="en-US" dirty="0" smtClean="0"/>
              <a:t>to have useful data for creating clusters of clients in a way that the bank can target any of these clients with specific campaigns (for example marketing).</a:t>
            </a:r>
          </a:p>
          <a:p>
            <a:r>
              <a:rPr lang="en-US" dirty="0" smtClean="0"/>
              <a:t>For </a:t>
            </a:r>
            <a:r>
              <a:rPr lang="en-US" dirty="0" smtClean="0"/>
              <a:t>this we </a:t>
            </a:r>
            <a:r>
              <a:rPr lang="en-US" dirty="0" smtClean="0"/>
              <a:t>used </a:t>
            </a:r>
            <a:r>
              <a:rPr lang="en-US" i="1" dirty="0" smtClean="0"/>
              <a:t>k-means </a:t>
            </a:r>
            <a:r>
              <a:rPr lang="en-US" i="1" dirty="0" err="1" smtClean="0"/>
              <a:t>RapidMiner</a:t>
            </a:r>
            <a:r>
              <a:rPr lang="en-US" i="1" dirty="0" smtClean="0"/>
              <a:t> operator </a:t>
            </a:r>
            <a:r>
              <a:rPr lang="en-US" dirty="0" smtClean="0"/>
              <a:t>with the measure type set to “</a:t>
            </a:r>
            <a:r>
              <a:rPr lang="en-US" dirty="0" err="1" smtClean="0"/>
              <a:t>MixedMeasures</a:t>
            </a:r>
            <a:r>
              <a:rPr lang="en-US" dirty="0" smtClean="0"/>
              <a:t>”.</a:t>
            </a:r>
            <a:endParaRPr lang="pt-PT" dirty="0"/>
          </a:p>
        </p:txBody>
      </p:sp>
    </p:spTree>
    <p:extLst>
      <p:ext uri="{BB962C8B-B14F-4D97-AF65-F5344CB8AC3E}">
        <p14:creationId xmlns:p14="http://schemas.microsoft.com/office/powerpoint/2010/main" val="360268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1142999"/>
            <a:ext cx="2834640" cy="1438835"/>
          </a:xfrm>
        </p:spPr>
        <p:txBody>
          <a:bodyPr>
            <a:normAutofit/>
          </a:bodyPr>
          <a:lstStyle/>
          <a:p>
            <a:r>
              <a:rPr lang="en-US" dirty="0" smtClean="0"/>
              <a:t>Client / Demographic clustering</a:t>
            </a:r>
            <a:endParaRPr lang="pt-PT" dirty="0"/>
          </a:p>
        </p:txBody>
      </p:sp>
      <p:pic>
        <p:nvPicPr>
          <p:cNvPr id="6" name="Content Placeholder 5"/>
          <p:cNvPicPr>
            <a:picLocks noGrp="1" noChangeAspect="1"/>
          </p:cNvPicPr>
          <p:nvPr>
            <p:ph idx="1"/>
          </p:nvPr>
        </p:nvPicPr>
        <p:blipFill>
          <a:blip r:embed="rId2"/>
          <a:stretch>
            <a:fillRect/>
          </a:stretch>
        </p:blipFill>
        <p:spPr>
          <a:xfrm>
            <a:off x="3867150" y="2144910"/>
            <a:ext cx="7315200" cy="2568181"/>
          </a:xfrm>
          <a:prstGeom prst="rect">
            <a:avLst/>
          </a:prstGeom>
        </p:spPr>
      </p:pic>
      <p:sp>
        <p:nvSpPr>
          <p:cNvPr id="5" name="Text Placeholder 4"/>
          <p:cNvSpPr>
            <a:spLocks noGrp="1"/>
          </p:cNvSpPr>
          <p:nvPr>
            <p:ph type="body" sz="half" idx="2"/>
          </p:nvPr>
        </p:nvSpPr>
        <p:spPr>
          <a:xfrm>
            <a:off x="256032" y="2581834"/>
            <a:ext cx="2834640" cy="3234332"/>
          </a:xfrm>
        </p:spPr>
        <p:txBody>
          <a:bodyPr>
            <a:normAutofit/>
          </a:bodyPr>
          <a:lstStyle/>
          <a:p>
            <a:r>
              <a:rPr lang="en-US" sz="1800" dirty="0" smtClean="0"/>
              <a:t>We opted to generate 8 clusters due to the large amount of demographic data existent.</a:t>
            </a:r>
          </a:p>
          <a:p>
            <a:r>
              <a:rPr lang="en-US" sz="1800" dirty="0" smtClean="0"/>
              <a:t>The clusters show a main division by number of inhabitants but influenced by all the other fields too.</a:t>
            </a:r>
            <a:endParaRPr lang="pt-PT" sz="1800" dirty="0"/>
          </a:p>
        </p:txBody>
      </p:sp>
    </p:spTree>
    <p:extLst>
      <p:ext uri="{BB962C8B-B14F-4D97-AF65-F5344CB8AC3E}">
        <p14:creationId xmlns:p14="http://schemas.microsoft.com/office/powerpoint/2010/main" val="237172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Loans / Clients Clustering</a:t>
            </a:r>
            <a:endParaRPr lang="pt-PT" dirty="0"/>
          </a:p>
        </p:txBody>
      </p:sp>
      <p:pic>
        <p:nvPicPr>
          <p:cNvPr id="5" name="Content Placeholder 4"/>
          <p:cNvPicPr>
            <a:picLocks noGrp="1" noChangeAspect="1"/>
          </p:cNvPicPr>
          <p:nvPr>
            <p:ph idx="1"/>
          </p:nvPr>
        </p:nvPicPr>
        <p:blipFill>
          <a:blip r:embed="rId2"/>
          <a:stretch>
            <a:fillRect/>
          </a:stretch>
        </p:blipFill>
        <p:spPr>
          <a:xfrm>
            <a:off x="4448889" y="2331720"/>
            <a:ext cx="6577699" cy="1813953"/>
          </a:xfrm>
          <a:prstGeom prst="rect">
            <a:avLst/>
          </a:prstGeom>
        </p:spPr>
      </p:pic>
      <p:sp>
        <p:nvSpPr>
          <p:cNvPr id="4" name="Text Placeholder 3"/>
          <p:cNvSpPr>
            <a:spLocks noGrp="1"/>
          </p:cNvSpPr>
          <p:nvPr>
            <p:ph type="body" sz="half" idx="2"/>
          </p:nvPr>
        </p:nvSpPr>
        <p:spPr/>
        <p:txBody>
          <a:bodyPr>
            <a:normAutofit/>
          </a:bodyPr>
          <a:lstStyle/>
          <a:p>
            <a:r>
              <a:rPr lang="en-US" sz="1800" dirty="0" smtClean="0"/>
              <a:t>It is evident </a:t>
            </a:r>
            <a:r>
              <a:rPr lang="en-US" sz="1800" dirty="0" smtClean="0"/>
              <a:t>that the </a:t>
            </a:r>
            <a:r>
              <a:rPr lang="en-US" sz="1800" dirty="0" smtClean="0"/>
              <a:t>relations between the loan amount and its durations in each cluster, so it </a:t>
            </a:r>
            <a:r>
              <a:rPr lang="en-US" sz="1800" dirty="0" smtClean="0"/>
              <a:t>seems </a:t>
            </a:r>
            <a:r>
              <a:rPr lang="en-US" sz="1800" dirty="0" smtClean="0"/>
              <a:t>a good clustering example that clients with same behavior fall in the same cluster.</a:t>
            </a:r>
            <a:endParaRPr lang="pt-PT" sz="1800" dirty="0"/>
          </a:p>
        </p:txBody>
      </p:sp>
    </p:spTree>
    <p:extLst>
      <p:ext uri="{BB962C8B-B14F-4D97-AF65-F5344CB8AC3E}">
        <p14:creationId xmlns:p14="http://schemas.microsoft.com/office/powerpoint/2010/main" val="249121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Permanent Orders &amp; Loans / Clients Clustering</a:t>
            </a:r>
            <a:endParaRPr lang="pt-PT" dirty="0"/>
          </a:p>
        </p:txBody>
      </p:sp>
      <p:sp>
        <p:nvSpPr>
          <p:cNvPr id="4" name="Text Placeholder 3"/>
          <p:cNvSpPr>
            <a:spLocks noGrp="1"/>
          </p:cNvSpPr>
          <p:nvPr>
            <p:ph type="body" sz="half" idx="2"/>
          </p:nvPr>
        </p:nvSpPr>
        <p:spPr/>
        <p:txBody>
          <a:bodyPr>
            <a:normAutofit/>
          </a:bodyPr>
          <a:lstStyle/>
          <a:p>
            <a:r>
              <a:rPr lang="en-US" sz="1800" dirty="0" smtClean="0"/>
              <a:t>It seems to be a correlation between a low frequency of issued statements of an account and smaller amounts of each loan and each permanent order done by that account.</a:t>
            </a:r>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96" t="3069" r="886" b="5579"/>
          <a:stretch/>
        </p:blipFill>
        <p:spPr>
          <a:xfrm>
            <a:off x="4445000" y="2362200"/>
            <a:ext cx="6648183" cy="1728000"/>
          </a:xfrm>
        </p:spPr>
      </p:pic>
    </p:spTree>
    <p:extLst>
      <p:ext uri="{BB962C8B-B14F-4D97-AF65-F5344CB8AC3E}">
        <p14:creationId xmlns:p14="http://schemas.microsoft.com/office/powerpoint/2010/main" val="351383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Predictive data mining </a:t>
            </a:r>
            <a:endParaRPr lang="pt-PT" dirty="0"/>
          </a:p>
        </p:txBody>
      </p:sp>
      <p:sp>
        <p:nvSpPr>
          <p:cNvPr id="4" name="Text Placeholder 3"/>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179486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problems and applied solutions</a:t>
            </a:r>
            <a:endParaRPr lang="pt-PT" dirty="0"/>
          </a:p>
        </p:txBody>
      </p:sp>
      <p:sp>
        <p:nvSpPr>
          <p:cNvPr id="3" name="Content Placeholder 2"/>
          <p:cNvSpPr>
            <a:spLocks noGrp="1"/>
          </p:cNvSpPr>
          <p:nvPr>
            <p:ph idx="1"/>
          </p:nvPr>
        </p:nvSpPr>
        <p:spPr/>
        <p:txBody>
          <a:bodyPr/>
          <a:lstStyle/>
          <a:p>
            <a:r>
              <a:rPr lang="en-US" dirty="0" smtClean="0"/>
              <a:t>We had a small dataset of finished loans </a:t>
            </a:r>
          </a:p>
          <a:p>
            <a:pPr lvl="1"/>
            <a:r>
              <a:rPr lang="en-US" dirty="0" smtClean="0"/>
              <a:t>Around 234 finished loans </a:t>
            </a:r>
            <a:r>
              <a:rPr lang="en-US" dirty="0"/>
              <a:t>(loans with status A or B</a:t>
            </a:r>
            <a:r>
              <a:rPr lang="en-US" dirty="0" smtClean="0"/>
              <a:t>)</a:t>
            </a:r>
          </a:p>
          <a:p>
            <a:pPr lvl="1"/>
            <a:r>
              <a:rPr lang="en-US" dirty="0" smtClean="0"/>
              <a:t>Around 448 active loans (</a:t>
            </a:r>
            <a:r>
              <a:rPr lang="en-US" dirty="0"/>
              <a:t>loans with status </a:t>
            </a:r>
            <a:r>
              <a:rPr lang="en-US" dirty="0" smtClean="0"/>
              <a:t>C </a:t>
            </a:r>
            <a:r>
              <a:rPr lang="en-US" dirty="0"/>
              <a:t>or </a:t>
            </a:r>
            <a:r>
              <a:rPr lang="en-US" dirty="0" smtClean="0"/>
              <a:t>D)</a:t>
            </a:r>
          </a:p>
          <a:p>
            <a:r>
              <a:rPr lang="en-US" dirty="0" smtClean="0"/>
              <a:t>Recurrent overfitting the model.</a:t>
            </a:r>
          </a:p>
          <a:p>
            <a:pPr lvl="1"/>
            <a:r>
              <a:rPr lang="en-US" dirty="0" smtClean="0"/>
              <a:t>Modification of (pre)pruning parameters.</a:t>
            </a:r>
          </a:p>
          <a:p>
            <a:r>
              <a:rPr lang="en-US" dirty="0" smtClean="0"/>
              <a:t>Ignoring of irrelevant attributes.</a:t>
            </a:r>
          </a:p>
          <a:p>
            <a:pPr lvl="1"/>
            <a:r>
              <a:rPr lang="en-US" dirty="0" smtClean="0"/>
              <a:t>We opted for not using any date related field because that would make the model unsuitable for future predictions.</a:t>
            </a:r>
          </a:p>
          <a:p>
            <a:pPr lvl="1"/>
            <a:r>
              <a:rPr lang="en-US" dirty="0" smtClean="0"/>
              <a:t>We opted to not use gender as a decision variable too.</a:t>
            </a:r>
          </a:p>
          <a:p>
            <a:r>
              <a:rPr lang="en-US" dirty="0" smtClean="0"/>
              <a:t>There isn’t a good distribution of loans by status.</a:t>
            </a:r>
          </a:p>
          <a:p>
            <a:pPr lvl="1"/>
            <a:r>
              <a:rPr lang="en-US" dirty="0" smtClean="0"/>
              <a:t>The majority of the current loans are of type C and finished loans of type A, </a:t>
            </a:r>
            <a:r>
              <a:rPr lang="pt-PT" dirty="0"/>
              <a:t>difficulting</a:t>
            </a:r>
            <a:r>
              <a:rPr lang="en-US" dirty="0" smtClean="0"/>
              <a:t> the prediction of bad indicators for loans.</a:t>
            </a:r>
            <a:endParaRPr lang="en-US" dirty="0"/>
          </a:p>
        </p:txBody>
      </p:sp>
    </p:spTree>
    <p:extLst>
      <p:ext uri="{BB962C8B-B14F-4D97-AF65-F5344CB8AC3E}">
        <p14:creationId xmlns:p14="http://schemas.microsoft.com/office/powerpoint/2010/main" val="239328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35063"/>
          </a:xfrm>
        </p:spPr>
        <p:txBody>
          <a:bodyPr>
            <a:normAutofit fontScale="90000"/>
          </a:bodyPr>
          <a:lstStyle/>
          <a:p>
            <a:r>
              <a:rPr lang="en-US" dirty="0" smtClean="0"/>
              <a:t>Decision tree for predicting successful  loans based on finished loans only  </a:t>
            </a:r>
            <a:endParaRPr lang="pt-PT" dirty="0"/>
          </a:p>
        </p:txBody>
      </p:sp>
      <p:sp>
        <p:nvSpPr>
          <p:cNvPr id="15" name="Text Placeholder 14"/>
          <p:cNvSpPr>
            <a:spLocks noGrp="1"/>
          </p:cNvSpPr>
          <p:nvPr>
            <p:ph type="body" sz="half" idx="2"/>
          </p:nvPr>
        </p:nvSpPr>
        <p:spPr>
          <a:xfrm>
            <a:off x="256032" y="3240741"/>
            <a:ext cx="2834640" cy="2574843"/>
          </a:xfrm>
        </p:spPr>
        <p:txBody>
          <a:bodyPr>
            <a:normAutofit/>
          </a:bodyPr>
          <a:lstStyle/>
          <a:p>
            <a:r>
              <a:rPr lang="en-US" sz="1800" dirty="0" smtClean="0"/>
              <a:t>We come to the conclusion that the most influencing attributes for loans success or failure are “average salary” of clients demographic data, “duration” and “amount” of the loans.</a:t>
            </a:r>
            <a:endParaRPr lang="pt-PT" sz="1800" dirty="0"/>
          </a:p>
        </p:txBody>
      </p:sp>
      <p:pic>
        <p:nvPicPr>
          <p:cNvPr id="16" name="Content Placeholder 5"/>
          <p:cNvPicPr>
            <a:picLocks noChangeAspect="1"/>
          </p:cNvPicPr>
          <p:nvPr/>
        </p:nvPicPr>
        <p:blipFill>
          <a:blip r:embed="rId2"/>
          <a:stretch>
            <a:fillRect/>
          </a:stretch>
        </p:blipFill>
        <p:spPr>
          <a:xfrm>
            <a:off x="4917609" y="787528"/>
            <a:ext cx="4576016" cy="4368016"/>
          </a:xfrm>
          <a:prstGeom prst="rect">
            <a:avLst/>
          </a:prstGeom>
          <a:solidFill>
            <a:schemeClr val="bg1">
              <a:lumMod val="75000"/>
            </a:schemeClr>
          </a:solidFill>
        </p:spPr>
      </p:pic>
      <p:pic>
        <p:nvPicPr>
          <p:cNvPr id="17" name="Picture 16"/>
          <p:cNvPicPr>
            <a:picLocks noChangeAspect="1"/>
          </p:cNvPicPr>
          <p:nvPr/>
        </p:nvPicPr>
        <p:blipFill rotWithShape="1">
          <a:blip r:embed="rId3"/>
          <a:srcRect t="7857" b="6394"/>
          <a:stretch/>
        </p:blipFill>
        <p:spPr>
          <a:xfrm>
            <a:off x="4341391" y="4948518"/>
            <a:ext cx="6169679" cy="1116106"/>
          </a:xfrm>
          <a:prstGeom prst="rect">
            <a:avLst/>
          </a:prstGeom>
        </p:spPr>
      </p:pic>
    </p:spTree>
    <p:extLst>
      <p:ext uri="{BB962C8B-B14F-4D97-AF65-F5344CB8AC3E}">
        <p14:creationId xmlns:p14="http://schemas.microsoft.com/office/powerpoint/2010/main" val="232147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split validation operation:</a:t>
            </a:r>
          </a:p>
          <a:p>
            <a:pPr lvl="1"/>
            <a:r>
              <a:rPr lang="en-US" dirty="0" smtClean="0"/>
              <a:t>70% as training data and 30% as testing.</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5%</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227663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CRISP-DM</a:t>
            </a:r>
            <a:endParaRPr lang="pt-PT" dirty="0"/>
          </a:p>
        </p:txBody>
      </p:sp>
      <p:pic>
        <p:nvPicPr>
          <p:cNvPr id="4" name="Content Placeholder 3"/>
          <p:cNvPicPr>
            <a:picLocks noGrp="1" noChangeAspect="1"/>
          </p:cNvPicPr>
          <p:nvPr>
            <p:ph idx="1"/>
          </p:nvPr>
        </p:nvPicPr>
        <p:blipFill>
          <a:blip r:embed="rId2"/>
          <a:stretch>
            <a:fillRect/>
          </a:stretch>
        </p:blipFill>
        <p:spPr>
          <a:xfrm>
            <a:off x="4970527" y="863600"/>
            <a:ext cx="5111622" cy="5121275"/>
          </a:xfrm>
        </p:spPr>
      </p:pic>
    </p:spTree>
    <p:extLst>
      <p:ext uri="{BB962C8B-B14F-4D97-AF65-F5344CB8AC3E}">
        <p14:creationId xmlns:p14="http://schemas.microsoft.com/office/powerpoint/2010/main" val="384775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027487"/>
          </a:xfrm>
        </p:spPr>
        <p:txBody>
          <a:bodyPr>
            <a:normAutofit fontScale="90000"/>
          </a:bodyPr>
          <a:lstStyle/>
          <a:p>
            <a:r>
              <a:rPr lang="en-US" dirty="0" smtClean="0"/>
              <a:t>Decision tree for predicting successful  loans based on finished and active loans </a:t>
            </a:r>
            <a:endParaRPr lang="pt-PT" dirty="0"/>
          </a:p>
        </p:txBody>
      </p:sp>
      <p:sp>
        <p:nvSpPr>
          <p:cNvPr id="15" name="Text Placeholder 14"/>
          <p:cNvSpPr>
            <a:spLocks noGrp="1"/>
          </p:cNvSpPr>
          <p:nvPr>
            <p:ph type="body" sz="half" idx="2"/>
          </p:nvPr>
        </p:nvSpPr>
        <p:spPr>
          <a:xfrm>
            <a:off x="256032" y="3065929"/>
            <a:ext cx="2834640" cy="2749655"/>
          </a:xfrm>
        </p:spPr>
        <p:txBody>
          <a:bodyPr>
            <a:normAutofit lnSpcReduction="10000"/>
          </a:bodyPr>
          <a:lstStyle/>
          <a:p>
            <a:r>
              <a:rPr lang="en-US" sz="1800" dirty="0" smtClean="0"/>
              <a:t>We come to the conclusion that the most influencing attributes for loans success or failure are “average salary”, “number of municipalities with inhabitants above 10000” of clients demographic data, “payments” and “amount” of the loans.</a:t>
            </a:r>
            <a:endParaRPr lang="pt-PT" sz="1800" dirty="0"/>
          </a:p>
        </p:txBody>
      </p:sp>
      <p:pic>
        <p:nvPicPr>
          <p:cNvPr id="2" name="Picture 1"/>
          <p:cNvPicPr>
            <a:picLocks noChangeAspect="1"/>
          </p:cNvPicPr>
          <p:nvPr/>
        </p:nvPicPr>
        <p:blipFill rotWithShape="1">
          <a:blip r:embed="rId2"/>
          <a:srcRect t="4412"/>
          <a:stretch/>
        </p:blipFill>
        <p:spPr>
          <a:xfrm>
            <a:off x="4904662" y="753036"/>
            <a:ext cx="5043136" cy="3864455"/>
          </a:xfrm>
          <a:prstGeom prst="rect">
            <a:avLst/>
          </a:prstGeom>
        </p:spPr>
      </p:pic>
      <p:pic>
        <p:nvPicPr>
          <p:cNvPr id="3" name="Picture 2"/>
          <p:cNvPicPr>
            <a:picLocks noChangeAspect="1"/>
          </p:cNvPicPr>
          <p:nvPr/>
        </p:nvPicPr>
        <p:blipFill>
          <a:blip r:embed="rId3"/>
          <a:stretch>
            <a:fillRect/>
          </a:stretch>
        </p:blipFill>
        <p:spPr>
          <a:xfrm>
            <a:off x="3925792" y="4701159"/>
            <a:ext cx="7000875" cy="1114425"/>
          </a:xfrm>
          <a:prstGeom prst="rect">
            <a:avLst/>
          </a:prstGeom>
        </p:spPr>
      </p:pic>
    </p:spTree>
    <p:extLst>
      <p:ext uri="{BB962C8B-B14F-4D97-AF65-F5344CB8AC3E}">
        <p14:creationId xmlns:p14="http://schemas.microsoft.com/office/powerpoint/2010/main" val="2624985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smtClean="0"/>
              <a:t>Rapidminer</a:t>
            </a:r>
            <a:endParaRPr lang="en-US" dirty="0" smtClean="0"/>
          </a:p>
          <a:p>
            <a:r>
              <a:rPr lang="en-US" dirty="0" smtClean="0"/>
              <a:t>Using x-validation operation:</a:t>
            </a:r>
          </a:p>
          <a:p>
            <a:pPr lvl="1"/>
            <a:r>
              <a:rPr lang="en-US" dirty="0" smtClean="0"/>
              <a:t>Number of validations: 10</a:t>
            </a:r>
          </a:p>
          <a:p>
            <a:r>
              <a:rPr lang="en-US" dirty="0" smtClean="0"/>
              <a:t>Using Decision tree operator:</a:t>
            </a:r>
          </a:p>
          <a:p>
            <a:pPr lvl="1"/>
            <a:r>
              <a:rPr lang="en-US" dirty="0" smtClean="0"/>
              <a:t>Using pruning:</a:t>
            </a:r>
          </a:p>
          <a:p>
            <a:pPr lvl="2"/>
            <a:r>
              <a:rPr lang="en-US" dirty="0" smtClean="0"/>
              <a:t>Confidence 25%</a:t>
            </a:r>
          </a:p>
          <a:p>
            <a:pPr lvl="1"/>
            <a:r>
              <a:rPr lang="en-US" dirty="0" smtClean="0"/>
              <a:t>Using pre-pruning:</a:t>
            </a:r>
          </a:p>
          <a:p>
            <a:pPr lvl="2"/>
            <a:r>
              <a:rPr lang="en-US" dirty="0" smtClean="0"/>
              <a:t>Minimal gain of 4%</a:t>
            </a:r>
          </a:p>
          <a:p>
            <a:r>
              <a:rPr lang="en-US" dirty="0" smtClean="0"/>
              <a:t>Use of data tables:</a:t>
            </a:r>
          </a:p>
          <a:p>
            <a:pPr lvl="1"/>
            <a:r>
              <a:rPr lang="en-US" dirty="0" smtClean="0"/>
              <a:t>Clients, Account, Loans, Demographic </a:t>
            </a:r>
          </a:p>
        </p:txBody>
      </p:sp>
    </p:spTree>
    <p:extLst>
      <p:ext uri="{BB962C8B-B14F-4D97-AF65-F5344CB8AC3E}">
        <p14:creationId xmlns:p14="http://schemas.microsoft.com/office/powerpoint/2010/main" val="38907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032" y="917418"/>
            <a:ext cx="2834640" cy="2161958"/>
          </a:xfrm>
        </p:spPr>
        <p:txBody>
          <a:bodyPr>
            <a:noAutofit/>
          </a:bodyPr>
          <a:lstStyle/>
          <a:p>
            <a:r>
              <a:rPr lang="en-US" sz="2400" dirty="0" smtClean="0"/>
              <a:t>Decision tree for predicting successful  loans based on finished and active loans and transaction data</a:t>
            </a:r>
            <a:endParaRPr lang="pt-PT" sz="2400" dirty="0"/>
          </a:p>
        </p:txBody>
      </p:sp>
      <p:sp>
        <p:nvSpPr>
          <p:cNvPr id="15" name="Text Placeholder 14"/>
          <p:cNvSpPr>
            <a:spLocks noGrp="1"/>
          </p:cNvSpPr>
          <p:nvPr>
            <p:ph type="body" sz="half" idx="2"/>
          </p:nvPr>
        </p:nvSpPr>
        <p:spPr>
          <a:xfrm>
            <a:off x="256032" y="3079376"/>
            <a:ext cx="2834640" cy="2736208"/>
          </a:xfrm>
        </p:spPr>
        <p:txBody>
          <a:bodyPr>
            <a:normAutofit lnSpcReduction="10000"/>
          </a:bodyPr>
          <a:lstStyle/>
          <a:p>
            <a:r>
              <a:rPr lang="en-US" sz="1800" dirty="0" smtClean="0"/>
              <a:t>We come to the conclusion that the most influencing attributes for loans success or failure are “number of cities”, “ratio of urban inhabitants” of clients demographic data, “duration” and “amount” of the loans and account transaction’s type history.</a:t>
            </a:r>
            <a:endParaRPr lang="pt-PT" sz="1800" dirty="0"/>
          </a:p>
        </p:txBody>
      </p:sp>
      <p:pic>
        <p:nvPicPr>
          <p:cNvPr id="2" name="Picture 1"/>
          <p:cNvPicPr>
            <a:picLocks noChangeAspect="1"/>
          </p:cNvPicPr>
          <p:nvPr/>
        </p:nvPicPr>
        <p:blipFill>
          <a:blip r:embed="rId2"/>
          <a:stretch>
            <a:fillRect/>
          </a:stretch>
        </p:blipFill>
        <p:spPr>
          <a:xfrm>
            <a:off x="5589114" y="917418"/>
            <a:ext cx="4160004" cy="3842840"/>
          </a:xfrm>
          <a:prstGeom prst="rect">
            <a:avLst/>
          </a:prstGeom>
        </p:spPr>
      </p:pic>
      <p:pic>
        <p:nvPicPr>
          <p:cNvPr id="3" name="Picture 2"/>
          <p:cNvPicPr>
            <a:picLocks noChangeAspect="1"/>
          </p:cNvPicPr>
          <p:nvPr/>
        </p:nvPicPr>
        <p:blipFill rotWithShape="1">
          <a:blip r:embed="rId3"/>
          <a:srcRect t="9264" b="10064"/>
          <a:stretch/>
        </p:blipFill>
        <p:spPr>
          <a:xfrm>
            <a:off x="4083984" y="4760258"/>
            <a:ext cx="7143750" cy="1075765"/>
          </a:xfrm>
          <a:prstGeom prst="rect">
            <a:avLst/>
          </a:prstGeom>
        </p:spPr>
      </p:pic>
    </p:spTree>
    <p:extLst>
      <p:ext uri="{BB962C8B-B14F-4D97-AF65-F5344CB8AC3E}">
        <p14:creationId xmlns:p14="http://schemas.microsoft.com/office/powerpoint/2010/main" val="183223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we reach this solution?</a:t>
            </a:r>
            <a:endParaRPr lang="pt-PT" dirty="0"/>
          </a:p>
        </p:txBody>
      </p:sp>
      <p:sp>
        <p:nvSpPr>
          <p:cNvPr id="6" name="Content Placeholder 5"/>
          <p:cNvSpPr>
            <a:spLocks noGrp="1"/>
          </p:cNvSpPr>
          <p:nvPr>
            <p:ph idx="1"/>
          </p:nvPr>
        </p:nvSpPr>
        <p:spPr/>
        <p:txBody>
          <a:bodyPr/>
          <a:lstStyle/>
          <a:p>
            <a:r>
              <a:rPr lang="en-US" dirty="0" err="1"/>
              <a:t>Rapidminer</a:t>
            </a:r>
            <a:endParaRPr lang="en-US" dirty="0"/>
          </a:p>
          <a:p>
            <a:r>
              <a:rPr lang="en-US" dirty="0"/>
              <a:t>Using x-validation operation:</a:t>
            </a:r>
          </a:p>
          <a:p>
            <a:pPr lvl="1"/>
            <a:r>
              <a:rPr lang="en-US" dirty="0"/>
              <a:t>Number of validations: 10</a:t>
            </a:r>
          </a:p>
          <a:p>
            <a:r>
              <a:rPr lang="en-US" dirty="0"/>
              <a:t>Using Decision tree operator:</a:t>
            </a:r>
          </a:p>
          <a:p>
            <a:pPr lvl="1"/>
            <a:r>
              <a:rPr lang="en-US" dirty="0"/>
              <a:t>Using pruning:</a:t>
            </a:r>
          </a:p>
          <a:p>
            <a:pPr lvl="2"/>
            <a:r>
              <a:rPr lang="en-US" dirty="0"/>
              <a:t>Confidence 25%</a:t>
            </a:r>
          </a:p>
          <a:p>
            <a:pPr lvl="1"/>
            <a:r>
              <a:rPr lang="en-US" dirty="0"/>
              <a:t>Using pre-pruning:</a:t>
            </a:r>
          </a:p>
          <a:p>
            <a:pPr lvl="2"/>
            <a:r>
              <a:rPr lang="en-US" dirty="0"/>
              <a:t>Minimal gain of </a:t>
            </a:r>
            <a:r>
              <a:rPr lang="en-US" dirty="0" smtClean="0"/>
              <a:t>10%</a:t>
            </a:r>
            <a:endParaRPr lang="en-US" dirty="0"/>
          </a:p>
          <a:p>
            <a:r>
              <a:rPr lang="en-US" dirty="0"/>
              <a:t>Use of data tables:</a:t>
            </a:r>
          </a:p>
          <a:p>
            <a:pPr lvl="1"/>
            <a:r>
              <a:rPr lang="en-US" dirty="0"/>
              <a:t>Clients, Account, Loans, </a:t>
            </a:r>
            <a:r>
              <a:rPr lang="en-US" dirty="0" smtClean="0"/>
              <a:t>Demographic, Transactions </a:t>
            </a:r>
            <a:endParaRPr lang="en-US" dirty="0"/>
          </a:p>
        </p:txBody>
      </p:sp>
    </p:spTree>
    <p:extLst>
      <p:ext uri="{BB962C8B-B14F-4D97-AF65-F5344CB8AC3E}">
        <p14:creationId xmlns:p14="http://schemas.microsoft.com/office/powerpoint/2010/main" val="426259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Business &amp; Data Understanding</a:t>
            </a:r>
            <a:endParaRPr lang="pt-PT" sz="3200" dirty="0"/>
          </a:p>
        </p:txBody>
      </p:sp>
      <p:sp>
        <p:nvSpPr>
          <p:cNvPr id="3" name="Content Placeholder 2"/>
          <p:cNvSpPr>
            <a:spLocks noGrp="1"/>
          </p:cNvSpPr>
          <p:nvPr>
            <p:ph idx="1"/>
          </p:nvPr>
        </p:nvSpPr>
        <p:spPr/>
        <p:txBody>
          <a:bodyPr/>
          <a:lstStyle/>
          <a:p>
            <a:r>
              <a:rPr lang="en-US" dirty="0" smtClean="0"/>
              <a:t>Business is based of operations in any regular bank such as transactions, clients, credit cards and loans.</a:t>
            </a:r>
          </a:p>
          <a:p>
            <a:endParaRPr lang="en-US" dirty="0"/>
          </a:p>
          <a:p>
            <a:r>
              <a:rPr lang="en-US" dirty="0" smtClean="0"/>
              <a:t>Analysis of data tables </a:t>
            </a:r>
            <a:r>
              <a:rPr lang="en-US" dirty="0" smtClean="0"/>
              <a:t>relationships.</a:t>
            </a:r>
            <a:endParaRPr lang="en-US" dirty="0" smtClean="0"/>
          </a:p>
          <a:p>
            <a:r>
              <a:rPr lang="en-US" dirty="0" smtClean="0"/>
              <a:t>Understanding the attribute’s “names” and their </a:t>
            </a:r>
            <a:r>
              <a:rPr lang="en-US" dirty="0" smtClean="0"/>
              <a:t>meaning.</a:t>
            </a:r>
            <a:endParaRPr lang="en-US" dirty="0" smtClean="0"/>
          </a:p>
          <a:p>
            <a:r>
              <a:rPr lang="en-US" dirty="0" smtClean="0"/>
              <a:t>Understanding the attribute’s content meaning (possible values of each attribute like the range and type</a:t>
            </a:r>
            <a:r>
              <a:rPr lang="en-US" dirty="0" smtClean="0"/>
              <a:t>).</a:t>
            </a:r>
            <a:endParaRPr lang="en-US" dirty="0" smtClean="0"/>
          </a:p>
        </p:txBody>
      </p:sp>
    </p:spTree>
    <p:extLst>
      <p:ext uri="{BB962C8B-B14F-4D97-AF65-F5344CB8AC3E}">
        <p14:creationId xmlns:p14="http://schemas.microsoft.com/office/powerpoint/2010/main" val="100010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pt-PT" dirty="0"/>
          </a:p>
        </p:txBody>
      </p:sp>
      <p:sp>
        <p:nvSpPr>
          <p:cNvPr id="3" name="Content Placeholder 2"/>
          <p:cNvSpPr>
            <a:spLocks noGrp="1"/>
          </p:cNvSpPr>
          <p:nvPr>
            <p:ph idx="1"/>
          </p:nvPr>
        </p:nvSpPr>
        <p:spPr/>
        <p:txBody>
          <a:bodyPr/>
          <a:lstStyle/>
          <a:p>
            <a:r>
              <a:rPr lang="en-US" dirty="0" smtClean="0"/>
              <a:t>Renaming attribute’s names for more meaningful keywords.</a:t>
            </a:r>
          </a:p>
          <a:p>
            <a:pPr lvl="1"/>
            <a:r>
              <a:rPr lang="en-US" dirty="0" smtClean="0"/>
              <a:t>Spreadsheet “Demographic Data</a:t>
            </a:r>
            <a:r>
              <a:rPr lang="en-US" dirty="0" smtClean="0"/>
              <a:t>”.</a:t>
            </a:r>
            <a:endParaRPr lang="en-US" dirty="0"/>
          </a:p>
          <a:p>
            <a:r>
              <a:rPr lang="en-US" dirty="0" smtClean="0"/>
              <a:t>Extract implicit knowledge</a:t>
            </a:r>
          </a:p>
          <a:p>
            <a:pPr lvl="1"/>
            <a:r>
              <a:rPr lang="en-US" dirty="0" smtClean="0"/>
              <a:t>Extract “birthdate” and “sex” from clients </a:t>
            </a:r>
            <a:r>
              <a:rPr lang="en-US" i="1" dirty="0" smtClean="0"/>
              <a:t>birth </a:t>
            </a:r>
            <a:r>
              <a:rPr lang="en-US" i="1" dirty="0" smtClean="0"/>
              <a:t>number.</a:t>
            </a:r>
            <a:endParaRPr lang="en-US" i="1" dirty="0" smtClean="0"/>
          </a:p>
          <a:p>
            <a:pPr lvl="1"/>
            <a:r>
              <a:rPr lang="en-US" dirty="0" smtClean="0"/>
              <a:t>Extract client age from </a:t>
            </a:r>
            <a:r>
              <a:rPr lang="en-US" i="1" dirty="0" smtClean="0"/>
              <a:t>birth </a:t>
            </a:r>
            <a:r>
              <a:rPr lang="en-US" i="1" dirty="0" smtClean="0"/>
              <a:t>number.</a:t>
            </a:r>
            <a:endParaRPr lang="en-US" i="1" dirty="0" smtClean="0"/>
          </a:p>
          <a:p>
            <a:r>
              <a:rPr lang="en-US" dirty="0" smtClean="0"/>
              <a:t>Eliminate incoherence provoked by empty </a:t>
            </a:r>
            <a:r>
              <a:rPr lang="en-US" dirty="0" smtClean="0"/>
              <a:t>files.</a:t>
            </a:r>
            <a:endParaRPr lang="en-US" dirty="0" smtClean="0"/>
          </a:p>
          <a:p>
            <a:pPr lvl="1"/>
            <a:r>
              <a:rPr lang="en-US" dirty="0" smtClean="0"/>
              <a:t>District </a:t>
            </a:r>
            <a:r>
              <a:rPr lang="en-US" i="1" dirty="0" smtClean="0"/>
              <a:t>D69 </a:t>
            </a:r>
            <a:r>
              <a:rPr lang="en-US" dirty="0" smtClean="0"/>
              <a:t>had missing values that were replace by average value of all other </a:t>
            </a:r>
            <a:r>
              <a:rPr lang="en-US" dirty="0" smtClean="0"/>
              <a:t>districts in order to minimize the impact of those values.</a:t>
            </a:r>
            <a:endParaRPr lang="en-US" dirty="0" smtClean="0"/>
          </a:p>
          <a:p>
            <a:r>
              <a:rPr lang="en-US" dirty="0" smtClean="0"/>
              <a:t>Retrieve useful information from “transaction” datasheet.</a:t>
            </a:r>
          </a:p>
          <a:p>
            <a:pPr lvl="1"/>
            <a:r>
              <a:rPr lang="en-US" dirty="0" smtClean="0"/>
              <a:t>Ex.: Accounts with history of sanctions.</a:t>
            </a:r>
          </a:p>
        </p:txBody>
      </p:sp>
    </p:spTree>
    <p:extLst>
      <p:ext uri="{BB962C8B-B14F-4D97-AF65-F5344CB8AC3E}">
        <p14:creationId xmlns:p14="http://schemas.microsoft.com/office/powerpoint/2010/main" val="405895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data analysis</a:t>
            </a:r>
            <a:endParaRPr lang="pt-PT" dirty="0"/>
          </a:p>
        </p:txBody>
      </p:sp>
      <p:sp>
        <p:nvSpPr>
          <p:cNvPr id="3" name="Text Placeholder 2"/>
          <p:cNvSpPr>
            <a:spLocks noGrp="1"/>
          </p:cNvSpPr>
          <p:nvPr>
            <p:ph type="body" idx="1"/>
          </p:nvPr>
        </p:nvSpPr>
        <p:spPr/>
        <p:txBody>
          <a:bodyPr/>
          <a:lstStyle/>
          <a:p>
            <a:endParaRPr lang="pt-PT"/>
          </a:p>
        </p:txBody>
      </p:sp>
    </p:spTree>
    <p:extLst>
      <p:ext uri="{BB962C8B-B14F-4D97-AF65-F5344CB8AC3E}">
        <p14:creationId xmlns:p14="http://schemas.microsoft.com/office/powerpoint/2010/main" val="21115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data distribution</a:t>
            </a:r>
            <a:endParaRPr lang="pt-PT" dirty="0"/>
          </a:p>
        </p:txBody>
      </p:sp>
      <p:pic>
        <p:nvPicPr>
          <p:cNvPr id="7" name="Content Placeholder 6"/>
          <p:cNvPicPr>
            <a:picLocks noGrp="1" noChangeAspect="1"/>
          </p:cNvPicPr>
          <p:nvPr>
            <p:ph idx="1"/>
          </p:nvPr>
        </p:nvPicPr>
        <p:blipFill>
          <a:blip r:embed="rId2"/>
          <a:stretch>
            <a:fillRect/>
          </a:stretch>
        </p:blipFill>
        <p:spPr>
          <a:xfrm>
            <a:off x="4504511" y="868363"/>
            <a:ext cx="6040478" cy="5121275"/>
          </a:xfrm>
        </p:spPr>
      </p:pic>
      <p:sp>
        <p:nvSpPr>
          <p:cNvPr id="6" name="Text Placeholder 5"/>
          <p:cNvSpPr>
            <a:spLocks noGrp="1"/>
          </p:cNvSpPr>
          <p:nvPr>
            <p:ph type="body" sz="half" idx="2"/>
          </p:nvPr>
        </p:nvSpPr>
        <p:spPr/>
        <p:txBody>
          <a:bodyPr/>
          <a:lstStyle/>
          <a:p>
            <a:r>
              <a:rPr lang="en-US" sz="1800" dirty="0" smtClean="0"/>
              <a:t>Data shows a large variance of average salary by district</a:t>
            </a:r>
            <a:r>
              <a:rPr lang="en-US" dirty="0" smtClean="0"/>
              <a:t>.</a:t>
            </a:r>
            <a:endParaRPr lang="pt-PT" dirty="0"/>
          </a:p>
        </p:txBody>
      </p:sp>
    </p:spTree>
    <p:extLst>
      <p:ext uri="{BB962C8B-B14F-4D97-AF65-F5344CB8AC3E}">
        <p14:creationId xmlns:p14="http://schemas.microsoft.com/office/powerpoint/2010/main" val="275662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clients per region</a:t>
            </a:r>
            <a:endParaRPr lang="pt-PT" dirty="0"/>
          </a:p>
        </p:txBody>
      </p:sp>
      <p:pic>
        <p:nvPicPr>
          <p:cNvPr id="7" name="Content Placeholder 6"/>
          <p:cNvPicPr>
            <a:picLocks noGrp="1" noChangeAspect="1"/>
          </p:cNvPicPr>
          <p:nvPr>
            <p:ph idx="1"/>
          </p:nvPr>
        </p:nvPicPr>
        <p:blipFill>
          <a:blip r:embed="rId2"/>
          <a:stretch>
            <a:fillRect/>
          </a:stretch>
        </p:blipFill>
        <p:spPr>
          <a:xfrm>
            <a:off x="4604322" y="868363"/>
            <a:ext cx="5840856" cy="5121275"/>
          </a:xfrm>
        </p:spPr>
      </p:pic>
      <p:sp>
        <p:nvSpPr>
          <p:cNvPr id="4" name="Text Placeholder 3"/>
          <p:cNvSpPr>
            <a:spLocks noGrp="1"/>
          </p:cNvSpPr>
          <p:nvPr>
            <p:ph type="body" sz="half" idx="2"/>
          </p:nvPr>
        </p:nvSpPr>
        <p:spPr/>
        <p:txBody>
          <a:bodyPr>
            <a:normAutofit/>
          </a:bodyPr>
          <a:lstStyle/>
          <a:p>
            <a:r>
              <a:rPr lang="en-US" sz="1800" dirty="0" smtClean="0"/>
              <a:t>Data seams </a:t>
            </a:r>
            <a:r>
              <a:rPr lang="en-US" sz="1800" dirty="0" smtClean="0"/>
              <a:t>equally distributed </a:t>
            </a:r>
            <a:r>
              <a:rPr lang="en-US" sz="1800" dirty="0" smtClean="0"/>
              <a:t>by region.</a:t>
            </a:r>
            <a:endParaRPr lang="pt-PT" sz="1800" dirty="0"/>
          </a:p>
        </p:txBody>
      </p:sp>
    </p:spTree>
    <p:extLst>
      <p:ext uri="{BB962C8B-B14F-4D97-AF65-F5344CB8AC3E}">
        <p14:creationId xmlns:p14="http://schemas.microsoft.com/office/powerpoint/2010/main" val="294983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Type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176245" y="1304629"/>
            <a:ext cx="6697010" cy="4248743"/>
          </a:xfrm>
        </p:spPr>
      </p:pic>
      <p:sp>
        <p:nvSpPr>
          <p:cNvPr id="4" name="Text Placeholder 3"/>
          <p:cNvSpPr>
            <a:spLocks noGrp="1"/>
          </p:cNvSpPr>
          <p:nvPr>
            <p:ph type="body" sz="half" idx="2"/>
          </p:nvPr>
        </p:nvSpPr>
        <p:spPr/>
        <p:txBody>
          <a:bodyPr>
            <a:normAutofit/>
          </a:bodyPr>
          <a:lstStyle/>
          <a:p>
            <a:r>
              <a:rPr lang="en-US" sz="1800" dirty="0" smtClean="0"/>
              <a:t>We see a big presence of cards of the type “classic” with a smaller presence of “junior” followed by “gold” cards.</a:t>
            </a:r>
            <a:endParaRPr lang="pt-PT" sz="1800" dirty="0"/>
          </a:p>
        </p:txBody>
      </p:sp>
    </p:spTree>
    <p:extLst>
      <p:ext uri="{BB962C8B-B14F-4D97-AF65-F5344CB8AC3E}">
        <p14:creationId xmlns:p14="http://schemas.microsoft.com/office/powerpoint/2010/main" val="171077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 gender distribution</a:t>
            </a:r>
            <a:endParaRPr lang="pt-PT" dirty="0"/>
          </a:p>
        </p:txBody>
      </p:sp>
      <p:pic>
        <p:nvPicPr>
          <p:cNvPr id="5" name="Content Placeholder 4"/>
          <p:cNvPicPr>
            <a:picLocks noGrp="1" noChangeAspect="1"/>
          </p:cNvPicPr>
          <p:nvPr>
            <p:ph idx="1"/>
          </p:nvPr>
        </p:nvPicPr>
        <p:blipFill>
          <a:blip r:embed="rId2"/>
          <a:stretch>
            <a:fillRect/>
          </a:stretch>
        </p:blipFill>
        <p:spPr>
          <a:xfrm>
            <a:off x="4341008" y="868363"/>
            <a:ext cx="6367483" cy="5121275"/>
          </a:xfrm>
        </p:spPr>
      </p:pic>
      <p:sp>
        <p:nvSpPr>
          <p:cNvPr id="4" name="Text Placeholder 3"/>
          <p:cNvSpPr>
            <a:spLocks noGrp="1"/>
          </p:cNvSpPr>
          <p:nvPr>
            <p:ph type="body" sz="half" idx="2"/>
          </p:nvPr>
        </p:nvSpPr>
        <p:spPr/>
        <p:txBody>
          <a:bodyPr>
            <a:normAutofit/>
          </a:bodyPr>
          <a:lstStyle/>
          <a:p>
            <a:r>
              <a:rPr lang="en-US" sz="1800" dirty="0" smtClean="0"/>
              <a:t>Data seems equally distributed between </a:t>
            </a:r>
            <a:r>
              <a:rPr lang="en-US" sz="1800" dirty="0" smtClean="0"/>
              <a:t>genders, we can conclude that there </a:t>
            </a:r>
            <a:r>
              <a:rPr lang="en-US" sz="1800" dirty="0" smtClean="0"/>
              <a:t>is no bias on gender.</a:t>
            </a:r>
            <a:endParaRPr lang="pt-PT" sz="1800" dirty="0"/>
          </a:p>
        </p:txBody>
      </p:sp>
    </p:spTree>
    <p:extLst>
      <p:ext uri="{BB962C8B-B14F-4D97-AF65-F5344CB8AC3E}">
        <p14:creationId xmlns:p14="http://schemas.microsoft.com/office/powerpoint/2010/main" val="328192697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218</TotalTime>
  <Words>991</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Corbel</vt:lpstr>
      <vt:lpstr>Wingdings 2</vt:lpstr>
      <vt:lpstr>Frame</vt:lpstr>
      <vt:lpstr>Banking Data Mining Case Study</vt:lpstr>
      <vt:lpstr>CRISP-DM</vt:lpstr>
      <vt:lpstr>Business &amp; Data Understanding</vt:lpstr>
      <vt:lpstr>Data Preparation</vt:lpstr>
      <vt:lpstr>Descriptive data analysis</vt:lpstr>
      <vt:lpstr>Salary data distribution</vt:lpstr>
      <vt:lpstr>Number of clients per region</vt:lpstr>
      <vt:lpstr>Card Type distribution</vt:lpstr>
      <vt:lpstr>Clients gender distribution</vt:lpstr>
      <vt:lpstr>Loan amount distribution by status</vt:lpstr>
      <vt:lpstr>Loan duration distribution by status</vt:lpstr>
      <vt:lpstr>Clusters</vt:lpstr>
      <vt:lpstr>Client / Demographic clustering</vt:lpstr>
      <vt:lpstr>Loans / Clients Clustering</vt:lpstr>
      <vt:lpstr>Permanent Orders &amp; Loans / Clients Clustering</vt:lpstr>
      <vt:lpstr>Predictive data mining </vt:lpstr>
      <vt:lpstr>Data problems and applied solutions</vt:lpstr>
      <vt:lpstr>Decision tree for predicting successful  loans based on finished loans only  </vt:lpstr>
      <vt:lpstr>How we reach this solution?</vt:lpstr>
      <vt:lpstr>Decision tree for predicting successful  loans based on finished and active loans </vt:lpstr>
      <vt:lpstr>How we reach this solution?</vt:lpstr>
      <vt:lpstr>Decision tree for predicting successful  loans based on finished and active loans and transaction data</vt:lpstr>
      <vt:lpstr>How we reach this 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 Mining Case Study</dc:title>
  <dc:creator>JP Dias</dc:creator>
  <cp:lastModifiedBy>Jorge Santos</cp:lastModifiedBy>
  <cp:revision>20</cp:revision>
  <dcterms:created xsi:type="dcterms:W3CDTF">2015-12-11T00:53:16Z</dcterms:created>
  <dcterms:modified xsi:type="dcterms:W3CDTF">2015-12-11T19:37:20Z</dcterms:modified>
</cp:coreProperties>
</file>