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8"/>
  </p:notes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83" r:id="rId14"/>
    <p:sldId id="272" r:id="rId15"/>
    <p:sldId id="284" r:id="rId16"/>
    <p:sldId id="286" r:id="rId17"/>
    <p:sldId id="260" r:id="rId18"/>
    <p:sldId id="271" r:id="rId19"/>
    <p:sldId id="277" r:id="rId20"/>
    <p:sldId id="278" r:id="rId21"/>
    <p:sldId id="279" r:id="rId22"/>
    <p:sldId id="280" r:id="rId23"/>
    <p:sldId id="287" r:id="rId24"/>
    <p:sldId id="288" r:id="rId25"/>
    <p:sldId id="307" r:id="rId26"/>
    <p:sldId id="308" r:id="rId27"/>
    <p:sldId id="281" r:id="rId28"/>
    <p:sldId id="282" r:id="rId29"/>
    <p:sldId id="289" r:id="rId30"/>
    <p:sldId id="290" r:id="rId31"/>
    <p:sldId id="291" r:id="rId32"/>
    <p:sldId id="292" r:id="rId33"/>
    <p:sldId id="295" r:id="rId34"/>
    <p:sldId id="294" r:id="rId35"/>
    <p:sldId id="310" r:id="rId36"/>
    <p:sldId id="311" r:id="rId37"/>
    <p:sldId id="298" r:id="rId38"/>
    <p:sldId id="299" r:id="rId39"/>
    <p:sldId id="300" r:id="rId40"/>
    <p:sldId id="301" r:id="rId41"/>
    <p:sldId id="302" r:id="rId42"/>
    <p:sldId id="304" r:id="rId43"/>
    <p:sldId id="309" r:id="rId44"/>
    <p:sldId id="305" r:id="rId45"/>
    <p:sldId id="306"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3333" autoAdjust="0"/>
  </p:normalViewPr>
  <p:slideViewPr>
    <p:cSldViewPr snapToGrid="0">
      <p:cViewPr varScale="1">
        <p:scale>
          <a:sx n="97" d="100"/>
          <a:sy n="97" d="100"/>
        </p:scale>
        <p:origin x="11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1B612-214C-4868-8B68-1B8D1443524D}" type="datetimeFigureOut">
              <a:rPr lang="pt-PT" smtClean="0"/>
              <a:t>25/01/2016</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A8645-4E47-4476-9EEF-65BED58C741A}" type="slidenum">
              <a:rPr lang="pt-PT" smtClean="0"/>
              <a:t>‹#›</a:t>
            </a:fld>
            <a:endParaRPr lang="pt-PT"/>
          </a:p>
        </p:txBody>
      </p:sp>
    </p:spTree>
    <p:extLst>
      <p:ext uri="{BB962C8B-B14F-4D97-AF65-F5344CB8AC3E}">
        <p14:creationId xmlns:p14="http://schemas.microsoft.com/office/powerpoint/2010/main" val="97998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the data we got is about typical operations in a bank and additional demographic generic data.</a:t>
            </a:r>
            <a:endParaRPr lang="en-US" dirty="0" smtClean="0"/>
          </a:p>
          <a:p>
            <a:endParaRPr lang="en-US" dirty="0" smtClean="0"/>
          </a:p>
          <a:p>
            <a:r>
              <a:rPr lang="en-US" dirty="0" smtClean="0"/>
              <a:t>Relationships between tables (relations</a:t>
            </a:r>
            <a:r>
              <a:rPr lang="en-US" baseline="0" dirty="0" smtClean="0"/>
              <a:t> knowledge)</a:t>
            </a:r>
          </a:p>
          <a:p>
            <a:r>
              <a:rPr lang="en-US" baseline="0" dirty="0" smtClean="0"/>
              <a:t>Get to know our mining objective – loans success prediction</a:t>
            </a:r>
          </a:p>
          <a:p>
            <a:endParaRPr lang="en-US" baseline="0" dirty="0" smtClean="0"/>
          </a:p>
          <a:p>
            <a:r>
              <a:rPr lang="en-US" dirty="0" smtClean="0"/>
              <a:t>Excel.</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3</a:t>
            </a:fld>
            <a:endParaRPr lang="pt-PT"/>
          </a:p>
        </p:txBody>
      </p:sp>
    </p:spTree>
    <p:extLst>
      <p:ext uri="{BB962C8B-B14F-4D97-AF65-F5344CB8AC3E}">
        <p14:creationId xmlns:p14="http://schemas.microsoft.com/office/powerpoint/2010/main" val="276872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13</a:t>
            </a:fld>
            <a:endParaRPr lang="pt-PT"/>
          </a:p>
        </p:txBody>
      </p:sp>
    </p:spTree>
    <p:extLst>
      <p:ext uri="{BB962C8B-B14F-4D97-AF65-F5344CB8AC3E}">
        <p14:creationId xmlns:p14="http://schemas.microsoft.com/office/powerpoint/2010/main" val="1180521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16</a:t>
            </a:fld>
            <a:endParaRPr lang="pt-PT"/>
          </a:p>
        </p:txBody>
      </p:sp>
    </p:spTree>
    <p:extLst>
      <p:ext uri="{BB962C8B-B14F-4D97-AF65-F5344CB8AC3E}">
        <p14:creationId xmlns:p14="http://schemas.microsoft.com/office/powerpoint/2010/main" val="210743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RAPIDMINER</a:t>
            </a:r>
            <a:r>
              <a:rPr lang="en-US" baseline="0" dirty="0" smtClean="0"/>
              <a:t> all the way.</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17</a:t>
            </a:fld>
            <a:endParaRPr lang="pt-PT"/>
          </a:p>
        </p:txBody>
      </p:sp>
    </p:spTree>
    <p:extLst>
      <p:ext uri="{BB962C8B-B14F-4D97-AF65-F5344CB8AC3E}">
        <p14:creationId xmlns:p14="http://schemas.microsoft.com/office/powerpoint/2010/main" val="366596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a:t>
            </a:r>
            <a:r>
              <a:rPr lang="en-US" baseline="0" dirty="0" smtClean="0"/>
              <a:t> support model at the business side, such as specific condition accordingly to the tree tests.</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19</a:t>
            </a:fld>
            <a:endParaRPr lang="pt-PT"/>
          </a:p>
        </p:txBody>
      </p:sp>
    </p:spTree>
    <p:extLst>
      <p:ext uri="{BB962C8B-B14F-4D97-AF65-F5344CB8AC3E}">
        <p14:creationId xmlns:p14="http://schemas.microsoft.com/office/powerpoint/2010/main" val="2094505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Hold-out method</a:t>
            </a:r>
            <a:r>
              <a:rPr lang="en-US" baseline="0" dirty="0" smtClean="0"/>
              <a:t> was used to experiment this validation technique, and also, besides the standard values being 70/30, we see that this values were a good choice  due to the variability of the given data, resulting in a better modelling. </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20</a:t>
            </a:fld>
            <a:endParaRPr lang="pt-PT"/>
          </a:p>
        </p:txBody>
      </p:sp>
    </p:spTree>
    <p:extLst>
      <p:ext uri="{BB962C8B-B14F-4D97-AF65-F5344CB8AC3E}">
        <p14:creationId xmlns:p14="http://schemas.microsoft.com/office/powerpoint/2010/main" val="311578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Decision</a:t>
            </a:r>
            <a:r>
              <a:rPr lang="en-US" baseline="0" dirty="0" smtClean="0"/>
              <a:t> support model at the business side, such as specific condition accordingly to the tree tests.</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21</a:t>
            </a:fld>
            <a:endParaRPr lang="pt-PT"/>
          </a:p>
        </p:txBody>
      </p:sp>
    </p:spTree>
    <p:extLst>
      <p:ext uri="{BB962C8B-B14F-4D97-AF65-F5344CB8AC3E}">
        <p14:creationId xmlns:p14="http://schemas.microsoft.com/office/powerpoint/2010/main" val="149877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22</a:t>
            </a:fld>
            <a:endParaRPr lang="pt-PT"/>
          </a:p>
        </p:txBody>
      </p:sp>
    </p:spTree>
    <p:extLst>
      <p:ext uri="{BB962C8B-B14F-4D97-AF65-F5344CB8AC3E}">
        <p14:creationId xmlns:p14="http://schemas.microsoft.com/office/powerpoint/2010/main" val="76022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24</a:t>
            </a:fld>
            <a:endParaRPr lang="pt-PT"/>
          </a:p>
        </p:txBody>
      </p:sp>
    </p:spTree>
    <p:extLst>
      <p:ext uri="{BB962C8B-B14F-4D97-AF65-F5344CB8AC3E}">
        <p14:creationId xmlns:p14="http://schemas.microsoft.com/office/powerpoint/2010/main" val="3862023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26</a:t>
            </a:fld>
            <a:endParaRPr lang="pt-PT"/>
          </a:p>
        </p:txBody>
      </p:sp>
    </p:spTree>
    <p:extLst>
      <p:ext uri="{BB962C8B-B14F-4D97-AF65-F5344CB8AC3E}">
        <p14:creationId xmlns:p14="http://schemas.microsoft.com/office/powerpoint/2010/main" val="286919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a:t>
            </a:r>
            <a:r>
              <a:rPr lang="en-US" baseline="0" dirty="0" smtClean="0"/>
              <a:t> support model at the business side, such as specific condition accordingly to the tree tests.</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27</a:t>
            </a:fld>
            <a:endParaRPr lang="pt-PT"/>
          </a:p>
        </p:txBody>
      </p:sp>
    </p:spTree>
    <p:extLst>
      <p:ext uri="{BB962C8B-B14F-4D97-AF65-F5344CB8AC3E}">
        <p14:creationId xmlns:p14="http://schemas.microsoft.com/office/powerpoint/2010/main" val="426525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 steps.</a:t>
            </a:r>
          </a:p>
          <a:p>
            <a:endParaRPr lang="en-US" dirty="0" smtClean="0"/>
          </a:p>
          <a:p>
            <a:r>
              <a:rPr lang="en-US" dirty="0" smtClean="0"/>
              <a:t>Normalization</a:t>
            </a:r>
            <a:r>
              <a:rPr lang="en-US" baseline="0" dirty="0" smtClean="0"/>
              <a:t> and </a:t>
            </a:r>
            <a:r>
              <a:rPr lang="pt-PT" dirty="0" smtClean="0"/>
              <a:t>discretization</a:t>
            </a:r>
            <a:r>
              <a:rPr lang="pt-PT" baseline="0" dirty="0" smtClean="0"/>
              <a:t> (rapidminer joins) techniques were used in final steps of preparation phase.</a:t>
            </a:r>
          </a:p>
          <a:p>
            <a:endParaRPr lang="en-US" baseline="0" dirty="0" smtClean="0"/>
          </a:p>
          <a:p>
            <a:r>
              <a:rPr lang="en-US" dirty="0" smtClean="0"/>
              <a:t>Excel</a:t>
            </a:r>
            <a:r>
              <a:rPr lang="en-US" baseline="0" dirty="0" smtClean="0"/>
              <a:t> / </a:t>
            </a:r>
            <a:r>
              <a:rPr lang="en-US" baseline="0" dirty="0" err="1" smtClean="0"/>
              <a:t>Rapidminer</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4</a:t>
            </a:fld>
            <a:endParaRPr lang="pt-PT"/>
          </a:p>
        </p:txBody>
      </p:sp>
    </p:spTree>
    <p:extLst>
      <p:ext uri="{BB962C8B-B14F-4D97-AF65-F5344CB8AC3E}">
        <p14:creationId xmlns:p14="http://schemas.microsoft.com/office/powerpoint/2010/main" val="4081561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28</a:t>
            </a:fld>
            <a:endParaRPr lang="pt-PT"/>
          </a:p>
        </p:txBody>
      </p:sp>
    </p:spTree>
    <p:extLst>
      <p:ext uri="{BB962C8B-B14F-4D97-AF65-F5344CB8AC3E}">
        <p14:creationId xmlns:p14="http://schemas.microsoft.com/office/powerpoint/2010/main" val="3899756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a:t>
            </a:r>
            <a:r>
              <a:rPr lang="en-US" baseline="0" dirty="0" smtClean="0"/>
              <a:t> support model at the business side, such as specific condition accordingly to the predicted results given on each test. (for example in new clients)</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29</a:t>
            </a:fld>
            <a:endParaRPr lang="pt-PT"/>
          </a:p>
        </p:txBody>
      </p:sp>
    </p:spTree>
    <p:extLst>
      <p:ext uri="{BB962C8B-B14F-4D97-AF65-F5344CB8AC3E}">
        <p14:creationId xmlns:p14="http://schemas.microsoft.com/office/powerpoint/2010/main" val="789521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30</a:t>
            </a:fld>
            <a:endParaRPr lang="pt-PT"/>
          </a:p>
        </p:txBody>
      </p:sp>
    </p:spTree>
    <p:extLst>
      <p:ext uri="{BB962C8B-B14F-4D97-AF65-F5344CB8AC3E}">
        <p14:creationId xmlns:p14="http://schemas.microsoft.com/office/powerpoint/2010/main" val="77270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a:t>
            </a:r>
            <a:r>
              <a:rPr lang="en-US" baseline="0" dirty="0" smtClean="0"/>
              <a:t> support model at the business side, such as specific condition accordingly to the predicted results given on each test. (for example in new clients)</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31</a:t>
            </a:fld>
            <a:endParaRPr lang="pt-PT"/>
          </a:p>
        </p:txBody>
      </p:sp>
    </p:spTree>
    <p:extLst>
      <p:ext uri="{BB962C8B-B14F-4D97-AF65-F5344CB8AC3E}">
        <p14:creationId xmlns:p14="http://schemas.microsoft.com/office/powerpoint/2010/main" val="837555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was tries with different k  number of validations, but in order to be more sure of the results of validation we decided to use 10 as the last verification value, since the relative % stabilized with this number.</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32</a:t>
            </a:fld>
            <a:endParaRPr lang="pt-PT"/>
          </a:p>
        </p:txBody>
      </p:sp>
    </p:spTree>
    <p:extLst>
      <p:ext uri="{BB962C8B-B14F-4D97-AF65-F5344CB8AC3E}">
        <p14:creationId xmlns:p14="http://schemas.microsoft.com/office/powerpoint/2010/main" val="316955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conclusions:</a:t>
            </a:r>
          </a:p>
          <a:p>
            <a:pPr marL="171450" indent="-171450">
              <a:buFont typeface="Arial" panose="020B0604020202020204" pitchFamily="34" charset="0"/>
              <a:buChar char="•"/>
            </a:pPr>
            <a:r>
              <a:rPr lang="en-US" dirty="0" smtClean="0"/>
              <a:t>Results obtained are generally good for taking data-driven decisions, but consider that this data is old,</a:t>
            </a:r>
            <a:r>
              <a:rPr lang="en-US" baseline="0" dirty="0" smtClean="0"/>
              <a:t> so the predictions very possibly are not useful today. -&gt; Get new data, get a whole new version of DM and PM.</a:t>
            </a:r>
          </a:p>
          <a:p>
            <a:pPr marL="171450" indent="-171450">
              <a:buFont typeface="Arial" panose="020B0604020202020204" pitchFamily="34" charset="0"/>
              <a:buChar char="•"/>
            </a:pPr>
            <a:r>
              <a:rPr lang="en-US" baseline="0" dirty="0" smtClean="0"/>
              <a:t>Maybe use association rules and regression techniques as a complement to the clusters in DM.</a:t>
            </a:r>
          </a:p>
          <a:p>
            <a:pPr marL="171450" indent="-171450">
              <a:buFont typeface="Arial" panose="020B0604020202020204" pitchFamily="34" charset="0"/>
              <a:buChar char="•"/>
            </a:pPr>
            <a:r>
              <a:rPr lang="en-US" baseline="0" dirty="0" smtClean="0"/>
              <a:t>Refinement of the algorithms used with real market tests with small impact but enough to validate them.</a:t>
            </a:r>
          </a:p>
          <a:p>
            <a:pPr marL="171450" indent="-171450">
              <a:buFont typeface="Arial" panose="020B0604020202020204" pitchFamily="34" charset="0"/>
              <a:buChar char="•"/>
            </a:pPr>
            <a:r>
              <a:rPr lang="en-US" baseline="0" dirty="0" smtClean="0"/>
              <a:t>Select the best of the results only, since some models that give similar results can be simply throw away. (3 trees saying the same is the same as one)</a:t>
            </a:r>
          </a:p>
          <a:p>
            <a:pPr marL="171450" indent="-171450">
              <a:buFont typeface="Arial" panose="020B0604020202020204" pitchFamily="34" charset="0"/>
              <a:buChar char="•"/>
            </a:pPr>
            <a:r>
              <a:rPr lang="en-US" baseline="0" dirty="0" smtClean="0"/>
              <a:t>Try new methods and methodologies like ensemble methods for predicting.</a:t>
            </a:r>
          </a:p>
          <a:p>
            <a:pPr marL="171450" indent="-171450">
              <a:buFont typeface="Arial" panose="020B0604020202020204" pitchFamily="34" charset="0"/>
              <a:buChar char="•"/>
            </a:pPr>
            <a:endParaRPr lang="en-US" baseline="0" dirty="0" smtClean="0"/>
          </a:p>
          <a:p>
            <a:endParaRPr lang="en-US" baseline="0"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33</a:t>
            </a:fld>
            <a:endParaRPr lang="pt-PT"/>
          </a:p>
        </p:txBody>
      </p:sp>
    </p:spTree>
    <p:extLst>
      <p:ext uri="{BB962C8B-B14F-4D97-AF65-F5344CB8AC3E}">
        <p14:creationId xmlns:p14="http://schemas.microsoft.com/office/powerpoint/2010/main" val="1145658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EDA</a:t>
            </a:r>
            <a:r>
              <a:rPr lang="en-US" baseline="0" dirty="0" smtClean="0"/>
              <a:t> – exploratory data analysis using charts and statistical rules</a:t>
            </a:r>
          </a:p>
          <a:p>
            <a:endParaRPr lang="en-US" baseline="0" dirty="0" smtClean="0"/>
          </a:p>
          <a:p>
            <a:r>
              <a:rPr lang="en-US" baseline="0" dirty="0" smtClean="0"/>
              <a:t>Clustering and association rules.</a:t>
            </a:r>
          </a:p>
          <a:p>
            <a:endParaRPr lang="en-US" baseline="0" dirty="0" smtClean="0"/>
          </a:p>
          <a:p>
            <a:r>
              <a:rPr lang="en-US" baseline="0" dirty="0" err="1" smtClean="0"/>
              <a:t>Rapidminer</a:t>
            </a:r>
            <a:r>
              <a:rPr lang="en-US" baseline="0" dirty="0" smtClean="0"/>
              <a:t> and Excel</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5</a:t>
            </a:fld>
            <a:endParaRPr lang="pt-PT"/>
          </a:p>
        </p:txBody>
      </p:sp>
    </p:spTree>
    <p:extLst>
      <p:ext uri="{BB962C8B-B14F-4D97-AF65-F5344CB8AC3E}">
        <p14:creationId xmlns:p14="http://schemas.microsoft.com/office/powerpoint/2010/main" val="41650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good for data mining proposes since we got a good distribution (no bias). An we can see that different districts have normally different salaries</a:t>
            </a:r>
            <a:r>
              <a:rPr lang="en-US" baseline="0" dirty="0" smtClean="0"/>
              <a:t> associated.</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6</a:t>
            </a:fld>
            <a:endParaRPr lang="pt-PT"/>
          </a:p>
        </p:txBody>
      </p:sp>
    </p:spTree>
    <p:extLst>
      <p:ext uri="{BB962C8B-B14F-4D97-AF65-F5344CB8AC3E}">
        <p14:creationId xmlns:p14="http://schemas.microsoft.com/office/powerpoint/2010/main" val="140099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 we got</a:t>
            </a:r>
            <a:r>
              <a:rPr lang="en-US" baseline="0" dirty="0" smtClean="0"/>
              <a:t> no bias, with an similar population rate between all regions.</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7</a:t>
            </a:fld>
            <a:endParaRPr lang="pt-PT"/>
          </a:p>
        </p:txBody>
      </p:sp>
    </p:spTree>
    <p:extLst>
      <p:ext uri="{BB962C8B-B14F-4D97-AF65-F5344CB8AC3E}">
        <p14:creationId xmlns:p14="http://schemas.microsoft.com/office/powerpoint/2010/main" val="100309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a pattern that credit cards are typical classic. Gold and junior cards are less common, since the conditions of this cards depends on specific client characteristics (age, Client Lifetime Value). </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8</a:t>
            </a:fld>
            <a:endParaRPr lang="pt-PT"/>
          </a:p>
        </p:txBody>
      </p:sp>
    </p:spTree>
    <p:extLst>
      <p:ext uri="{BB962C8B-B14F-4D97-AF65-F5344CB8AC3E}">
        <p14:creationId xmlns:p14="http://schemas.microsoft.com/office/powerpoint/2010/main" val="109600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we got to consider that this includes Owners and dispones.</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9</a:t>
            </a:fld>
            <a:endParaRPr lang="pt-PT"/>
          </a:p>
        </p:txBody>
      </p:sp>
    </p:spTree>
    <p:extLst>
      <p:ext uri="{BB962C8B-B14F-4D97-AF65-F5344CB8AC3E}">
        <p14:creationId xmlns:p14="http://schemas.microsoft.com/office/powerpoint/2010/main" val="54545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get us an overview of all clients with loans, as well the success rates. Based on this data we can see if there are lots of success or </a:t>
            </a:r>
            <a:r>
              <a:rPr lang="en-US" baseline="0" dirty="0" err="1" smtClean="0"/>
              <a:t>insuccess</a:t>
            </a:r>
            <a:r>
              <a:rPr lang="en-US" baseline="0" dirty="0" smtClean="0"/>
              <a:t> what can be useful to the bank (adjust campaigns/conditions)</a:t>
            </a:r>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10</a:t>
            </a:fld>
            <a:endParaRPr lang="pt-PT"/>
          </a:p>
        </p:txBody>
      </p:sp>
    </p:spTree>
    <p:extLst>
      <p:ext uri="{BB962C8B-B14F-4D97-AF65-F5344CB8AC3E}">
        <p14:creationId xmlns:p14="http://schemas.microsoft.com/office/powerpoint/2010/main" val="279008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technical/data mining level we got some problems regarding dimensionality of the data, noise (not useful data) and irrelevant attributes. </a:t>
            </a:r>
          </a:p>
          <a:p>
            <a:endParaRPr lang="en-US" baseline="0" dirty="0" smtClean="0"/>
          </a:p>
          <a:p>
            <a:r>
              <a:rPr lang="en-US" baseline="0" dirty="0" smtClean="0"/>
              <a:t>Good distribution of the data (variety, quantity) give us better and precise classification.</a:t>
            </a:r>
            <a:endParaRPr lang="pt-PT" dirty="0" smtClean="0"/>
          </a:p>
          <a:p>
            <a:endParaRPr lang="pt-PT" dirty="0"/>
          </a:p>
        </p:txBody>
      </p:sp>
      <p:sp>
        <p:nvSpPr>
          <p:cNvPr id="4" name="Slide Number Placeholder 3"/>
          <p:cNvSpPr>
            <a:spLocks noGrp="1"/>
          </p:cNvSpPr>
          <p:nvPr>
            <p:ph type="sldNum" sz="quarter" idx="10"/>
          </p:nvPr>
        </p:nvSpPr>
        <p:spPr/>
        <p:txBody>
          <a:bodyPr/>
          <a:lstStyle/>
          <a:p>
            <a:fld id="{DE9A8645-4E47-4476-9EEF-65BED58C741A}" type="slidenum">
              <a:rPr lang="pt-PT" smtClean="0"/>
              <a:t>12</a:t>
            </a:fld>
            <a:endParaRPr lang="pt-PT"/>
          </a:p>
        </p:txBody>
      </p:sp>
    </p:spTree>
    <p:extLst>
      <p:ext uri="{BB962C8B-B14F-4D97-AF65-F5344CB8AC3E}">
        <p14:creationId xmlns:p14="http://schemas.microsoft.com/office/powerpoint/2010/main" val="172714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1/25/2016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1/25/2016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3"/>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25314" y="1829459"/>
            <a:ext cx="5067607" cy="1158310"/>
          </a:xfrm>
          <a:prstGeom prst="rect">
            <a:avLst/>
          </a:prstGeom>
        </p:spPr>
      </p:pic>
      <p:sp>
        <p:nvSpPr>
          <p:cNvPr id="12" name="Content Placeholder 2"/>
          <p:cNvSpPr txBox="1">
            <a:spLocks/>
          </p:cNvSpPr>
          <p:nvPr/>
        </p:nvSpPr>
        <p:spPr>
          <a:xfrm>
            <a:off x="3803002" y="1163943"/>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2" name="Title 1"/>
          <p:cNvSpPr>
            <a:spLocks noGrp="1"/>
          </p:cNvSpPr>
          <p:nvPr>
            <p:ph type="title"/>
          </p:nvPr>
        </p:nvSpPr>
        <p:spPr>
          <a:xfrm>
            <a:off x="256032" y="1143000"/>
            <a:ext cx="2834640" cy="1034143"/>
          </a:xfrm>
        </p:spPr>
        <p:txBody>
          <a:bodyPr/>
          <a:lstStyle/>
          <a:p>
            <a:r>
              <a:rPr lang="en-US" dirty="0" smtClean="0"/>
              <a:t>Client / Card Type Clusters</a:t>
            </a:r>
            <a:endParaRPr lang="pt-PT" dirty="0"/>
          </a:p>
        </p:txBody>
      </p:sp>
      <p:pic>
        <p:nvPicPr>
          <p:cNvPr id="4" name="Content Placeholder 3"/>
          <p:cNvPicPr>
            <a:picLocks noGrp="1" noChangeAspect="1"/>
          </p:cNvPicPr>
          <p:nvPr>
            <p:ph idx="1"/>
          </p:nvPr>
        </p:nvPicPr>
        <p:blipFill>
          <a:blip r:embed="rId4"/>
          <a:stretch>
            <a:fillRect/>
          </a:stretch>
        </p:blipFill>
        <p:spPr>
          <a:xfrm>
            <a:off x="3925314" y="3922070"/>
            <a:ext cx="4314825" cy="1619250"/>
          </a:xfrm>
          <a:prstGeom prst="rect">
            <a:avLst/>
          </a:prstGeom>
        </p:spPr>
      </p:pic>
      <p:sp>
        <p:nvSpPr>
          <p:cNvPr id="15" name="Text Placeholder 14"/>
          <p:cNvSpPr>
            <a:spLocks noGrp="1"/>
          </p:cNvSpPr>
          <p:nvPr>
            <p:ph type="body" sz="half" idx="2"/>
          </p:nvPr>
        </p:nvSpPr>
        <p:spPr>
          <a:xfrm>
            <a:off x="256032" y="2177143"/>
            <a:ext cx="2834640" cy="3831771"/>
          </a:xfrm>
        </p:spPr>
        <p:txBody>
          <a:bodyPr>
            <a:normAutofit/>
          </a:bodyPr>
          <a:lstStyle/>
          <a:p>
            <a:pPr algn="just"/>
            <a:r>
              <a:rPr lang="en-US" sz="1600" dirty="0" smtClean="0"/>
              <a:t>From analyzing the relations between client details and credit cards existent we found out that there is a pattern between gold card types and a relative younger that the average age.</a:t>
            </a:r>
          </a:p>
          <a:p>
            <a:pPr algn="just"/>
            <a:r>
              <a:rPr lang="en-US" sz="1600" dirty="0" smtClean="0"/>
              <a:t>As expected we found a relation between young age and junior credit card type. </a:t>
            </a:r>
          </a:p>
          <a:p>
            <a:r>
              <a:rPr lang="en-US" sz="1600" dirty="0" smtClean="0"/>
              <a:t>Additionally we found a group of classic credit card owners predominantly defined by the male gender and older age.</a:t>
            </a:r>
            <a:endParaRPr lang="pt-PT" sz="1600" dirty="0"/>
          </a:p>
        </p:txBody>
      </p:sp>
      <p:sp>
        <p:nvSpPr>
          <p:cNvPr id="14" name="Content Placeholder 2"/>
          <p:cNvSpPr txBox="1">
            <a:spLocks/>
          </p:cNvSpPr>
          <p:nvPr/>
        </p:nvSpPr>
        <p:spPr>
          <a:xfrm>
            <a:off x="3803002" y="322134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grpSp>
        <p:nvGrpSpPr>
          <p:cNvPr id="21" name="Group 20"/>
          <p:cNvGrpSpPr/>
          <p:nvPr/>
        </p:nvGrpSpPr>
        <p:grpSpPr>
          <a:xfrm>
            <a:off x="8905837" y="3922070"/>
            <a:ext cx="2212365" cy="1634510"/>
            <a:chOff x="8905837" y="3922070"/>
            <a:chExt cx="2212365" cy="1634510"/>
          </a:xfrm>
        </p:grpSpPr>
        <p:sp>
          <p:nvSpPr>
            <p:cNvPr id="17" name="Line Callout 1 (Accent Bar) 16"/>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a:t>
              </a:r>
              <a:r>
                <a:rPr lang="en-US" dirty="0"/>
                <a:t>K-means</a:t>
              </a:r>
              <a:endParaRPr lang="en-US" dirty="0" smtClean="0"/>
            </a:p>
            <a:p>
              <a:r>
                <a:rPr lang="en-US" dirty="0" smtClean="0"/>
                <a:t>Clusters: 5</a:t>
              </a:r>
            </a:p>
            <a:p>
              <a:r>
                <a:rPr lang="en-US" dirty="0" smtClean="0"/>
                <a:t>Max runs: 20</a:t>
              </a:r>
              <a:endParaRPr lang="pt-PT" dirty="0"/>
            </a:p>
          </p:txBody>
        </p:sp>
        <p:cxnSp>
          <p:nvCxnSpPr>
            <p:cNvPr id="20" name="Straight Connector 19"/>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50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1" y="2581834"/>
            <a:ext cx="3003583" cy="3398052"/>
          </a:xfrm>
        </p:spPr>
        <p:txBody>
          <a:bodyPr>
            <a:normAutofit fontScale="92500" lnSpcReduction="10000"/>
          </a:bodyPr>
          <a:lstStyle/>
          <a:p>
            <a:pPr algn="just"/>
            <a:r>
              <a:rPr lang="en-US" sz="1800" dirty="0" smtClean="0"/>
              <a:t>In this case we see a set of patterns in the groups. First we got a correlation between the number of crimes and the population ratio, which is represented in a lower number of cities that are more densely populated.  </a:t>
            </a:r>
          </a:p>
          <a:p>
            <a:pPr algn="just"/>
            <a:r>
              <a:rPr lang="en-US" sz="1800" dirty="0" smtClean="0"/>
              <a:t>Also, we noticed that lower average salaries is associated with a more dispersed population, with less number of cities.</a:t>
            </a:r>
          </a:p>
        </p:txBody>
      </p:sp>
      <p:pic>
        <p:nvPicPr>
          <p:cNvPr id="4" name="Picture 3"/>
          <p:cNvPicPr>
            <a:picLocks noChangeAspect="1"/>
          </p:cNvPicPr>
          <p:nvPr/>
        </p:nvPicPr>
        <p:blipFill>
          <a:blip r:embed="rId2"/>
          <a:stretch>
            <a:fillRect/>
          </a:stretch>
        </p:blipFill>
        <p:spPr>
          <a:xfrm>
            <a:off x="3803002" y="4199000"/>
            <a:ext cx="7654361" cy="1116104"/>
          </a:xfrm>
          <a:prstGeom prst="rect">
            <a:avLst/>
          </a:prstGeom>
        </p:spPr>
      </p:pic>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9" name="Picture 8"/>
          <p:cNvPicPr>
            <a:picLocks noChangeAspect="1"/>
          </p:cNvPicPr>
          <p:nvPr/>
        </p:nvPicPr>
        <p:blipFill>
          <a:blip r:embed="rId3"/>
          <a:stretch>
            <a:fillRect/>
          </a:stretch>
        </p:blipFill>
        <p:spPr>
          <a:xfrm>
            <a:off x="3803002" y="1242354"/>
            <a:ext cx="5277945" cy="2187406"/>
          </a:xfrm>
          <a:prstGeom prst="rect">
            <a:avLst/>
          </a:prstGeom>
        </p:spPr>
      </p:pic>
      <p:grpSp>
        <p:nvGrpSpPr>
          <p:cNvPr id="10" name="Group 9"/>
          <p:cNvGrpSpPr/>
          <p:nvPr/>
        </p:nvGrpSpPr>
        <p:grpSpPr>
          <a:xfrm>
            <a:off x="9249890" y="1418948"/>
            <a:ext cx="2212365" cy="1634510"/>
            <a:chOff x="8905837" y="3922070"/>
            <a:chExt cx="2212365" cy="1634510"/>
          </a:xfrm>
        </p:grpSpPr>
        <p:sp>
          <p:nvSpPr>
            <p:cNvPr id="11" name="Line Callout 1 (Accent Bar) 10"/>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20</a:t>
              </a:r>
              <a:endParaRPr lang="pt-PT" dirty="0"/>
            </a:p>
          </p:txBody>
        </p:sp>
        <p:cxnSp>
          <p:nvCxnSpPr>
            <p:cNvPr id="12" name="Straight Connector 11"/>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172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2" y="2581834"/>
            <a:ext cx="3019510" cy="3234332"/>
          </a:xfrm>
        </p:spPr>
        <p:txBody>
          <a:bodyPr>
            <a:normAutofit/>
          </a:bodyPr>
          <a:lstStyle/>
          <a:p>
            <a:r>
              <a:rPr lang="en-US" sz="1800" dirty="0" smtClean="0"/>
              <a:t>In order to validate the results by the k-means algorithm on the analysis of the “</a:t>
            </a:r>
            <a:r>
              <a:rPr lang="en-US" sz="1800" dirty="0"/>
              <a:t>Client / Demographic clustering</a:t>
            </a:r>
            <a:r>
              <a:rPr lang="en-US" sz="1800" dirty="0" smtClean="0"/>
              <a:t>” we used k-</a:t>
            </a:r>
            <a:r>
              <a:rPr lang="en-US" sz="1800" dirty="0" err="1" smtClean="0"/>
              <a:t>medoids</a:t>
            </a:r>
            <a:r>
              <a:rPr lang="en-US" sz="1800" dirty="0" smtClean="0"/>
              <a:t> algorithm and we reached the same results but we noticed that, besides all the optimizations, this is a really slower process, which get worse with larger datasets.</a:t>
            </a:r>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6" name="Picture 5"/>
          <p:cNvPicPr>
            <a:picLocks noChangeAspect="1"/>
          </p:cNvPicPr>
          <p:nvPr/>
        </p:nvPicPr>
        <p:blipFill>
          <a:blip r:embed="rId2"/>
          <a:stretch>
            <a:fillRect/>
          </a:stretch>
        </p:blipFill>
        <p:spPr>
          <a:xfrm>
            <a:off x="3803002" y="1258577"/>
            <a:ext cx="5088371" cy="2137766"/>
          </a:xfrm>
          <a:prstGeom prst="rect">
            <a:avLst/>
          </a:prstGeom>
        </p:spPr>
      </p:pic>
      <p:pic>
        <p:nvPicPr>
          <p:cNvPr id="10" name="Picture 9"/>
          <p:cNvPicPr>
            <a:picLocks noChangeAspect="1"/>
          </p:cNvPicPr>
          <p:nvPr/>
        </p:nvPicPr>
        <p:blipFill>
          <a:blip r:embed="rId3"/>
          <a:stretch>
            <a:fillRect/>
          </a:stretch>
        </p:blipFill>
        <p:spPr>
          <a:xfrm>
            <a:off x="3654742" y="4213864"/>
            <a:ext cx="7950880" cy="1250031"/>
          </a:xfrm>
          <a:prstGeom prst="rect">
            <a:avLst/>
          </a:prstGeom>
        </p:spPr>
      </p:pic>
      <p:sp>
        <p:nvSpPr>
          <p:cNvPr id="11" name="Line Callout 1 (Accent Bar) 10"/>
          <p:cNvSpPr/>
          <p:nvPr/>
        </p:nvSpPr>
        <p:spPr>
          <a:xfrm>
            <a:off x="9418833" y="1418948"/>
            <a:ext cx="2308709"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a:t>
            </a:r>
            <a:r>
              <a:rPr lang="en-US" dirty="0" err="1" smtClean="0"/>
              <a:t>medoids</a:t>
            </a:r>
            <a:endParaRPr lang="en-US" dirty="0" smtClean="0"/>
          </a:p>
          <a:p>
            <a:r>
              <a:rPr lang="en-US" dirty="0" smtClean="0"/>
              <a:t>Clusters: 4</a:t>
            </a:r>
          </a:p>
          <a:p>
            <a:r>
              <a:rPr lang="en-US" dirty="0" smtClean="0"/>
              <a:t>Max runs: 5</a:t>
            </a:r>
          </a:p>
          <a:p>
            <a:r>
              <a:rPr lang="en-US" dirty="0" smtClean="0"/>
              <a:t>Max optimizations: 50</a:t>
            </a:r>
            <a:endParaRPr lang="pt-PT" dirty="0"/>
          </a:p>
        </p:txBody>
      </p:sp>
    </p:spTree>
    <p:extLst>
      <p:ext uri="{BB962C8B-B14F-4D97-AF65-F5344CB8AC3E}">
        <p14:creationId xmlns:p14="http://schemas.microsoft.com/office/powerpoint/2010/main" val="15841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Autofit/>
          </a:bodyPr>
          <a:lstStyle/>
          <a:p>
            <a:r>
              <a:rPr lang="en-US" sz="2400" dirty="0" smtClean="0"/>
              <a:t>Client / Demographic / Insurances clustering</a:t>
            </a:r>
            <a:endParaRPr lang="pt-PT" sz="2400" dirty="0"/>
          </a:p>
        </p:txBody>
      </p:sp>
      <p:sp>
        <p:nvSpPr>
          <p:cNvPr id="5" name="Text Placeholder 4"/>
          <p:cNvSpPr>
            <a:spLocks noGrp="1"/>
          </p:cNvSpPr>
          <p:nvPr>
            <p:ph type="body" sz="half" idx="2"/>
          </p:nvPr>
        </p:nvSpPr>
        <p:spPr>
          <a:xfrm>
            <a:off x="256031" y="2581834"/>
            <a:ext cx="2937111" cy="3234332"/>
          </a:xfrm>
        </p:spPr>
        <p:txBody>
          <a:bodyPr>
            <a:normAutofit/>
          </a:bodyPr>
          <a:lstStyle/>
          <a:p>
            <a:pPr algn="just"/>
            <a:r>
              <a:rPr lang="en-US" sz="1600" dirty="0" smtClean="0"/>
              <a:t>In this approach we tried to found a relation between the data provided by the spreadsheets client, demographic and transactions (insurance payments) and we found out that clients in districts with higher number of crimes and high number of entrepreneurs have transactions with higher amount related with insurance payments. </a:t>
            </a:r>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sp>
        <p:nvSpPr>
          <p:cNvPr id="11" name="Line Callout 1 (Accent Bar) 10"/>
          <p:cNvSpPr/>
          <p:nvPr/>
        </p:nvSpPr>
        <p:spPr>
          <a:xfrm>
            <a:off x="9418834" y="1418948"/>
            <a:ext cx="2186788"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10</a:t>
            </a:r>
            <a:endParaRPr lang="pt-PT" dirty="0"/>
          </a:p>
        </p:txBody>
      </p:sp>
      <p:pic>
        <p:nvPicPr>
          <p:cNvPr id="3" name="Picture 2"/>
          <p:cNvPicPr>
            <a:picLocks noChangeAspect="1"/>
          </p:cNvPicPr>
          <p:nvPr/>
        </p:nvPicPr>
        <p:blipFill>
          <a:blip r:embed="rId3"/>
          <a:stretch>
            <a:fillRect/>
          </a:stretch>
        </p:blipFill>
        <p:spPr>
          <a:xfrm>
            <a:off x="3803002" y="4550603"/>
            <a:ext cx="7668695" cy="1124107"/>
          </a:xfrm>
          <a:prstGeom prst="rect">
            <a:avLst/>
          </a:prstGeom>
        </p:spPr>
      </p:pic>
      <p:pic>
        <p:nvPicPr>
          <p:cNvPr id="4" name="Picture 3"/>
          <p:cNvPicPr>
            <a:picLocks noChangeAspect="1"/>
          </p:cNvPicPr>
          <p:nvPr/>
        </p:nvPicPr>
        <p:blipFill>
          <a:blip r:embed="rId4"/>
          <a:stretch>
            <a:fillRect/>
          </a:stretch>
        </p:blipFill>
        <p:spPr>
          <a:xfrm>
            <a:off x="3803002" y="1351981"/>
            <a:ext cx="4715328" cy="1977395"/>
          </a:xfrm>
          <a:prstGeom prst="rect">
            <a:avLst/>
          </a:prstGeom>
        </p:spPr>
      </p:pic>
    </p:spTree>
    <p:extLst>
      <p:ext uri="{BB962C8B-B14F-4D97-AF65-F5344CB8AC3E}">
        <p14:creationId xmlns:p14="http://schemas.microsoft.com/office/powerpoint/2010/main" val="30996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a:t>
            </a:r>
          </a:p>
          <a:p>
            <a:pPr lvl="1"/>
            <a:r>
              <a:rPr lang="en-US" dirty="0" smtClean="0"/>
              <a:t>Around 234 finished loans </a:t>
            </a:r>
            <a:r>
              <a:rPr lang="en-US" dirty="0"/>
              <a:t>(loans with status A or B</a:t>
            </a:r>
            <a:r>
              <a:rPr lang="en-US" dirty="0" smtClean="0"/>
              <a:t>)</a:t>
            </a:r>
          </a:p>
          <a:p>
            <a:pPr lvl="1"/>
            <a:r>
              <a:rPr lang="en-US" dirty="0" smtClean="0"/>
              <a:t>Around 448 active loans (</a:t>
            </a:r>
            <a:r>
              <a:rPr lang="en-US" dirty="0"/>
              <a:t>loans with status </a:t>
            </a:r>
            <a:r>
              <a:rPr lang="en-US" dirty="0" smtClean="0"/>
              <a:t>C </a:t>
            </a:r>
            <a:r>
              <a:rPr lang="en-US" dirty="0"/>
              <a:t>or </a:t>
            </a:r>
            <a:r>
              <a:rPr lang="en-US" dirty="0" smtClean="0"/>
              <a:t>D)</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fontScale="92500" lnSpcReduction="20000"/>
          </a:bodyPr>
          <a:lstStyle/>
          <a:p>
            <a:r>
              <a:rPr lang="en-US" sz="1800" dirty="0" smtClean="0"/>
              <a:t>We come to the conclusion that the most influencing attributes for loans success or failure are “average salary” of clients demographic data, “duration” and “amount” of the loans.</a:t>
            </a:r>
          </a:p>
          <a:p>
            <a:r>
              <a:rPr lang="en-US" sz="1800" dirty="0" smtClean="0"/>
              <a:t>But in general this is a unsatisfactory result with really low precision.</a:t>
            </a:r>
            <a:endParaRPr lang="pt-PT" sz="1800" dirty="0"/>
          </a:p>
        </p:txBody>
      </p:sp>
      <p:pic>
        <p:nvPicPr>
          <p:cNvPr id="16" name="Content Placeholder 5"/>
          <p:cNvPicPr>
            <a:picLocks noChangeAspect="1"/>
          </p:cNvPicPr>
          <p:nvPr/>
        </p:nvPicPr>
        <p:blipFill>
          <a:blip r:embed="rId3"/>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4"/>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a:xfrm>
            <a:off x="3869268" y="864108"/>
            <a:ext cx="7422846" cy="5120640"/>
          </a:xfrm>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a:p>
            <a:pPr lvl="1"/>
            <a:endParaRPr lang="en-US" dirty="0"/>
          </a:p>
          <a:p>
            <a:r>
              <a:rPr lang="en-US" dirty="0" smtClean="0"/>
              <a:t>Analysis</a:t>
            </a:r>
          </a:p>
          <a:p>
            <a:pPr lvl="1"/>
            <a:r>
              <a:rPr lang="en-US" dirty="0" smtClean="0"/>
              <a:t>Besides of the unsatisfactory results, we tried k-</a:t>
            </a:r>
            <a:r>
              <a:rPr lang="en-US" dirty="0" err="1" smtClean="0"/>
              <a:t>NearestNeighbour</a:t>
            </a:r>
            <a:r>
              <a:rPr lang="en-US" dirty="0" smtClean="0"/>
              <a:t> and Naïve Bayes and there were even worse results.  </a:t>
            </a:r>
          </a:p>
        </p:txBody>
      </p:sp>
    </p:spTree>
    <p:extLst>
      <p:ext uri="{BB962C8B-B14F-4D97-AF65-F5344CB8AC3E}">
        <p14:creationId xmlns:p14="http://schemas.microsoft.com/office/powerpoint/2010/main" val="227663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loans based on finished and active loans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“average salary”, “number of municipalities with inhabitants above 10000” of clients demographic data, “payments” and “amount” of the loans.</a:t>
            </a:r>
            <a:endParaRPr lang="pt-PT" sz="1800" dirty="0"/>
          </a:p>
        </p:txBody>
      </p:sp>
      <p:pic>
        <p:nvPicPr>
          <p:cNvPr id="2" name="Picture 1"/>
          <p:cNvPicPr>
            <a:picLocks noChangeAspect="1"/>
          </p:cNvPicPr>
          <p:nvPr/>
        </p:nvPicPr>
        <p:blipFill rotWithShape="1">
          <a:blip r:embed="rId3"/>
          <a:srcRect t="4412"/>
          <a:stretch/>
        </p:blipFill>
        <p:spPr>
          <a:xfrm>
            <a:off x="4904662" y="753036"/>
            <a:ext cx="5043136" cy="3864455"/>
          </a:xfrm>
          <a:prstGeom prst="rect">
            <a:avLst/>
          </a:prstGeom>
        </p:spPr>
      </p:pic>
      <p:pic>
        <p:nvPicPr>
          <p:cNvPr id="4" name="Picture 3"/>
          <p:cNvPicPr>
            <a:picLocks noChangeAspect="1"/>
          </p:cNvPicPr>
          <p:nvPr/>
        </p:nvPicPr>
        <p:blipFill>
          <a:blip r:embed="rId4"/>
          <a:stretch>
            <a:fillRect/>
          </a:stretch>
        </p:blipFill>
        <p:spPr>
          <a:xfrm>
            <a:off x="3768630" y="4701159"/>
            <a:ext cx="7315200"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Autofit/>
          </a:bodyPr>
          <a:lstStyle/>
          <a:p>
            <a:r>
              <a:rPr lang="en-US" sz="2400" dirty="0" smtClean="0"/>
              <a:t>K-</a:t>
            </a:r>
            <a:r>
              <a:rPr lang="en-US" sz="2400" dirty="0" err="1" smtClean="0"/>
              <a:t>NearestNeighbor</a:t>
            </a:r>
            <a:r>
              <a:rPr lang="en-US" sz="2400" dirty="0" smtClean="0"/>
              <a:t> for predicting successful  loans based on finished and active loans </a:t>
            </a:r>
            <a:endParaRPr lang="pt-PT" sz="2400" dirty="0"/>
          </a:p>
        </p:txBody>
      </p:sp>
      <p:sp>
        <p:nvSpPr>
          <p:cNvPr id="15" name="Text Placeholder 14"/>
          <p:cNvSpPr>
            <a:spLocks noGrp="1"/>
          </p:cNvSpPr>
          <p:nvPr>
            <p:ph type="body" sz="half" idx="2"/>
          </p:nvPr>
        </p:nvSpPr>
        <p:spPr>
          <a:xfrm>
            <a:off x="256032" y="3065929"/>
            <a:ext cx="2834640" cy="2928471"/>
          </a:xfrm>
        </p:spPr>
        <p:txBody>
          <a:bodyPr>
            <a:normAutofit fontScale="92500" lnSpcReduction="10000"/>
          </a:bodyPr>
          <a:lstStyle/>
          <a:p>
            <a:pPr algn="just"/>
            <a:r>
              <a:rPr lang="en-US" sz="1800" dirty="0" smtClean="0"/>
              <a:t>We get worse results with k-</a:t>
            </a:r>
            <a:r>
              <a:rPr lang="en-US" sz="1800" dirty="0" err="1" smtClean="0"/>
              <a:t>NearestNeighbor</a:t>
            </a:r>
            <a:r>
              <a:rPr lang="en-US" sz="1800" dirty="0" smtClean="0"/>
              <a:t> in relation to the same data in the decision tree. This is due to the k-</a:t>
            </a:r>
            <a:r>
              <a:rPr lang="en-US" sz="1800" dirty="0" err="1" smtClean="0"/>
              <a:t>NearestNeighbor</a:t>
            </a:r>
            <a:r>
              <a:rPr lang="en-US" sz="1800" dirty="0" smtClean="0"/>
              <a:t> way of analyzing each case attributes and taking in account each attribute for each new example added. In general this algorithm performs badly in data with high dimensions.</a:t>
            </a:r>
            <a:endParaRPr lang="pt-PT" sz="1800" dirty="0"/>
          </a:p>
        </p:txBody>
      </p:sp>
      <p:sp>
        <p:nvSpPr>
          <p:cNvPr id="6" name="Line Callout 1 (Accent Bar) 5"/>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err="1" smtClean="0"/>
              <a:t>KNNClassification</a:t>
            </a:r>
            <a:endParaRPr lang="en-US" sz="2000" dirty="0" smtClean="0"/>
          </a:p>
          <a:p>
            <a:endParaRPr lang="en-US" sz="2000" dirty="0"/>
          </a:p>
          <a:p>
            <a:r>
              <a:rPr lang="en-US" sz="2000" dirty="0"/>
              <a:t>1-Nearest </a:t>
            </a:r>
            <a:r>
              <a:rPr lang="en-US" sz="2000" dirty="0" err="1"/>
              <a:t>Neighbour</a:t>
            </a:r>
            <a:r>
              <a:rPr lang="en-US" sz="2000" dirty="0"/>
              <a:t> model for classification.</a:t>
            </a:r>
          </a:p>
          <a:p>
            <a:r>
              <a:rPr lang="en-US" sz="2000" dirty="0"/>
              <a:t>The model contains 682 examples with 19 dimensions of the following classes:</a:t>
            </a:r>
          </a:p>
          <a:p>
            <a:r>
              <a:rPr lang="en-US" sz="2000" dirty="0"/>
              <a:t>  good</a:t>
            </a:r>
          </a:p>
          <a:p>
            <a:r>
              <a:rPr lang="en-US" sz="2000" dirty="0"/>
              <a:t>  bad</a:t>
            </a:r>
            <a:endParaRPr lang="pt-PT" sz="2000" dirty="0"/>
          </a:p>
        </p:txBody>
      </p:sp>
      <p:pic>
        <p:nvPicPr>
          <p:cNvPr id="2" name="Picture 1"/>
          <p:cNvPicPr>
            <a:picLocks noChangeAspect="1"/>
          </p:cNvPicPr>
          <p:nvPr/>
        </p:nvPicPr>
        <p:blipFill>
          <a:blip r:embed="rId2"/>
          <a:stretch>
            <a:fillRect/>
          </a:stretch>
        </p:blipFill>
        <p:spPr>
          <a:xfrm>
            <a:off x="4252531" y="3968189"/>
            <a:ext cx="7218290" cy="1154144"/>
          </a:xfrm>
          <a:prstGeom prst="rect">
            <a:avLst/>
          </a:prstGeom>
        </p:spPr>
      </p:pic>
    </p:spTree>
    <p:extLst>
      <p:ext uri="{BB962C8B-B14F-4D97-AF65-F5344CB8AC3E}">
        <p14:creationId xmlns:p14="http://schemas.microsoft.com/office/powerpoint/2010/main" val="336053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k-</a:t>
            </a:r>
            <a:r>
              <a:rPr lang="en-US" dirty="0" err="1" smtClean="0"/>
              <a:t>NearestNeighbour</a:t>
            </a:r>
            <a:r>
              <a:rPr lang="en-US" dirty="0" smtClean="0"/>
              <a:t> operator:</a:t>
            </a:r>
          </a:p>
          <a:p>
            <a:pPr lvl="1"/>
            <a:r>
              <a:rPr lang="en-US" dirty="0" smtClean="0"/>
              <a:t>k: 1</a:t>
            </a:r>
          </a:p>
          <a:p>
            <a:pPr lvl="1"/>
            <a:r>
              <a:rPr lang="en-US" dirty="0" smtClean="0"/>
              <a:t>Measure Types: </a:t>
            </a:r>
            <a:r>
              <a:rPr lang="en-US" dirty="0" err="1" smtClean="0"/>
              <a:t>MixedMeasures</a:t>
            </a:r>
            <a:endParaRPr lang="en-US" dirty="0" smtClean="0"/>
          </a:p>
          <a:p>
            <a:pPr lvl="1"/>
            <a:endParaRPr lang="en-US" dirty="0" smtClean="0"/>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1630086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Autofit/>
          </a:bodyPr>
          <a:lstStyle/>
          <a:p>
            <a:r>
              <a:rPr lang="en-US" sz="2400" dirty="0" smtClean="0"/>
              <a:t>Naïve Bayes for predicting successful  loans based on finished and active loans </a:t>
            </a:r>
            <a:endParaRPr lang="pt-PT" sz="2400" dirty="0"/>
          </a:p>
        </p:txBody>
      </p:sp>
      <p:sp>
        <p:nvSpPr>
          <p:cNvPr id="15" name="Text Placeholder 14"/>
          <p:cNvSpPr>
            <a:spLocks noGrp="1"/>
          </p:cNvSpPr>
          <p:nvPr>
            <p:ph type="body" sz="half" idx="2"/>
          </p:nvPr>
        </p:nvSpPr>
        <p:spPr>
          <a:xfrm>
            <a:off x="256032" y="3065929"/>
            <a:ext cx="2834640" cy="2928471"/>
          </a:xfrm>
        </p:spPr>
        <p:txBody>
          <a:bodyPr>
            <a:normAutofit/>
          </a:bodyPr>
          <a:lstStyle/>
          <a:p>
            <a:pPr algn="just"/>
            <a:r>
              <a:rPr lang="en-US" sz="1800" dirty="0" smtClean="0"/>
              <a:t>In this case, since naïve </a:t>
            </a:r>
            <a:r>
              <a:rPr lang="en-US" sz="1800" dirty="0" err="1" smtClean="0"/>
              <a:t>bayes</a:t>
            </a:r>
            <a:r>
              <a:rPr lang="en-US" sz="1800" dirty="0" smtClean="0"/>
              <a:t> algorithm takes each attribute as independent attribute we got </a:t>
            </a:r>
            <a:r>
              <a:rPr lang="en-US" sz="1800" dirty="0" err="1" smtClean="0"/>
              <a:t>simillar</a:t>
            </a:r>
            <a:r>
              <a:rPr lang="en-US" sz="1800" dirty="0" smtClean="0"/>
              <a:t> results to the k-NN. In relation to the decision tree we see that we got a little more of false negative rate. </a:t>
            </a:r>
            <a:endParaRPr lang="pt-PT" sz="1800" dirty="0"/>
          </a:p>
        </p:txBody>
      </p:sp>
      <p:sp>
        <p:nvSpPr>
          <p:cNvPr id="6" name="Line Callout 1 (Accent Bar) 5"/>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a:t>SimpleDistribution</a:t>
            </a:r>
            <a:endParaRPr lang="en-US" dirty="0"/>
          </a:p>
          <a:p>
            <a:r>
              <a:rPr lang="en-US" dirty="0"/>
              <a:t>Distribution model for label attribute </a:t>
            </a:r>
            <a:r>
              <a:rPr lang="en-US" dirty="0" smtClean="0"/>
              <a:t>status-good-bad</a:t>
            </a:r>
            <a:endParaRPr lang="en-US" dirty="0"/>
          </a:p>
          <a:p>
            <a:endParaRPr lang="en-US" dirty="0"/>
          </a:p>
          <a:p>
            <a:r>
              <a:rPr lang="en-US" dirty="0"/>
              <a:t>Class good (0.889)</a:t>
            </a:r>
          </a:p>
          <a:p>
            <a:r>
              <a:rPr lang="en-US" dirty="0"/>
              <a:t>19 </a:t>
            </a:r>
            <a:r>
              <a:rPr lang="en-US" dirty="0" smtClean="0"/>
              <a:t>distributions</a:t>
            </a:r>
          </a:p>
          <a:p>
            <a:endParaRPr lang="en-US" dirty="0"/>
          </a:p>
          <a:p>
            <a:r>
              <a:rPr lang="en-US" dirty="0"/>
              <a:t>Class bad (0.111)</a:t>
            </a:r>
          </a:p>
          <a:p>
            <a:r>
              <a:rPr lang="en-US" dirty="0"/>
              <a:t>19 distributions</a:t>
            </a:r>
            <a:endParaRPr lang="pt-PT" dirty="0"/>
          </a:p>
        </p:txBody>
      </p:sp>
      <p:pic>
        <p:nvPicPr>
          <p:cNvPr id="2" name="Picture 1"/>
          <p:cNvPicPr>
            <a:picLocks noChangeAspect="1"/>
          </p:cNvPicPr>
          <p:nvPr/>
        </p:nvPicPr>
        <p:blipFill>
          <a:blip r:embed="rId2"/>
          <a:stretch>
            <a:fillRect/>
          </a:stretch>
        </p:blipFill>
        <p:spPr>
          <a:xfrm>
            <a:off x="3828982" y="3953902"/>
            <a:ext cx="7650021" cy="1126098"/>
          </a:xfrm>
          <a:prstGeom prst="rect">
            <a:avLst/>
          </a:prstGeom>
        </p:spPr>
      </p:pic>
    </p:spTree>
    <p:extLst>
      <p:ext uri="{BB962C8B-B14F-4D97-AF65-F5344CB8AC3E}">
        <p14:creationId xmlns:p14="http://schemas.microsoft.com/office/powerpoint/2010/main" val="182242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a:t>
            </a:r>
            <a:r>
              <a:rPr lang="en-US" dirty="0"/>
              <a:t>N</a:t>
            </a:r>
            <a:r>
              <a:rPr lang="en-US" dirty="0" smtClean="0"/>
              <a:t>aïve Bayes operator:</a:t>
            </a:r>
          </a:p>
          <a:p>
            <a:pPr lvl="1"/>
            <a:r>
              <a:rPr lang="en-US" dirty="0" smtClean="0"/>
              <a:t>Laplace correction: true</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267649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“number of cities”, “ratio of urban inhabitants” of clients demographic data, “duration” and “amount” of the loans and account transaction’s type history.</a:t>
            </a:r>
            <a:endParaRPr lang="pt-PT" sz="1800" dirty="0"/>
          </a:p>
        </p:txBody>
      </p:sp>
      <p:pic>
        <p:nvPicPr>
          <p:cNvPr id="2" name="Picture 1"/>
          <p:cNvPicPr>
            <a:picLocks noChangeAspect="1"/>
          </p:cNvPicPr>
          <p:nvPr/>
        </p:nvPicPr>
        <p:blipFill>
          <a:blip r:embed="rId3"/>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4"/>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200" dirty="0" smtClean="0"/>
              <a:t>Support Vector Machine for predicting successful  loans based on finished and active loans and transaction data</a:t>
            </a:r>
            <a:endParaRPr lang="pt-PT" sz="2200" dirty="0"/>
          </a:p>
        </p:txBody>
      </p:sp>
      <p:sp>
        <p:nvSpPr>
          <p:cNvPr id="15" name="Text Placeholder 14"/>
          <p:cNvSpPr>
            <a:spLocks noGrp="1"/>
          </p:cNvSpPr>
          <p:nvPr>
            <p:ph type="body" sz="half" idx="2"/>
          </p:nvPr>
        </p:nvSpPr>
        <p:spPr>
          <a:xfrm>
            <a:off x="256032" y="3079376"/>
            <a:ext cx="2834640" cy="2736208"/>
          </a:xfrm>
        </p:spPr>
        <p:txBody>
          <a:bodyPr>
            <a:normAutofit/>
          </a:bodyPr>
          <a:lstStyle/>
          <a:p>
            <a:r>
              <a:rPr lang="en-US" sz="1800" dirty="0" smtClean="0"/>
              <a:t>Using SVM we got even better results that in decision tree for loans success.</a:t>
            </a:r>
          </a:p>
          <a:p>
            <a:r>
              <a:rPr lang="en-US" sz="1800" dirty="0" smtClean="0"/>
              <a:t>This is because SVM is more robust to the curse of dimensionality.</a:t>
            </a:r>
            <a:endParaRPr lang="pt-PT" sz="1800" dirty="0"/>
          </a:p>
        </p:txBody>
      </p:sp>
      <p:sp>
        <p:nvSpPr>
          <p:cNvPr id="7" name="Line Callout 1 (Accent Bar) 6"/>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Kernel Model</a:t>
            </a:r>
          </a:p>
          <a:p>
            <a:r>
              <a:rPr lang="en-US" sz="2000" dirty="0"/>
              <a:t>Total number of Support Vectors: 682</a:t>
            </a:r>
          </a:p>
          <a:p>
            <a:r>
              <a:rPr lang="en-US" sz="2000" dirty="0"/>
              <a:t>Bias (offset): -</a:t>
            </a:r>
            <a:r>
              <a:rPr lang="en-US" sz="2000" dirty="0" smtClean="0"/>
              <a:t>1.013</a:t>
            </a:r>
          </a:p>
          <a:p>
            <a:endParaRPr lang="en-US" sz="2000" dirty="0" smtClean="0"/>
          </a:p>
          <a:p>
            <a:r>
              <a:rPr lang="en-US" sz="2000" dirty="0" err="1" smtClean="0"/>
              <a:t>Ex.Weights</a:t>
            </a:r>
            <a:r>
              <a:rPr lang="en-US" sz="2000" dirty="0" smtClean="0"/>
              <a:t> calculated:</a:t>
            </a:r>
            <a:endParaRPr lang="en-US" sz="2000" dirty="0"/>
          </a:p>
          <a:p>
            <a:r>
              <a:rPr lang="en-US" sz="1600" dirty="0"/>
              <a:t>w[transaction-type-history = sanction for negative balance] = 0.712</a:t>
            </a:r>
          </a:p>
          <a:p>
            <a:r>
              <a:rPr lang="en-US" sz="1600" dirty="0"/>
              <a:t>w[transaction-type-history = normal] = -</a:t>
            </a:r>
            <a:r>
              <a:rPr lang="en-US" sz="1600" dirty="0" smtClean="0"/>
              <a:t>0.093</a:t>
            </a:r>
          </a:p>
          <a:p>
            <a:r>
              <a:rPr lang="en-US" sz="1600" dirty="0"/>
              <a:t>w[number_of_municipalities_with_inhabitants_500_1999] = -0.001</a:t>
            </a:r>
          </a:p>
        </p:txBody>
      </p:sp>
      <p:pic>
        <p:nvPicPr>
          <p:cNvPr id="10" name="Picture 9"/>
          <p:cNvPicPr>
            <a:picLocks noChangeAspect="1"/>
          </p:cNvPicPr>
          <p:nvPr/>
        </p:nvPicPr>
        <p:blipFill>
          <a:blip r:embed="rId3"/>
          <a:stretch>
            <a:fillRect/>
          </a:stretch>
        </p:blipFill>
        <p:spPr>
          <a:xfrm>
            <a:off x="3950243" y="4248149"/>
            <a:ext cx="7524750" cy="1034207"/>
          </a:xfrm>
          <a:prstGeom prst="rect">
            <a:avLst/>
          </a:prstGeom>
        </p:spPr>
      </p:pic>
    </p:spTree>
    <p:extLst>
      <p:ext uri="{BB962C8B-B14F-4D97-AF65-F5344CB8AC3E}">
        <p14:creationId xmlns:p14="http://schemas.microsoft.com/office/powerpoint/2010/main" val="340346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a:t>
            </a:r>
            <a:r>
              <a:rPr lang="en-US" dirty="0" smtClean="0"/>
              <a:t>SVM operator</a:t>
            </a:r>
            <a:r>
              <a:rPr lang="en-US" dirty="0"/>
              <a:t>:</a:t>
            </a:r>
          </a:p>
          <a:p>
            <a:pPr lvl="1"/>
            <a:r>
              <a:rPr lang="en-US" dirty="0" smtClean="0"/>
              <a:t>Kernel type: dot</a:t>
            </a:r>
          </a:p>
          <a:p>
            <a:pPr lvl="1"/>
            <a:r>
              <a:rPr lang="en-US" dirty="0" smtClean="0"/>
              <a:t>Cache: 200</a:t>
            </a:r>
          </a:p>
          <a:p>
            <a:pPr lvl="1"/>
            <a:r>
              <a:rPr lang="en-US" dirty="0" smtClean="0"/>
              <a:t>Convergence epsilon: 0.1%</a:t>
            </a:r>
          </a:p>
          <a:p>
            <a:pPr lvl="1"/>
            <a:r>
              <a:rPr lang="en-US" dirty="0" smtClean="0"/>
              <a:t>Max iterations: 100000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25384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200" dirty="0" err="1" smtClean="0"/>
              <a:t>NeuralNet</a:t>
            </a:r>
            <a:r>
              <a:rPr lang="en-US" sz="2200" dirty="0" smtClean="0"/>
              <a:t> for predicting successful  loans based on finished and active loans and transaction data</a:t>
            </a:r>
            <a:endParaRPr lang="pt-PT" sz="2200" dirty="0"/>
          </a:p>
        </p:txBody>
      </p:sp>
      <p:sp>
        <p:nvSpPr>
          <p:cNvPr id="15" name="Text Placeholder 14"/>
          <p:cNvSpPr>
            <a:spLocks noGrp="1"/>
          </p:cNvSpPr>
          <p:nvPr>
            <p:ph type="body" sz="half" idx="2"/>
          </p:nvPr>
        </p:nvSpPr>
        <p:spPr>
          <a:xfrm>
            <a:off x="256032" y="3079376"/>
            <a:ext cx="2834640" cy="2736208"/>
          </a:xfrm>
        </p:spPr>
        <p:txBody>
          <a:bodyPr>
            <a:normAutofit fontScale="92500" lnSpcReduction="10000"/>
          </a:bodyPr>
          <a:lstStyle/>
          <a:p>
            <a:r>
              <a:rPr lang="en-US" sz="1800" dirty="0" smtClean="0"/>
              <a:t>Using </a:t>
            </a:r>
            <a:r>
              <a:rPr lang="en-US" sz="1800" dirty="0" err="1" smtClean="0"/>
              <a:t>NeuralNet</a:t>
            </a:r>
            <a:r>
              <a:rPr lang="en-US" sz="1800" dirty="0" smtClean="0"/>
              <a:t> we got equivalent results to the supported vector machine.</a:t>
            </a:r>
          </a:p>
          <a:p>
            <a:r>
              <a:rPr lang="en-US" sz="1800" dirty="0" smtClean="0"/>
              <a:t>This is because, like in the SVM, </a:t>
            </a:r>
            <a:r>
              <a:rPr lang="en-US" sz="1800" dirty="0" err="1" smtClean="0"/>
              <a:t>NeuralNet</a:t>
            </a:r>
            <a:r>
              <a:rPr lang="en-US" sz="1800" dirty="0" smtClean="0"/>
              <a:t> is more robust to the curse of dimensionality. On the other hand its really slow to train and difficult to understand the final weight values.</a:t>
            </a:r>
            <a:endParaRPr lang="pt-PT" sz="1800" dirty="0"/>
          </a:p>
        </p:txBody>
      </p:sp>
      <p:pic>
        <p:nvPicPr>
          <p:cNvPr id="3" name="Picture 2"/>
          <p:cNvPicPr>
            <a:picLocks noChangeAspect="1"/>
          </p:cNvPicPr>
          <p:nvPr/>
        </p:nvPicPr>
        <p:blipFill>
          <a:blip r:embed="rId3"/>
          <a:stretch>
            <a:fillRect/>
          </a:stretch>
        </p:blipFill>
        <p:spPr>
          <a:xfrm>
            <a:off x="3576394" y="694976"/>
            <a:ext cx="3088901" cy="5508319"/>
          </a:xfrm>
          <a:prstGeom prst="rect">
            <a:avLst/>
          </a:prstGeom>
        </p:spPr>
      </p:pic>
      <p:pic>
        <p:nvPicPr>
          <p:cNvPr id="2" name="Picture 1"/>
          <p:cNvPicPr>
            <a:picLocks noChangeAspect="1"/>
          </p:cNvPicPr>
          <p:nvPr/>
        </p:nvPicPr>
        <p:blipFill>
          <a:blip r:embed="rId4"/>
          <a:stretch>
            <a:fillRect/>
          </a:stretch>
        </p:blipFill>
        <p:spPr>
          <a:xfrm>
            <a:off x="5002306" y="917418"/>
            <a:ext cx="6270982" cy="1019035"/>
          </a:xfrm>
          <a:prstGeom prst="rect">
            <a:avLst/>
          </a:prstGeom>
        </p:spPr>
      </p:pic>
      <p:pic>
        <p:nvPicPr>
          <p:cNvPr id="4" name="Picture 3"/>
          <p:cNvPicPr>
            <a:picLocks noChangeAspect="1"/>
          </p:cNvPicPr>
          <p:nvPr/>
        </p:nvPicPr>
        <p:blipFill>
          <a:blip r:embed="rId5"/>
          <a:stretch>
            <a:fillRect/>
          </a:stretch>
        </p:blipFill>
        <p:spPr>
          <a:xfrm>
            <a:off x="6639735" y="3065929"/>
            <a:ext cx="1022564" cy="2607881"/>
          </a:xfrm>
          <a:prstGeom prst="rect">
            <a:avLst/>
          </a:prstGeom>
        </p:spPr>
      </p:pic>
    </p:spTree>
    <p:extLst>
      <p:ext uri="{BB962C8B-B14F-4D97-AF65-F5344CB8AC3E}">
        <p14:creationId xmlns:p14="http://schemas.microsoft.com/office/powerpoint/2010/main" val="548060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a:t>
            </a:r>
            <a:r>
              <a:rPr lang="en-US" dirty="0" err="1" smtClean="0"/>
              <a:t>NeuralNet</a:t>
            </a:r>
            <a:r>
              <a:rPr lang="en-US" dirty="0" smtClean="0"/>
              <a:t> operator</a:t>
            </a:r>
            <a:r>
              <a:rPr lang="en-US" dirty="0"/>
              <a:t>:</a:t>
            </a:r>
          </a:p>
          <a:p>
            <a:pPr lvl="1"/>
            <a:r>
              <a:rPr lang="en-US" dirty="0" err="1" smtClean="0"/>
              <a:t>Trainning</a:t>
            </a:r>
            <a:r>
              <a:rPr lang="en-US" dirty="0" smtClean="0"/>
              <a:t> cycles: 500</a:t>
            </a:r>
          </a:p>
          <a:p>
            <a:pPr lvl="1"/>
            <a:r>
              <a:rPr lang="en-US" dirty="0" smtClean="0"/>
              <a:t>Learning rate: 0.3</a:t>
            </a:r>
          </a:p>
          <a:p>
            <a:pPr lvl="1"/>
            <a:r>
              <a:rPr lang="en-US" dirty="0" smtClean="0"/>
              <a:t>Momentum 0.2</a:t>
            </a:r>
          </a:p>
          <a:p>
            <a:pPr lvl="1"/>
            <a:r>
              <a:rPr lang="en-US" dirty="0" smtClean="0"/>
              <a:t>Shuffle: true</a:t>
            </a:r>
          </a:p>
          <a:p>
            <a:pPr lvl="1"/>
            <a:r>
              <a:rPr lang="en-US" dirty="0" smtClean="0"/>
              <a:t>Normalize: true</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2242739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&amp; A</a:t>
            </a:r>
            <a:endParaRPr lang="pt-PT" dirty="0"/>
          </a:p>
        </p:txBody>
      </p:sp>
      <p:sp>
        <p:nvSpPr>
          <p:cNvPr id="3" name="Subtitle 2"/>
          <p:cNvSpPr>
            <a:spLocks noGrp="1"/>
          </p:cNvSpPr>
          <p:nvPr>
            <p:ph type="subTitle" idx="1"/>
          </p:nvPr>
        </p:nvSpPr>
        <p:spPr/>
        <p:txBody>
          <a:bodyPr>
            <a:normAutofit fontScale="62500" lnSpcReduction="20000"/>
          </a:bodyPr>
          <a:lstStyle/>
          <a:p>
            <a:r>
              <a:rPr lang="en-US" sz="2900" dirty="0" smtClean="0"/>
              <a:t>“If your model is too perfect, throw it away.” -  Carlos </a:t>
            </a:r>
            <a:r>
              <a:rPr lang="en-US" sz="2900" dirty="0" err="1" smtClean="0"/>
              <a:t>Soares</a:t>
            </a:r>
            <a:endParaRPr lang="en-US" sz="2900" dirty="0" smtClean="0"/>
          </a:p>
          <a:p>
            <a:endParaRPr lang="en-US" dirty="0"/>
          </a:p>
          <a:p>
            <a:r>
              <a:rPr lang="en-US" dirty="0" smtClean="0"/>
              <a:t>Thanks!</a:t>
            </a:r>
            <a:endParaRPr lang="pt-PT" dirty="0"/>
          </a:p>
        </p:txBody>
      </p:sp>
    </p:spTree>
    <p:extLst>
      <p:ext uri="{BB962C8B-B14F-4D97-AF65-F5344CB8AC3E}">
        <p14:creationId xmlns:p14="http://schemas.microsoft.com/office/powerpoint/2010/main" val="62030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Annexes</a:t>
            </a:r>
            <a:endParaRPr lang="pt-PT" dirty="0"/>
          </a:p>
        </p:txBody>
      </p:sp>
      <p:sp>
        <p:nvSpPr>
          <p:cNvPr id="3" name="Subtitle 2"/>
          <p:cNvSpPr>
            <a:spLocks noGrp="1"/>
          </p:cNvSpPr>
          <p:nvPr>
            <p:ph type="subTitle" idx="1"/>
          </p:nvPr>
        </p:nvSpPr>
        <p:spPr/>
        <p:txBody>
          <a:bodyPr/>
          <a:lstStyle/>
          <a:p>
            <a:r>
              <a:rPr lang="en-US" dirty="0" smtClean="0"/>
              <a:t>Processes and other relevant observations.</a:t>
            </a:r>
            <a:endParaRPr lang="pt-PT" dirty="0"/>
          </a:p>
        </p:txBody>
      </p:sp>
    </p:spTree>
    <p:extLst>
      <p:ext uri="{BB962C8B-B14F-4D97-AF65-F5344CB8AC3E}">
        <p14:creationId xmlns:p14="http://schemas.microsoft.com/office/powerpoint/2010/main" val="342550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endParaRPr lang="pt-PT" dirty="0"/>
          </a:p>
        </p:txBody>
      </p:sp>
      <p:sp>
        <p:nvSpPr>
          <p:cNvPr id="3" name="Content Placeholder 2"/>
          <p:cNvSpPr>
            <a:spLocks noGrp="1"/>
          </p:cNvSpPr>
          <p:nvPr>
            <p:ph idx="1"/>
          </p:nvPr>
        </p:nvSpPr>
        <p:spPr>
          <a:xfrm>
            <a:off x="3867912" y="868680"/>
            <a:ext cx="2030180" cy="5120640"/>
          </a:xfrm>
        </p:spPr>
        <p:txBody>
          <a:bodyPr anchor="t"/>
          <a:lstStyle/>
          <a:p>
            <a:r>
              <a:rPr lang="en-US" dirty="0" smtClean="0"/>
              <a:t>Loans information</a:t>
            </a:r>
          </a:p>
          <a:p>
            <a:pPr marL="0" indent="0">
              <a:buNone/>
            </a:pPr>
            <a:endParaRPr lang="en-US" dirty="0" smtClean="0"/>
          </a:p>
          <a:p>
            <a:r>
              <a:rPr lang="en-US" dirty="0" smtClean="0"/>
              <a:t>Account information</a:t>
            </a:r>
            <a:br>
              <a:rPr lang="en-US" dirty="0" smtClean="0"/>
            </a:br>
            <a:r>
              <a:rPr lang="en-US" dirty="0" smtClean="0"/>
              <a:t/>
            </a:r>
            <a:br>
              <a:rPr lang="en-US" dirty="0" smtClean="0"/>
            </a:br>
            <a:endParaRPr lang="en-US" dirty="0" smtClean="0"/>
          </a:p>
          <a:p>
            <a:endParaRPr lang="en-US" dirty="0"/>
          </a:p>
          <a:p>
            <a:r>
              <a:rPr lang="en-US" dirty="0" smtClean="0"/>
              <a:t>Client information</a:t>
            </a:r>
            <a:endParaRPr lang="en-US" dirty="0"/>
          </a:p>
          <a:p>
            <a:endParaRPr lang="en-US" dirty="0" smtClean="0"/>
          </a:p>
          <a:p>
            <a:r>
              <a:rPr lang="en-US" dirty="0" smtClean="0"/>
              <a:t>Account disposition information</a:t>
            </a:r>
          </a:p>
        </p:txBody>
      </p:sp>
      <p:sp>
        <p:nvSpPr>
          <p:cNvPr id="10" name="Text Placeholder 9"/>
          <p:cNvSpPr>
            <a:spLocks noGrp="1"/>
          </p:cNvSpPr>
          <p:nvPr>
            <p:ph type="body" sz="half" idx="2"/>
          </p:nvPr>
        </p:nvSpPr>
        <p:spPr/>
        <p:txBody>
          <a:bodyPr/>
          <a:lstStyle/>
          <a:p>
            <a:r>
              <a:rPr lang="en-US" dirty="0" smtClean="0"/>
              <a:t>Observation:</a:t>
            </a:r>
          </a:p>
          <a:p>
            <a:pPr marL="285750" indent="-285750">
              <a:buClr>
                <a:srgbClr val="FFC000"/>
              </a:buClr>
              <a:buFont typeface="Arial" panose="020B0604020202020204" pitchFamily="34" charset="0"/>
              <a:buChar char="•"/>
            </a:pPr>
            <a:r>
              <a:rPr lang="en-US" dirty="0" smtClean="0"/>
              <a:t>Data presentation on Excel after data understanding and transformation made by us.</a:t>
            </a:r>
            <a:endParaRPr lang="pt-PT" dirty="0"/>
          </a:p>
        </p:txBody>
      </p:sp>
      <p:pic>
        <p:nvPicPr>
          <p:cNvPr id="4" name="Picture 3"/>
          <p:cNvPicPr>
            <a:picLocks noChangeAspect="1"/>
          </p:cNvPicPr>
          <p:nvPr/>
        </p:nvPicPr>
        <p:blipFill rotWithShape="1">
          <a:blip r:embed="rId2"/>
          <a:srcRect b="14931"/>
          <a:stretch/>
        </p:blipFill>
        <p:spPr>
          <a:xfrm>
            <a:off x="5898093" y="864109"/>
            <a:ext cx="4871507" cy="1052831"/>
          </a:xfrm>
          <a:prstGeom prst="rect">
            <a:avLst/>
          </a:prstGeom>
        </p:spPr>
      </p:pic>
      <p:pic>
        <p:nvPicPr>
          <p:cNvPr id="6" name="Picture 5"/>
          <p:cNvPicPr>
            <a:picLocks noChangeAspect="1"/>
          </p:cNvPicPr>
          <p:nvPr/>
        </p:nvPicPr>
        <p:blipFill>
          <a:blip r:embed="rId3"/>
          <a:stretch>
            <a:fillRect/>
          </a:stretch>
        </p:blipFill>
        <p:spPr>
          <a:xfrm>
            <a:off x="5898093" y="2049751"/>
            <a:ext cx="2714625" cy="1002323"/>
          </a:xfrm>
          <a:prstGeom prst="rect">
            <a:avLst/>
          </a:prstGeom>
        </p:spPr>
      </p:pic>
      <p:pic>
        <p:nvPicPr>
          <p:cNvPr id="8" name="Picture 7"/>
          <p:cNvPicPr>
            <a:picLocks noChangeAspect="1"/>
          </p:cNvPicPr>
          <p:nvPr/>
        </p:nvPicPr>
        <p:blipFill>
          <a:blip r:embed="rId4"/>
          <a:stretch>
            <a:fillRect/>
          </a:stretch>
        </p:blipFill>
        <p:spPr>
          <a:xfrm>
            <a:off x="5898093" y="3227564"/>
            <a:ext cx="4388907" cy="1131833"/>
          </a:xfrm>
          <a:prstGeom prst="rect">
            <a:avLst/>
          </a:prstGeom>
        </p:spPr>
      </p:pic>
      <p:pic>
        <p:nvPicPr>
          <p:cNvPr id="9" name="Picture 8"/>
          <p:cNvPicPr>
            <a:picLocks noChangeAspect="1"/>
          </p:cNvPicPr>
          <p:nvPr/>
        </p:nvPicPr>
        <p:blipFill>
          <a:blip r:embed="rId5"/>
          <a:stretch>
            <a:fillRect/>
          </a:stretch>
        </p:blipFill>
        <p:spPr>
          <a:xfrm>
            <a:off x="5898092" y="4684586"/>
            <a:ext cx="2714625" cy="866775"/>
          </a:xfrm>
          <a:prstGeom prst="rect">
            <a:avLst/>
          </a:prstGeom>
        </p:spPr>
      </p:pic>
    </p:spTree>
    <p:extLst>
      <p:ext uri="{BB962C8B-B14F-4D97-AF65-F5344CB8AC3E}">
        <p14:creationId xmlns:p14="http://schemas.microsoft.com/office/powerpoint/2010/main" val="4256798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98092" y="3179694"/>
            <a:ext cx="4910138" cy="1390166"/>
          </a:xfrm>
          <a:prstGeom prst="rect">
            <a:avLst/>
          </a:prstGeom>
        </p:spPr>
      </p:pic>
      <p:sp>
        <p:nvSpPr>
          <p:cNvPr id="2" name="Title 1"/>
          <p:cNvSpPr>
            <a:spLocks noGrp="1"/>
          </p:cNvSpPr>
          <p:nvPr>
            <p:ph type="title"/>
          </p:nvPr>
        </p:nvSpPr>
        <p:spPr/>
        <p:txBody>
          <a:bodyPr/>
          <a:lstStyle/>
          <a:p>
            <a:r>
              <a:rPr lang="en-US" dirty="0"/>
              <a:t>Data Preparation</a:t>
            </a:r>
            <a:endParaRPr lang="pt-PT" dirty="0"/>
          </a:p>
        </p:txBody>
      </p:sp>
      <p:sp>
        <p:nvSpPr>
          <p:cNvPr id="3" name="Content Placeholder 2"/>
          <p:cNvSpPr>
            <a:spLocks noGrp="1"/>
          </p:cNvSpPr>
          <p:nvPr>
            <p:ph idx="1"/>
          </p:nvPr>
        </p:nvSpPr>
        <p:spPr>
          <a:xfrm>
            <a:off x="3867912" y="868680"/>
            <a:ext cx="2030180" cy="5120640"/>
          </a:xfrm>
        </p:spPr>
        <p:txBody>
          <a:bodyPr anchor="t"/>
          <a:lstStyle/>
          <a:p>
            <a:r>
              <a:rPr lang="en-US" dirty="0" smtClean="0"/>
              <a:t>Payment orders information</a:t>
            </a:r>
          </a:p>
          <a:p>
            <a:r>
              <a:rPr lang="en-US" sz="1800" dirty="0" smtClean="0"/>
              <a:t>Credit card information and accounts with sanctions</a:t>
            </a:r>
            <a:endParaRPr lang="en-US" dirty="0" smtClean="0"/>
          </a:p>
          <a:p>
            <a:endParaRPr lang="en-US" dirty="0"/>
          </a:p>
          <a:p>
            <a:r>
              <a:rPr lang="en-US" dirty="0" smtClean="0"/>
              <a:t>Loans information</a:t>
            </a:r>
            <a:endParaRPr lang="en-US" dirty="0"/>
          </a:p>
          <a:p>
            <a:endParaRPr lang="en-US" dirty="0" smtClean="0"/>
          </a:p>
          <a:p>
            <a:endParaRPr lang="en-US" dirty="0" smtClean="0"/>
          </a:p>
          <a:p>
            <a:r>
              <a:rPr lang="en-US" dirty="0" smtClean="0"/>
              <a:t>Demographic information</a:t>
            </a:r>
          </a:p>
        </p:txBody>
      </p:sp>
      <p:sp>
        <p:nvSpPr>
          <p:cNvPr id="10" name="Text Placeholder 9"/>
          <p:cNvSpPr>
            <a:spLocks noGrp="1"/>
          </p:cNvSpPr>
          <p:nvPr>
            <p:ph type="body" sz="half" idx="2"/>
          </p:nvPr>
        </p:nvSpPr>
        <p:spPr/>
        <p:txBody>
          <a:bodyPr/>
          <a:lstStyle/>
          <a:p>
            <a:r>
              <a:rPr lang="en-US" dirty="0" smtClean="0"/>
              <a:t>Observation:</a:t>
            </a:r>
          </a:p>
          <a:p>
            <a:pPr marL="285750" indent="-285750">
              <a:buClr>
                <a:srgbClr val="FFC000"/>
              </a:buClr>
              <a:buFont typeface="Arial" panose="020B0604020202020204" pitchFamily="34" charset="0"/>
              <a:buChar char="•"/>
            </a:pPr>
            <a:r>
              <a:rPr lang="en-US" dirty="0" smtClean="0"/>
              <a:t>Data presentation on Excel after data understanding and transformation made by us.</a:t>
            </a:r>
            <a:endParaRPr lang="pt-PT" dirty="0"/>
          </a:p>
        </p:txBody>
      </p:sp>
      <p:pic>
        <p:nvPicPr>
          <p:cNvPr id="5" name="Picture 4"/>
          <p:cNvPicPr>
            <a:picLocks noChangeAspect="1"/>
          </p:cNvPicPr>
          <p:nvPr/>
        </p:nvPicPr>
        <p:blipFill>
          <a:blip r:embed="rId3"/>
          <a:stretch>
            <a:fillRect/>
          </a:stretch>
        </p:blipFill>
        <p:spPr>
          <a:xfrm>
            <a:off x="5898092" y="868680"/>
            <a:ext cx="3714750" cy="885825"/>
          </a:xfrm>
          <a:prstGeom prst="rect">
            <a:avLst/>
          </a:prstGeom>
        </p:spPr>
      </p:pic>
      <p:pic>
        <p:nvPicPr>
          <p:cNvPr id="7" name="Picture 6"/>
          <p:cNvPicPr>
            <a:picLocks noChangeAspect="1"/>
          </p:cNvPicPr>
          <p:nvPr/>
        </p:nvPicPr>
        <p:blipFill>
          <a:blip r:embed="rId4"/>
          <a:stretch>
            <a:fillRect/>
          </a:stretch>
        </p:blipFill>
        <p:spPr>
          <a:xfrm>
            <a:off x="5898092" y="1931494"/>
            <a:ext cx="1838325" cy="1133475"/>
          </a:xfrm>
          <a:prstGeom prst="rect">
            <a:avLst/>
          </a:prstGeom>
        </p:spPr>
      </p:pic>
      <p:pic>
        <p:nvPicPr>
          <p:cNvPr id="12" name="Picture 11"/>
          <p:cNvPicPr>
            <a:picLocks noChangeAspect="1"/>
          </p:cNvPicPr>
          <p:nvPr/>
        </p:nvPicPr>
        <p:blipFill>
          <a:blip r:embed="rId5"/>
          <a:stretch>
            <a:fillRect/>
          </a:stretch>
        </p:blipFill>
        <p:spPr>
          <a:xfrm>
            <a:off x="5898093" y="4752322"/>
            <a:ext cx="5624596" cy="844148"/>
          </a:xfrm>
          <a:prstGeom prst="rect">
            <a:avLst/>
          </a:prstGeom>
        </p:spPr>
      </p:pic>
      <p:pic>
        <p:nvPicPr>
          <p:cNvPr id="13" name="Picture 12"/>
          <p:cNvPicPr>
            <a:picLocks noChangeAspect="1"/>
          </p:cNvPicPr>
          <p:nvPr/>
        </p:nvPicPr>
        <p:blipFill>
          <a:blip r:embed="rId6"/>
          <a:stretch>
            <a:fillRect/>
          </a:stretch>
        </p:blipFill>
        <p:spPr>
          <a:xfrm>
            <a:off x="7917699" y="1869230"/>
            <a:ext cx="1585383" cy="1236824"/>
          </a:xfrm>
          <a:prstGeom prst="rect">
            <a:avLst/>
          </a:prstGeom>
        </p:spPr>
      </p:pic>
    </p:spTree>
    <p:extLst>
      <p:ext uri="{BB962C8B-B14F-4D97-AF65-F5344CB8AC3E}">
        <p14:creationId xmlns:p14="http://schemas.microsoft.com/office/powerpoint/2010/main" val="1917981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3867150" y="1719632"/>
            <a:ext cx="7315200" cy="3418736"/>
          </a:xfrm>
          <a:prstGeom prst="rect">
            <a:avLst/>
          </a:prstGeom>
        </p:spPr>
      </p:pic>
      <p:sp>
        <p:nvSpPr>
          <p:cNvPr id="2" name="Title 1"/>
          <p:cNvSpPr>
            <a:spLocks noGrp="1"/>
          </p:cNvSpPr>
          <p:nvPr>
            <p:ph type="title"/>
          </p:nvPr>
        </p:nvSpPr>
        <p:spPr/>
        <p:txBody>
          <a:bodyPr/>
          <a:lstStyle/>
          <a:p>
            <a:r>
              <a:rPr lang="en-US" dirty="0" smtClean="0"/>
              <a:t>Clustering </a:t>
            </a:r>
            <a:r>
              <a:rPr lang="en-US" dirty="0"/>
              <a:t>Client / Card Type </a:t>
            </a:r>
            <a:endParaRPr lang="pt-PT" dirty="0"/>
          </a:p>
        </p:txBody>
      </p:sp>
      <p:sp>
        <p:nvSpPr>
          <p:cNvPr id="11" name="Text Placeholder 10"/>
          <p:cNvSpPr>
            <a:spLocks noGrp="1"/>
          </p:cNvSpPr>
          <p:nvPr>
            <p:ph type="body" sz="half" idx="2"/>
          </p:nvPr>
        </p:nvSpPr>
        <p:spPr/>
        <p:txBody>
          <a:bodyPr>
            <a:normAutofit fontScale="85000" lnSpcReduction="10000"/>
          </a:bodyPr>
          <a:lstStyle/>
          <a:p>
            <a:r>
              <a:rPr lang="en-US" dirty="0" smtClean="0"/>
              <a:t>Observations:</a:t>
            </a:r>
          </a:p>
          <a:p>
            <a:pPr marL="285750" indent="-285750">
              <a:buClr>
                <a:srgbClr val="FFFF00"/>
              </a:buClr>
              <a:buFont typeface="Arial" panose="020B0604020202020204" pitchFamily="34" charset="0"/>
              <a:buChar char="•"/>
            </a:pPr>
            <a:r>
              <a:rPr lang="en-US" dirty="0" smtClean="0"/>
              <a:t>Use of “Normalize” in order to avoid dominance of certain attributes due to the larger range of value.</a:t>
            </a:r>
          </a:p>
          <a:p>
            <a:pPr marL="285750" indent="-285750">
              <a:buClr>
                <a:srgbClr val="FFFF00"/>
              </a:buClr>
              <a:buFont typeface="Arial" panose="020B0604020202020204" pitchFamily="34" charset="0"/>
              <a:buChar char="•"/>
            </a:pPr>
            <a:r>
              <a:rPr lang="en-US" dirty="0" smtClean="0"/>
              <a:t>Use of  “Multiple” to be possible to use “K-means” and “K-</a:t>
            </a:r>
            <a:r>
              <a:rPr lang="en-US" dirty="0" err="1" smtClean="0"/>
              <a:t>medoids</a:t>
            </a:r>
            <a:r>
              <a:rPr lang="en-US" dirty="0" smtClean="0"/>
              <a:t>” at the same time.</a:t>
            </a:r>
          </a:p>
          <a:p>
            <a:pPr marL="285750" indent="-285750">
              <a:buClr>
                <a:srgbClr val="FFFF00"/>
              </a:buClr>
              <a:buFont typeface="Arial" panose="020B0604020202020204" pitchFamily="34" charset="0"/>
              <a:buChar char="•"/>
            </a:pPr>
            <a:r>
              <a:rPr lang="en-US" dirty="0" smtClean="0"/>
              <a:t>“Select Attributes” operator was used to easily manipulate what attributes are used on the following operators.</a:t>
            </a:r>
            <a:endParaRPr lang="pt-PT" dirty="0"/>
          </a:p>
        </p:txBody>
      </p:sp>
    </p:spTree>
    <p:extLst>
      <p:ext uri="{BB962C8B-B14F-4D97-AF65-F5344CB8AC3E}">
        <p14:creationId xmlns:p14="http://schemas.microsoft.com/office/powerpoint/2010/main" val="257777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Demographic clustering</a:t>
            </a:r>
            <a:endParaRPr lang="pt-PT" dirty="0"/>
          </a:p>
        </p:txBody>
      </p:sp>
      <p:pic>
        <p:nvPicPr>
          <p:cNvPr id="7" name="Content Placeholder 6"/>
          <p:cNvPicPr>
            <a:picLocks noGrp="1" noChangeAspect="1"/>
          </p:cNvPicPr>
          <p:nvPr>
            <p:ph idx="1"/>
          </p:nvPr>
        </p:nvPicPr>
        <p:blipFill>
          <a:blip r:embed="rId2"/>
          <a:stretch>
            <a:fillRect/>
          </a:stretch>
        </p:blipFill>
        <p:spPr>
          <a:xfrm>
            <a:off x="3868738" y="2373415"/>
            <a:ext cx="7315200" cy="2101645"/>
          </a:xfrm>
          <a:prstGeom prst="rect">
            <a:avLst/>
          </a:prstGeom>
        </p:spPr>
      </p:pic>
    </p:spTree>
    <p:extLst>
      <p:ext uri="{BB962C8B-B14F-4D97-AF65-F5344CB8AC3E}">
        <p14:creationId xmlns:p14="http://schemas.microsoft.com/office/powerpoint/2010/main" val="205755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Demographic / Insurances clustering</a:t>
            </a:r>
            <a:endParaRPr lang="pt-PT" dirty="0"/>
          </a:p>
        </p:txBody>
      </p:sp>
      <p:pic>
        <p:nvPicPr>
          <p:cNvPr id="8" name="Content Placeholder 7"/>
          <p:cNvPicPr>
            <a:picLocks noGrp="1" noChangeAspect="1"/>
          </p:cNvPicPr>
          <p:nvPr>
            <p:ph idx="1"/>
          </p:nvPr>
        </p:nvPicPr>
        <p:blipFill>
          <a:blip r:embed="rId2"/>
          <a:stretch>
            <a:fillRect/>
          </a:stretch>
        </p:blipFill>
        <p:spPr>
          <a:xfrm>
            <a:off x="3868738" y="1918429"/>
            <a:ext cx="7315200" cy="3011616"/>
          </a:xfrm>
          <a:prstGeom prst="rect">
            <a:avLst/>
          </a:prstGeom>
        </p:spPr>
      </p:pic>
    </p:spTree>
    <p:extLst>
      <p:ext uri="{BB962C8B-B14F-4D97-AF65-F5344CB8AC3E}">
        <p14:creationId xmlns:p14="http://schemas.microsoft.com/office/powerpoint/2010/main" val="33349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a:p>
            <a:r>
              <a:rPr lang="en-US" dirty="0" smtClean="0"/>
              <a:t>Retrieve useful information from “transaction” datasheet.</a:t>
            </a:r>
          </a:p>
          <a:p>
            <a:pPr lvl="1"/>
            <a:r>
              <a:rPr lang="en-US" dirty="0" smtClean="0"/>
              <a:t>Ex.: Accounts with history of sanctions.</a:t>
            </a:r>
          </a:p>
        </p:txBody>
      </p:sp>
    </p:spTree>
    <p:extLst>
      <p:ext uri="{BB962C8B-B14F-4D97-AF65-F5344CB8AC3E}">
        <p14:creationId xmlns:p14="http://schemas.microsoft.com/office/powerpoint/2010/main" val="405895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tree for predicting successful  loans based on finished loans only </a:t>
            </a:r>
            <a:endParaRPr lang="pt-PT" dirty="0"/>
          </a:p>
        </p:txBody>
      </p:sp>
      <p:sp>
        <p:nvSpPr>
          <p:cNvPr id="11" name="Text Placeholder 10"/>
          <p:cNvSpPr>
            <a:spLocks noGrp="1"/>
          </p:cNvSpPr>
          <p:nvPr>
            <p:ph type="body" sz="half" idx="2"/>
          </p:nvPr>
        </p:nvSpPr>
        <p:spPr/>
        <p:txBody>
          <a:bodyPr>
            <a:normAutofit fontScale="85000" lnSpcReduction="20000"/>
          </a:bodyPr>
          <a:lstStyle/>
          <a:p>
            <a:r>
              <a:rPr lang="en-US" dirty="0" smtClean="0"/>
              <a:t>Observations:</a:t>
            </a:r>
          </a:p>
          <a:p>
            <a:pPr marL="285750" indent="-285750">
              <a:buClr>
                <a:srgbClr val="FFFF00"/>
              </a:buClr>
              <a:buFont typeface="Arial" panose="020B0604020202020204" pitchFamily="34" charset="0"/>
              <a:buChar char="•"/>
            </a:pPr>
            <a:r>
              <a:rPr lang="en-US" dirty="0" smtClean="0"/>
              <a:t>For simple verification of results obtained by the decision tree operator we took a challenge of matching the predicted “A” or “B” status against running loans (status “D” and “C”). We checked, as expected, that loans that are going well (status “C”) mostly ended successfully (status “A”) and vice-versa for status “B” that mostly end on status “D”. This is accomplished by using the “Apply Model” after the validation process.</a:t>
            </a:r>
          </a:p>
        </p:txBody>
      </p:sp>
      <p:pic>
        <p:nvPicPr>
          <p:cNvPr id="5" name="Content Placeholder 4"/>
          <p:cNvPicPr>
            <a:picLocks noGrp="1" noChangeAspect="1"/>
          </p:cNvPicPr>
          <p:nvPr>
            <p:ph idx="1"/>
          </p:nvPr>
        </p:nvPicPr>
        <p:blipFill>
          <a:blip r:embed="rId2"/>
          <a:stretch>
            <a:fillRect/>
          </a:stretch>
        </p:blipFill>
        <p:spPr>
          <a:xfrm>
            <a:off x="3867150" y="1346303"/>
            <a:ext cx="7315200" cy="4165395"/>
          </a:xfrm>
          <a:prstGeom prst="rect">
            <a:avLst/>
          </a:prstGeom>
        </p:spPr>
      </p:pic>
    </p:spTree>
    <p:extLst>
      <p:ext uri="{BB962C8B-B14F-4D97-AF65-F5344CB8AC3E}">
        <p14:creationId xmlns:p14="http://schemas.microsoft.com/office/powerpoint/2010/main" val="3853733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Decision tree for predicting successful  loans based on finished and active loans </a:t>
            </a:r>
            <a:endParaRPr lang="pt-PT" dirty="0"/>
          </a:p>
        </p:txBody>
      </p:sp>
      <p:pic>
        <p:nvPicPr>
          <p:cNvPr id="8" name="Content Placeholder 7"/>
          <p:cNvPicPr>
            <a:picLocks noGrp="1" noChangeAspect="1"/>
          </p:cNvPicPr>
          <p:nvPr>
            <p:ph idx="1"/>
          </p:nvPr>
        </p:nvPicPr>
        <p:blipFill>
          <a:blip r:embed="rId2"/>
          <a:stretch>
            <a:fillRect/>
          </a:stretch>
        </p:blipFill>
        <p:spPr>
          <a:xfrm>
            <a:off x="3868738" y="1328892"/>
            <a:ext cx="7315200" cy="4190691"/>
          </a:xfrm>
          <a:prstGeom prst="rect">
            <a:avLst/>
          </a:prstGeom>
        </p:spPr>
      </p:pic>
      <p:pic>
        <p:nvPicPr>
          <p:cNvPr id="9" name="Picture 8"/>
          <p:cNvPicPr>
            <a:picLocks noChangeAspect="1"/>
          </p:cNvPicPr>
          <p:nvPr/>
        </p:nvPicPr>
        <p:blipFill>
          <a:blip r:embed="rId3"/>
          <a:stretch>
            <a:fillRect/>
          </a:stretch>
        </p:blipFill>
        <p:spPr>
          <a:xfrm>
            <a:off x="6295828" y="4478867"/>
            <a:ext cx="4862709" cy="750358"/>
          </a:xfrm>
          <a:prstGeom prst="rect">
            <a:avLst/>
          </a:prstGeom>
        </p:spPr>
      </p:pic>
      <p:sp>
        <p:nvSpPr>
          <p:cNvPr id="10" name="Down Arrow 9"/>
          <p:cNvSpPr/>
          <p:nvPr/>
        </p:nvSpPr>
        <p:spPr>
          <a:xfrm>
            <a:off x="9440330" y="2751946"/>
            <a:ext cx="328209" cy="1726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780473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3868738" y="1328892"/>
            <a:ext cx="7315200" cy="4190691"/>
          </a:xfrm>
          <a:prstGeom prst="rect">
            <a:avLst/>
          </a:prstGeom>
        </p:spPr>
      </p:pic>
      <p:pic>
        <p:nvPicPr>
          <p:cNvPr id="2" name="Picture 1"/>
          <p:cNvPicPr>
            <a:picLocks noChangeAspect="1"/>
          </p:cNvPicPr>
          <p:nvPr/>
        </p:nvPicPr>
        <p:blipFill>
          <a:blip r:embed="rId3"/>
          <a:stretch>
            <a:fillRect/>
          </a:stretch>
        </p:blipFill>
        <p:spPr>
          <a:xfrm>
            <a:off x="6295828" y="4478867"/>
            <a:ext cx="4888110" cy="724347"/>
          </a:xfrm>
          <a:prstGeom prst="rect">
            <a:avLst/>
          </a:prstGeom>
        </p:spPr>
      </p:pic>
      <p:sp>
        <p:nvSpPr>
          <p:cNvPr id="6" name="Title 5"/>
          <p:cNvSpPr>
            <a:spLocks noGrp="1"/>
          </p:cNvSpPr>
          <p:nvPr>
            <p:ph type="title"/>
          </p:nvPr>
        </p:nvSpPr>
        <p:spPr/>
        <p:txBody>
          <a:bodyPr>
            <a:normAutofit/>
          </a:bodyPr>
          <a:lstStyle/>
          <a:p>
            <a:r>
              <a:rPr lang="en-US" sz="2800" dirty="0"/>
              <a:t>K-</a:t>
            </a:r>
            <a:r>
              <a:rPr lang="en-US" sz="2800" dirty="0" err="1"/>
              <a:t>NearestNeighbor</a:t>
            </a:r>
            <a:r>
              <a:rPr lang="en-US" sz="2800" dirty="0"/>
              <a:t> for predicting successful  loans based on finished and active loans </a:t>
            </a:r>
            <a:endParaRPr lang="pt-PT" sz="2800" dirty="0"/>
          </a:p>
        </p:txBody>
      </p:sp>
      <p:sp>
        <p:nvSpPr>
          <p:cNvPr id="10" name="Down Arrow 9"/>
          <p:cNvSpPr/>
          <p:nvPr/>
        </p:nvSpPr>
        <p:spPr>
          <a:xfrm>
            <a:off x="9440330" y="2751946"/>
            <a:ext cx="328209" cy="1726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833715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for predicting successful  loans based on finished and active loans </a:t>
            </a:r>
            <a:endParaRPr lang="pt-PT" dirty="0"/>
          </a:p>
        </p:txBody>
      </p:sp>
      <p:pic>
        <p:nvPicPr>
          <p:cNvPr id="4" name="Content Placeholder 3"/>
          <p:cNvPicPr>
            <a:picLocks noGrp="1" noChangeAspect="1"/>
          </p:cNvPicPr>
          <p:nvPr>
            <p:ph idx="1"/>
          </p:nvPr>
        </p:nvPicPr>
        <p:blipFill>
          <a:blip r:embed="rId2"/>
          <a:stretch>
            <a:fillRect/>
          </a:stretch>
        </p:blipFill>
        <p:spPr>
          <a:xfrm>
            <a:off x="3868738" y="1251369"/>
            <a:ext cx="7315200" cy="4345737"/>
          </a:xfrm>
          <a:prstGeom prst="rect">
            <a:avLst/>
          </a:prstGeom>
        </p:spPr>
      </p:pic>
      <p:pic>
        <p:nvPicPr>
          <p:cNvPr id="5" name="Picture 4"/>
          <p:cNvPicPr>
            <a:picLocks noChangeAspect="1"/>
          </p:cNvPicPr>
          <p:nvPr/>
        </p:nvPicPr>
        <p:blipFill>
          <a:blip r:embed="rId3"/>
          <a:stretch>
            <a:fillRect/>
          </a:stretch>
        </p:blipFill>
        <p:spPr>
          <a:xfrm>
            <a:off x="6482821" y="4613091"/>
            <a:ext cx="4701117" cy="802399"/>
          </a:xfrm>
          <a:prstGeom prst="rect">
            <a:avLst/>
          </a:prstGeom>
        </p:spPr>
      </p:pic>
      <p:sp>
        <p:nvSpPr>
          <p:cNvPr id="6" name="Down Arrow 5"/>
          <p:cNvSpPr/>
          <p:nvPr/>
        </p:nvSpPr>
        <p:spPr>
          <a:xfrm>
            <a:off x="9562851" y="2359819"/>
            <a:ext cx="275416" cy="2253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59326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Decision tree for predicting successful  loans based on finished and active loans and transaction data</a:t>
            </a:r>
            <a:endParaRPr lang="pt-PT" sz="2800" dirty="0"/>
          </a:p>
        </p:txBody>
      </p:sp>
      <p:pic>
        <p:nvPicPr>
          <p:cNvPr id="4" name="Content Placeholder 3"/>
          <p:cNvPicPr>
            <a:picLocks noGrp="1" noChangeAspect="1"/>
          </p:cNvPicPr>
          <p:nvPr>
            <p:ph idx="1"/>
          </p:nvPr>
        </p:nvPicPr>
        <p:blipFill>
          <a:blip r:embed="rId2"/>
          <a:stretch>
            <a:fillRect/>
          </a:stretch>
        </p:blipFill>
        <p:spPr>
          <a:xfrm>
            <a:off x="3868738" y="1024286"/>
            <a:ext cx="7315200" cy="4799902"/>
          </a:xfrm>
          <a:prstGeom prst="rect">
            <a:avLst/>
          </a:prstGeom>
        </p:spPr>
      </p:pic>
      <p:pic>
        <p:nvPicPr>
          <p:cNvPr id="5" name="Picture 4"/>
          <p:cNvPicPr>
            <a:picLocks noChangeAspect="1"/>
          </p:cNvPicPr>
          <p:nvPr/>
        </p:nvPicPr>
        <p:blipFill>
          <a:blip r:embed="rId3"/>
          <a:stretch>
            <a:fillRect/>
          </a:stretch>
        </p:blipFill>
        <p:spPr>
          <a:xfrm>
            <a:off x="6352118" y="4643750"/>
            <a:ext cx="4831820" cy="670142"/>
          </a:xfrm>
          <a:prstGeom prst="rect">
            <a:avLst/>
          </a:prstGeom>
        </p:spPr>
      </p:pic>
      <p:sp>
        <p:nvSpPr>
          <p:cNvPr id="6" name="Down Arrow 5"/>
          <p:cNvSpPr/>
          <p:nvPr/>
        </p:nvSpPr>
        <p:spPr>
          <a:xfrm>
            <a:off x="8995585" y="2131219"/>
            <a:ext cx="275416" cy="2512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94740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Support Vector Machine for predicting successful  loans based on finished and active loans and transaction data</a:t>
            </a:r>
            <a:endParaRPr lang="pt-PT" sz="2400" dirty="0"/>
          </a:p>
        </p:txBody>
      </p:sp>
      <p:pic>
        <p:nvPicPr>
          <p:cNvPr id="4" name="Content Placeholder 3"/>
          <p:cNvPicPr>
            <a:picLocks noGrp="1" noChangeAspect="1"/>
          </p:cNvPicPr>
          <p:nvPr>
            <p:ph idx="1"/>
          </p:nvPr>
        </p:nvPicPr>
        <p:blipFill>
          <a:blip r:embed="rId2"/>
          <a:stretch>
            <a:fillRect/>
          </a:stretch>
        </p:blipFill>
        <p:spPr>
          <a:xfrm>
            <a:off x="3867150" y="994318"/>
            <a:ext cx="7315200" cy="4869365"/>
          </a:xfrm>
          <a:prstGeom prst="rect">
            <a:avLst/>
          </a:prstGeom>
        </p:spPr>
      </p:pic>
      <p:sp>
        <p:nvSpPr>
          <p:cNvPr id="7" name="Text Placeholder 6"/>
          <p:cNvSpPr>
            <a:spLocks noGrp="1"/>
          </p:cNvSpPr>
          <p:nvPr>
            <p:ph type="body" sz="half" idx="2"/>
          </p:nvPr>
        </p:nvSpPr>
        <p:spPr/>
        <p:txBody>
          <a:bodyPr/>
          <a:lstStyle/>
          <a:p>
            <a:r>
              <a:rPr lang="en-US" dirty="0"/>
              <a:t>Observations:</a:t>
            </a:r>
          </a:p>
          <a:p>
            <a:pPr marL="285750" indent="-285750">
              <a:buClr>
                <a:srgbClr val="FFFF00"/>
              </a:buClr>
              <a:buFont typeface="Arial" panose="020B0604020202020204" pitchFamily="34" charset="0"/>
              <a:buChar char="•"/>
            </a:pPr>
            <a:r>
              <a:rPr lang="en-US" dirty="0" smtClean="0"/>
              <a:t>Since “SVM” </a:t>
            </a:r>
            <a:r>
              <a:rPr lang="en-US" dirty="0"/>
              <a:t>does not handle polynomial values we used “Nominal to Numeric” operator. </a:t>
            </a:r>
          </a:p>
          <a:p>
            <a:endParaRPr lang="pt-PT" dirty="0"/>
          </a:p>
        </p:txBody>
      </p:sp>
      <p:pic>
        <p:nvPicPr>
          <p:cNvPr id="5" name="Picture 4"/>
          <p:cNvPicPr>
            <a:picLocks noChangeAspect="1"/>
          </p:cNvPicPr>
          <p:nvPr/>
        </p:nvPicPr>
        <p:blipFill>
          <a:blip r:embed="rId3"/>
          <a:stretch>
            <a:fillRect/>
          </a:stretch>
        </p:blipFill>
        <p:spPr>
          <a:xfrm>
            <a:off x="6324601" y="4803058"/>
            <a:ext cx="4859338" cy="856379"/>
          </a:xfrm>
          <a:prstGeom prst="rect">
            <a:avLst/>
          </a:prstGeom>
        </p:spPr>
      </p:pic>
      <p:sp>
        <p:nvSpPr>
          <p:cNvPr id="6" name="Down Arrow 5"/>
          <p:cNvSpPr/>
          <p:nvPr/>
        </p:nvSpPr>
        <p:spPr>
          <a:xfrm>
            <a:off x="9050866" y="3428999"/>
            <a:ext cx="211667" cy="1374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22851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 Process</a:t>
            </a:r>
            <a:endParaRPr lang="pt-PT" dirty="0"/>
          </a:p>
        </p:txBody>
      </p:sp>
      <p:pic>
        <p:nvPicPr>
          <p:cNvPr id="27" name="Content Placeholder 26"/>
          <p:cNvPicPr>
            <a:picLocks noGrp="1" noChangeAspect="1"/>
          </p:cNvPicPr>
          <p:nvPr>
            <p:ph idx="1"/>
          </p:nvPr>
        </p:nvPicPr>
        <p:blipFill>
          <a:blip r:embed="rId2"/>
          <a:stretch>
            <a:fillRect/>
          </a:stretch>
        </p:blipFill>
        <p:spPr>
          <a:xfrm>
            <a:off x="3914537" y="868363"/>
            <a:ext cx="7220425" cy="5121275"/>
          </a:xfrm>
          <a:prstGeom prst="rect">
            <a:avLst/>
          </a:prstGeom>
        </p:spPr>
      </p:pic>
      <p:sp>
        <p:nvSpPr>
          <p:cNvPr id="11" name="Text Placeholder 10"/>
          <p:cNvSpPr>
            <a:spLocks noGrp="1"/>
          </p:cNvSpPr>
          <p:nvPr>
            <p:ph type="body" sz="half" idx="2"/>
          </p:nvPr>
        </p:nvSpPr>
        <p:spPr/>
        <p:txBody>
          <a:bodyPr>
            <a:normAutofit fontScale="92500" lnSpcReduction="20000"/>
          </a:bodyPr>
          <a:lstStyle/>
          <a:p>
            <a:r>
              <a:rPr lang="en-US" dirty="0" smtClean="0"/>
              <a:t>Observations:</a:t>
            </a:r>
          </a:p>
          <a:p>
            <a:pPr marL="285750" indent="-285750">
              <a:buClr>
                <a:srgbClr val="FFFF00"/>
              </a:buClr>
              <a:buFont typeface="Arial" panose="020B0604020202020204" pitchFamily="34" charset="0"/>
              <a:buChar char="•"/>
            </a:pPr>
            <a:r>
              <a:rPr lang="en-US" dirty="0" smtClean="0"/>
              <a:t>Since </a:t>
            </a:r>
            <a:r>
              <a:rPr lang="en-US" dirty="0" err="1" smtClean="0"/>
              <a:t>NeuralNet</a:t>
            </a:r>
            <a:r>
              <a:rPr lang="en-US" dirty="0" smtClean="0"/>
              <a:t> does not handle polynomial values we used “Nominal to Numeric” operator. </a:t>
            </a:r>
          </a:p>
          <a:p>
            <a:pPr marL="285750" indent="-285750">
              <a:buClr>
                <a:srgbClr val="FFFF00"/>
              </a:buClr>
              <a:buFont typeface="Arial" panose="020B0604020202020204" pitchFamily="34" charset="0"/>
              <a:buChar char="•"/>
            </a:pPr>
            <a:r>
              <a:rPr lang="en-US" dirty="0" smtClean="0"/>
              <a:t>Use of replacing missing values to give all accounts without any sanction the value “normal”</a:t>
            </a:r>
          </a:p>
          <a:p>
            <a:pPr marL="285750" indent="-285750">
              <a:buClr>
                <a:srgbClr val="FFFF00"/>
              </a:buClr>
              <a:buFont typeface="Arial" panose="020B0604020202020204" pitchFamily="34" charset="0"/>
              <a:buChar char="•"/>
            </a:pPr>
            <a:r>
              <a:rPr lang="en-US" dirty="0" smtClean="0"/>
              <a:t>We used “Filter Examples” in order to leave only the client of type “OWNER”.</a:t>
            </a:r>
            <a:endParaRPr lang="pt-PT" dirty="0"/>
          </a:p>
        </p:txBody>
      </p:sp>
      <p:pic>
        <p:nvPicPr>
          <p:cNvPr id="6" name="Picture 5"/>
          <p:cNvPicPr>
            <a:picLocks noChangeAspect="1"/>
          </p:cNvPicPr>
          <p:nvPr/>
        </p:nvPicPr>
        <p:blipFill>
          <a:blip r:embed="rId3"/>
          <a:stretch>
            <a:fillRect/>
          </a:stretch>
        </p:blipFill>
        <p:spPr>
          <a:xfrm>
            <a:off x="6228308" y="4374496"/>
            <a:ext cx="4881348" cy="842964"/>
          </a:xfrm>
          <a:prstGeom prst="rect">
            <a:avLst/>
          </a:prstGeom>
        </p:spPr>
      </p:pic>
      <p:sp>
        <p:nvSpPr>
          <p:cNvPr id="10" name="Down Arrow 9"/>
          <p:cNvSpPr/>
          <p:nvPr/>
        </p:nvSpPr>
        <p:spPr>
          <a:xfrm>
            <a:off x="9063318" y="1788459"/>
            <a:ext cx="349623" cy="2586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35167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3"/>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3"/>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3"/>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3"/>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730</TotalTime>
  <Words>2926</Words>
  <Application>Microsoft Office PowerPoint</Application>
  <PresentationFormat>Widescreen</PresentationFormat>
  <Paragraphs>316</Paragraphs>
  <Slides>46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Card Type Clusters</vt:lpstr>
      <vt:lpstr>Client / Demographic clustering</vt:lpstr>
      <vt:lpstr>Client / Demographic clustering</vt:lpstr>
      <vt:lpstr>Client / Demographic / Insurances clustering</vt:lpstr>
      <vt:lpstr>Predictive data mining </vt:lpstr>
      <vt:lpstr>Data problems and applied solutions</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K-NearestNeighbor for predicting successful  loans based on finished and active loans </vt:lpstr>
      <vt:lpstr>How we reach this solution?</vt:lpstr>
      <vt:lpstr>Naïve Bayes for predicting successful  loans based on finished and active loans </vt:lpstr>
      <vt:lpstr>How we reach this solution?</vt:lpstr>
      <vt:lpstr>Decision tree for predicting successful  loans based on finished and active loans and transaction data</vt:lpstr>
      <vt:lpstr>How we reach this solution?</vt:lpstr>
      <vt:lpstr>Support Vector Machine for predicting successful  loans based on finished and active loans and transaction data</vt:lpstr>
      <vt:lpstr>How we reach this solution?</vt:lpstr>
      <vt:lpstr>NeuralNet for predicting successful  loans based on finished and active loans and transaction data</vt:lpstr>
      <vt:lpstr>How we reach this solution?</vt:lpstr>
      <vt:lpstr>Q &amp; A</vt:lpstr>
      <vt:lpstr>Annexes</vt:lpstr>
      <vt:lpstr>Data Preparation</vt:lpstr>
      <vt:lpstr>Data Preparation</vt:lpstr>
      <vt:lpstr>Clustering Client / Card Type </vt:lpstr>
      <vt:lpstr>Client / Demographic clustering</vt:lpstr>
      <vt:lpstr>Client / Demographic / Insurances clustering</vt:lpstr>
      <vt:lpstr>Decision tree for predicting successful  loans based on finished loans only </vt:lpstr>
      <vt:lpstr>Decision tree for predicting successful  loans based on finished and active loans </vt:lpstr>
      <vt:lpstr>K-NearestNeighbor for predicting successful  loans based on finished and active loans </vt:lpstr>
      <vt:lpstr>Naïve Bayes for predicting successful  loans based on finished and active loans </vt:lpstr>
      <vt:lpstr>Decision tree for predicting successful  loans based on finished and active loans and transaction data</vt:lpstr>
      <vt:lpstr>Support Vector Machine for predicting successful  loans based on finished and active loans and transaction data</vt:lpstr>
      <vt:lpstr>Neural Net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57</cp:revision>
  <dcterms:created xsi:type="dcterms:W3CDTF">2015-12-11T00:53:16Z</dcterms:created>
  <dcterms:modified xsi:type="dcterms:W3CDTF">2016-01-25T15:09:29Z</dcterms:modified>
</cp:coreProperties>
</file>