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76" r:id="rId6"/>
    <p:sldId id="277" r:id="rId7"/>
    <p:sldId id="278" r:id="rId8"/>
    <p:sldId id="305" r:id="rId9"/>
    <p:sldId id="260" r:id="rId10"/>
    <p:sldId id="279" r:id="rId11"/>
    <p:sldId id="280" r:id="rId12"/>
    <p:sldId id="281" r:id="rId13"/>
    <p:sldId id="261" r:id="rId14"/>
    <p:sldId id="282" r:id="rId15"/>
    <p:sldId id="283" r:id="rId16"/>
    <p:sldId id="284" r:id="rId17"/>
    <p:sldId id="285" r:id="rId18"/>
    <p:sldId id="262" r:id="rId19"/>
    <p:sldId id="286" r:id="rId20"/>
    <p:sldId id="287" r:id="rId21"/>
    <p:sldId id="263" r:id="rId22"/>
    <p:sldId id="264" r:id="rId23"/>
    <p:sldId id="265" r:id="rId24"/>
    <p:sldId id="288" r:id="rId25"/>
    <p:sldId id="289" r:id="rId26"/>
    <p:sldId id="290" r:id="rId27"/>
    <p:sldId id="291" r:id="rId28"/>
    <p:sldId id="292" r:id="rId29"/>
    <p:sldId id="266" r:id="rId30"/>
    <p:sldId id="293" r:id="rId31"/>
    <p:sldId id="294" r:id="rId32"/>
    <p:sldId id="295" r:id="rId33"/>
    <p:sldId id="296" r:id="rId34"/>
    <p:sldId id="269" r:id="rId35"/>
    <p:sldId id="297" r:id="rId36"/>
    <p:sldId id="298" r:id="rId37"/>
    <p:sldId id="270" r:id="rId38"/>
    <p:sldId id="299" r:id="rId39"/>
    <p:sldId id="267" r:id="rId40"/>
    <p:sldId id="300" r:id="rId41"/>
    <p:sldId id="301" r:id="rId42"/>
    <p:sldId id="302" r:id="rId43"/>
    <p:sldId id="273" r:id="rId44"/>
    <p:sldId id="271" r:id="rId45"/>
    <p:sldId id="303" r:id="rId46"/>
    <p:sldId id="304" r:id="rId47"/>
    <p:sldId id="274" r:id="rId48"/>
    <p:sldId id="272" r:id="rId49"/>
    <p:sldId id="275" r:id="rId50"/>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68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6 Redondear rectángulo de esquina diagonal"/>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464233" y="381001"/>
            <a:ext cx="8229600" cy="2209800"/>
          </a:xfrm>
        </p:spPr>
        <p:txBody>
          <a:bodyPr lIns="45720" rIns="228600" anchor="b">
            <a:normAutofit/>
          </a:bodyPr>
          <a:lstStyle>
            <a:lvl1pPr marL="0" algn="r">
              <a:defRPr sz="4800"/>
            </a:lvl1pPr>
            <a:extLst/>
          </a:lstStyle>
          <a:p>
            <a:r>
              <a:rPr kumimoji="0" lang="es-ES"/>
              <a:t>Haga clic para modificar el estilo de título del patrón</a:t>
            </a:r>
            <a:endParaRPr kumimoji="0" lang="en-US"/>
          </a:p>
        </p:txBody>
      </p:sp>
      <p:sp>
        <p:nvSpPr>
          <p:cNvPr id="9" name="8 Subtítulo"/>
          <p:cNvSpPr>
            <a:spLocks noGrp="1"/>
          </p:cNvSpPr>
          <p:nvPr>
            <p:ph type="subTitle" idx="1"/>
          </p:nvPr>
        </p:nvSpPr>
        <p:spPr>
          <a:xfrm>
            <a:off x="2133601" y="2819400"/>
            <a:ext cx="6560235"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a:t>Haga clic para modificar el estilo de subtítulo del patrón</a:t>
            </a:r>
            <a:endParaRPr kumimoji="0" lang="en-US"/>
          </a:p>
        </p:txBody>
      </p:sp>
      <p:sp>
        <p:nvSpPr>
          <p:cNvPr id="10" name="9 Marcador de fecha"/>
          <p:cNvSpPr>
            <a:spLocks noGrp="1"/>
          </p:cNvSpPr>
          <p:nvPr>
            <p:ph type="dt" sz="half" idx="10"/>
          </p:nvPr>
        </p:nvSpPr>
        <p:spPr>
          <a:xfrm>
            <a:off x="5562600" y="6509004"/>
            <a:ext cx="3002280" cy="274320"/>
          </a:xfrm>
        </p:spPr>
        <p:txBody>
          <a:bodyPr vert="horz" rtlCol="0"/>
          <a:lstStyle/>
          <a:p>
            <a:fld id="{064900EF-46F2-4A68-B868-3729BE833BA2}" type="datetimeFigureOut">
              <a:rPr lang="es-ES" smtClean="0"/>
              <a:pPr/>
              <a:t>28/09/2016</a:t>
            </a:fld>
            <a:endParaRPr lang="es-ES"/>
          </a:p>
        </p:txBody>
      </p:sp>
      <p:sp>
        <p:nvSpPr>
          <p:cNvPr id="11" name="10 Marcador de número de diapositiva"/>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C8501ECE-CE46-43DE-926A-01E74F2A9D5D}" type="slidenum">
              <a:rPr lang="es-ES" smtClean="0"/>
              <a:pPr/>
              <a:t>‹Nº›</a:t>
            </a:fld>
            <a:endParaRPr lang="es-ES"/>
          </a:p>
        </p:txBody>
      </p:sp>
      <p:sp>
        <p:nvSpPr>
          <p:cNvPr id="12" name="11 Marcador de pie de página"/>
          <p:cNvSpPr>
            <a:spLocks noGrp="1"/>
          </p:cNvSpPr>
          <p:nvPr>
            <p:ph type="ftr" sz="quarter" idx="12"/>
          </p:nvPr>
        </p:nvSpPr>
        <p:spPr>
          <a:xfrm>
            <a:off x="1600200" y="6509004"/>
            <a:ext cx="3907464" cy="274320"/>
          </a:xfrm>
        </p:spPr>
        <p:txBody>
          <a:bodyPr vert="horz" rtlCol="0"/>
          <a:lstStyle/>
          <a:p>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064900EF-46F2-4A68-B868-3729BE833BA2}" type="datetimeFigureOut">
              <a:rPr lang="es-ES" smtClean="0"/>
              <a:pPr/>
              <a:t>28/09/2016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8501ECE-CE46-43DE-926A-01E74F2A9D5D}"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5"/>
            <a:ext cx="2057400" cy="5851525"/>
          </a:xfrm>
        </p:spPr>
        <p:txBody>
          <a:bodyPr vert="eaVert"/>
          <a:lstStyle>
            <a:lvl1pPr algn="l">
              <a:defRPr/>
            </a:lvl1pPr>
            <a:extLs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5"/>
            <a:ext cx="6019800" cy="5851525"/>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064900EF-46F2-4A68-B868-3729BE833BA2}" type="datetimeFigureOut">
              <a:rPr lang="es-ES" smtClean="0"/>
              <a:pPr/>
              <a:t>28/09/2016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8501ECE-CE46-43DE-926A-01E74F2A9D5D}"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6 Rectángulo"/>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064900EF-46F2-4A68-B868-3729BE833BA2}" type="datetimeFigureOut">
              <a:rPr lang="es-ES" smtClean="0"/>
              <a:pPr/>
              <a:t>28/09/2016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8501ECE-CE46-43DE-926A-01E74F2A9D5D}"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7" name="6 Rectángulo"/>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722313" y="3287714"/>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a:t>Haga clic para modificar el estilo de texto del patrón</a:t>
            </a:r>
          </a:p>
        </p:txBody>
      </p:sp>
      <p:sp>
        <p:nvSpPr>
          <p:cNvPr id="8" name="7 Marcador de fecha"/>
          <p:cNvSpPr>
            <a:spLocks noGrp="1"/>
          </p:cNvSpPr>
          <p:nvPr>
            <p:ph type="dt" sz="half" idx="10"/>
          </p:nvPr>
        </p:nvSpPr>
        <p:spPr>
          <a:xfrm>
            <a:off x="5562600" y="6513670"/>
            <a:ext cx="3002280" cy="274320"/>
          </a:xfrm>
        </p:spPr>
        <p:txBody>
          <a:bodyPr vert="horz" rtlCol="0"/>
          <a:lstStyle/>
          <a:p>
            <a:fld id="{064900EF-46F2-4A68-B868-3729BE833BA2}" type="datetimeFigureOut">
              <a:rPr lang="es-ES" smtClean="0"/>
              <a:pPr/>
              <a:t>28/09/2016</a:t>
            </a:fld>
            <a:endParaRPr lang="es-ES"/>
          </a:p>
        </p:txBody>
      </p:sp>
      <p:sp>
        <p:nvSpPr>
          <p:cNvPr id="9" name="8 Marcador de número de diapositiva"/>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C8501ECE-CE46-43DE-926A-01E74F2A9D5D}" type="slidenum">
              <a:rPr lang="es-ES" smtClean="0"/>
              <a:pPr/>
              <a:t>‹Nº›</a:t>
            </a:fld>
            <a:endParaRPr lang="es-ES"/>
          </a:p>
        </p:txBody>
      </p:sp>
      <p:sp>
        <p:nvSpPr>
          <p:cNvPr id="10" name="9 Marcador de pie de página"/>
          <p:cNvSpPr>
            <a:spLocks noGrp="1"/>
          </p:cNvSpPr>
          <p:nvPr>
            <p:ph type="ftr" sz="quarter" idx="12"/>
          </p:nvPr>
        </p:nvSpPr>
        <p:spPr>
          <a:xfrm>
            <a:off x="1600200" y="6513670"/>
            <a:ext cx="3907464" cy="274320"/>
          </a:xfrm>
        </p:spPr>
        <p:txBody>
          <a:bodyPr vert="horz" rtlCol="0"/>
          <a:lstStyle/>
          <a:p>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contenido"/>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contenido"/>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064900EF-46F2-4A68-B868-3729BE833BA2}" type="datetimeFigureOut">
              <a:rPr lang="es-ES" smtClean="0"/>
              <a:pPr/>
              <a:t>28/09/2016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a:xfrm>
            <a:off x="8641080" y="6514568"/>
            <a:ext cx="464288" cy="274320"/>
          </a:xfrm>
        </p:spPr>
        <p:txBody>
          <a:bodyPr/>
          <a:lstStyle/>
          <a:p>
            <a:fld id="{C8501ECE-CE46-43DE-926A-01E74F2A9D5D}" type="slidenum">
              <a:rPr lang="es-ES" smtClean="0"/>
              <a:pPr/>
              <a:t>‹Nº›</a:t>
            </a:fld>
            <a:endParaRPr lang="es-ES"/>
          </a:p>
        </p:txBody>
      </p:sp>
      <p:sp>
        <p:nvSpPr>
          <p:cNvPr id="10" name="9 Rectángulo"/>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9 Rectángulo"/>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11" name="10 Rectángulo"/>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2" name="1 Título"/>
          <p:cNvSpPr>
            <a:spLocks noGrp="1"/>
          </p:cNvSpPr>
          <p:nvPr>
            <p:ph type="title"/>
          </p:nvPr>
        </p:nvSpPr>
        <p:spPr>
          <a:xfrm>
            <a:off x="457200" y="251948"/>
            <a:ext cx="8229600" cy="1143000"/>
          </a:xfrm>
        </p:spPr>
        <p:txBody>
          <a:bodyPr anchor="b"/>
          <a:lstStyle>
            <a:lvl1pPr>
              <a:defRPr/>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457203"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464503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s-ES"/>
              <a:t>Haga clic para modificar el estilo de texto del patrón</a:t>
            </a:r>
          </a:p>
        </p:txBody>
      </p:sp>
      <p:sp>
        <p:nvSpPr>
          <p:cNvPr id="5" name="4 Marcador de contenido"/>
          <p:cNvSpPr>
            <a:spLocks noGrp="1"/>
          </p:cNvSpPr>
          <p:nvPr>
            <p:ph sz="quarter" idx="2"/>
          </p:nvPr>
        </p:nvSpPr>
        <p:spPr>
          <a:xfrm>
            <a:off x="457203" y="2362202"/>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6" name="5 Marcador de contenido"/>
          <p:cNvSpPr>
            <a:spLocks noGrp="1"/>
          </p:cNvSpPr>
          <p:nvPr>
            <p:ph sz="quarter" idx="4"/>
          </p:nvPr>
        </p:nvSpPr>
        <p:spPr>
          <a:xfrm>
            <a:off x="4645035" y="2362202"/>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7" name="6 Marcador de fecha"/>
          <p:cNvSpPr>
            <a:spLocks noGrp="1"/>
          </p:cNvSpPr>
          <p:nvPr>
            <p:ph type="dt" sz="half" idx="10"/>
          </p:nvPr>
        </p:nvSpPr>
        <p:spPr/>
        <p:txBody>
          <a:bodyPr/>
          <a:lstStyle/>
          <a:p>
            <a:fld id="{064900EF-46F2-4A68-B868-3729BE833BA2}" type="datetimeFigureOut">
              <a:rPr lang="es-ES" smtClean="0"/>
              <a:pPr/>
              <a:t>28/09/2016</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a:xfrm>
            <a:off x="8641080" y="6514568"/>
            <a:ext cx="464288" cy="274320"/>
          </a:xfrm>
        </p:spPr>
        <p:txBody>
          <a:bodyPr/>
          <a:lstStyle/>
          <a:p>
            <a:fld id="{C8501ECE-CE46-43DE-926A-01E74F2A9D5D}"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53218"/>
            <a:ext cx="8229600" cy="1143000"/>
          </a:xfrm>
        </p:spPr>
        <p:txBody>
          <a:bodyP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fld id="{064900EF-46F2-4A68-B868-3729BE833BA2}" type="datetimeFigureOut">
              <a:rPr lang="es-ES" smtClean="0"/>
              <a:pPr/>
              <a:t>28/09/2016</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C8501ECE-CE46-43DE-926A-01E74F2A9D5D}" type="slidenum">
              <a:rPr lang="es-ES" smtClean="0"/>
              <a:pPr/>
              <a:t>‹Nº›</a:t>
            </a:fld>
            <a:endParaRPr lang="es-ES"/>
          </a:p>
        </p:txBody>
      </p:sp>
      <p:sp>
        <p:nvSpPr>
          <p:cNvPr id="7" name="6 Rectángulo"/>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064900EF-46F2-4A68-B868-3729BE833BA2}" type="datetimeFigureOut">
              <a:rPr lang="es-ES" smtClean="0"/>
              <a:pPr/>
              <a:t>28/09/2016</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C8501ECE-CE46-43DE-926A-01E74F2A9D5D}"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2"/>
      </p:bgRef>
    </p:bg>
    <p:spTree>
      <p:nvGrpSpPr>
        <p:cNvPr id="1" name=""/>
        <p:cNvGrpSpPr/>
        <p:nvPr/>
      </p:nvGrpSpPr>
      <p:grpSpPr>
        <a:xfrm>
          <a:off x="0" y="0"/>
          <a:ext cx="0" cy="0"/>
          <a:chOff x="0" y="0"/>
          <a:chExt cx="0" cy="0"/>
        </a:xfrm>
      </p:grpSpPr>
      <p:sp>
        <p:nvSpPr>
          <p:cNvPr id="8" name="7 Rectángulo"/>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4963136" y="304800"/>
            <a:ext cx="3931920" cy="762000"/>
          </a:xfrm>
        </p:spPr>
        <p:txBody>
          <a:bodyPr anchor="b"/>
          <a:lstStyle>
            <a:lvl1pPr marL="0" algn="r">
              <a:buNone/>
              <a:defRPr sz="2000" b="1"/>
            </a:lvl1pPr>
            <a:extLst/>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s-ES"/>
              <a:t>Haga clic para modificar el estilo de texto del patrón</a:t>
            </a:r>
          </a:p>
        </p:txBody>
      </p:sp>
      <p:sp>
        <p:nvSpPr>
          <p:cNvPr id="4" name="3 Marcador de contenido"/>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9" name="8 Marcador de fecha"/>
          <p:cNvSpPr>
            <a:spLocks noGrp="1"/>
          </p:cNvSpPr>
          <p:nvPr>
            <p:ph type="dt" sz="half" idx="10"/>
          </p:nvPr>
        </p:nvSpPr>
        <p:spPr>
          <a:xfrm>
            <a:off x="5562600" y="6513670"/>
            <a:ext cx="3002280" cy="274320"/>
          </a:xfrm>
        </p:spPr>
        <p:txBody>
          <a:bodyPr vert="horz" rtlCol="0"/>
          <a:lstStyle/>
          <a:p>
            <a:fld id="{064900EF-46F2-4A68-B868-3729BE833BA2}" type="datetimeFigureOut">
              <a:rPr lang="es-ES" smtClean="0"/>
              <a:pPr/>
              <a:t>28/09/2016</a:t>
            </a:fld>
            <a:endParaRPr lang="es-ES"/>
          </a:p>
        </p:txBody>
      </p:sp>
      <p:sp>
        <p:nvSpPr>
          <p:cNvPr id="10" name="9 Marcador de número de diapositiva"/>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C8501ECE-CE46-43DE-926A-01E74F2A9D5D}" type="slidenum">
              <a:rPr lang="es-ES" smtClean="0"/>
              <a:pPr/>
              <a:t>‹Nº›</a:t>
            </a:fld>
            <a:endParaRPr lang="es-ES"/>
          </a:p>
        </p:txBody>
      </p:sp>
      <p:sp>
        <p:nvSpPr>
          <p:cNvPr id="11" name="10 Marcador de pie de página"/>
          <p:cNvSpPr>
            <a:spLocks noGrp="1"/>
          </p:cNvSpPr>
          <p:nvPr>
            <p:ph type="ftr" sz="quarter" idx="12"/>
          </p:nvPr>
        </p:nvSpPr>
        <p:spPr>
          <a:xfrm>
            <a:off x="1600200" y="6513670"/>
            <a:ext cx="3907464" cy="274320"/>
          </a:xfrm>
        </p:spPr>
        <p:txBody>
          <a:bodyPr vert="horz" rtlCol="0"/>
          <a:lstStyle/>
          <a:p>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3040443" y="4724400"/>
            <a:ext cx="5486400" cy="664536"/>
          </a:xfrm>
        </p:spPr>
        <p:txBody>
          <a:bodyPr anchor="b"/>
          <a:lstStyle>
            <a:lvl1pPr marL="0" algn="r">
              <a:buNone/>
              <a:defRPr sz="2000" b="1"/>
            </a:lvl1pPr>
            <a:extLst/>
          </a:lstStyle>
          <a:p>
            <a:r>
              <a:rPr kumimoji="0" lang="es-ES"/>
              <a:t>Haga clic para modificar el estilo de título del patrón</a:t>
            </a:r>
            <a:endParaRPr kumimoji="0" lang="en-US"/>
          </a:p>
        </p:txBody>
      </p:sp>
      <p:sp>
        <p:nvSpPr>
          <p:cNvPr id="4" name="3 Marcador de texto"/>
          <p:cNvSpPr>
            <a:spLocks noGrp="1"/>
          </p:cNvSpPr>
          <p:nvPr>
            <p:ph type="body" sz="half" idx="2"/>
          </p:nvPr>
        </p:nvSpPr>
        <p:spPr>
          <a:xfrm>
            <a:off x="3040443" y="5388938"/>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s-ES"/>
              <a:t>Haga clic para modificar el estilo de texto del patrón</a:t>
            </a:r>
          </a:p>
        </p:txBody>
      </p:sp>
      <p:sp>
        <p:nvSpPr>
          <p:cNvPr id="13" name="12 Marcador de posición de imagen"/>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s-ES">
                <a:solidFill>
                  <a:schemeClr val="lt1"/>
                </a:solidFill>
                <a:latin typeface="+mn-lt"/>
                <a:ea typeface="+mn-ea"/>
                <a:cs typeface="+mn-cs"/>
              </a:rPr>
              <a:t>Haga clic en el icono para agregar una imagen</a:t>
            </a:r>
            <a:endParaRPr kumimoji="0" lang="en-US" dirty="0">
              <a:solidFill>
                <a:schemeClr val="lt1"/>
              </a:solidFill>
              <a:latin typeface="+mn-lt"/>
              <a:ea typeface="+mn-ea"/>
              <a:cs typeface="+mn-cs"/>
            </a:endParaRPr>
          </a:p>
        </p:txBody>
      </p:sp>
      <p:sp>
        <p:nvSpPr>
          <p:cNvPr id="8" name="7 Marcador de fecha"/>
          <p:cNvSpPr>
            <a:spLocks noGrp="1"/>
          </p:cNvSpPr>
          <p:nvPr>
            <p:ph type="dt" sz="half" idx="10"/>
          </p:nvPr>
        </p:nvSpPr>
        <p:spPr>
          <a:xfrm>
            <a:off x="5562600" y="6509004"/>
            <a:ext cx="3002280" cy="274320"/>
          </a:xfrm>
        </p:spPr>
        <p:txBody>
          <a:bodyPr vert="horz" rtlCol="0"/>
          <a:lstStyle/>
          <a:p>
            <a:fld id="{064900EF-46F2-4A68-B868-3729BE833BA2}" type="datetimeFigureOut">
              <a:rPr lang="es-ES" smtClean="0"/>
              <a:pPr/>
              <a:t>28/09/2016</a:t>
            </a:fld>
            <a:endParaRPr lang="es-ES"/>
          </a:p>
        </p:txBody>
      </p:sp>
      <p:sp>
        <p:nvSpPr>
          <p:cNvPr id="9" name="8 Marcador de número de diapositiva"/>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C8501ECE-CE46-43DE-926A-01E74F2A9D5D}" type="slidenum">
              <a:rPr lang="es-ES" smtClean="0"/>
              <a:pPr/>
              <a:t>‹Nº›</a:t>
            </a:fld>
            <a:endParaRPr lang="es-ES"/>
          </a:p>
        </p:txBody>
      </p:sp>
      <p:sp>
        <p:nvSpPr>
          <p:cNvPr id="10" name="9 Marcador de pie de página"/>
          <p:cNvSpPr>
            <a:spLocks noGrp="1"/>
          </p:cNvSpPr>
          <p:nvPr>
            <p:ph type="ftr" sz="quarter" idx="12"/>
          </p:nvPr>
        </p:nvSpPr>
        <p:spPr>
          <a:xfrm>
            <a:off x="1600200" y="6509004"/>
            <a:ext cx="3907464" cy="274320"/>
          </a:xfrm>
        </p:spPr>
        <p:txBody>
          <a:bodyPr vert="horz" rtlCol="0"/>
          <a:lstStyle/>
          <a:p>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Redondear rectángulo de esquina diagonal"/>
          <p:cNvSpPr/>
          <p:nvPr/>
        </p:nvSpPr>
        <p:spPr>
          <a:xfrm>
            <a:off x="164602" y="147085"/>
            <a:ext cx="8810847"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2 Marcador de pie de página"/>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s-ES"/>
          </a:p>
        </p:txBody>
      </p:sp>
      <p:sp>
        <p:nvSpPr>
          <p:cNvPr id="14" name="13 Marcador de fecha"/>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064900EF-46F2-4A68-B868-3729BE833BA2}" type="datetimeFigureOut">
              <a:rPr lang="es-ES" smtClean="0"/>
              <a:pPr/>
              <a:t>28/09/2016</a:t>
            </a:fld>
            <a:endParaRPr lang="es-ES"/>
          </a:p>
        </p:txBody>
      </p:sp>
      <p:sp>
        <p:nvSpPr>
          <p:cNvPr id="23" name="22 Marcador de número de diapositiva"/>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C8501ECE-CE46-43DE-926A-01E74F2A9D5D}" type="slidenum">
              <a:rPr lang="es-ES" smtClean="0"/>
              <a:pPr/>
              <a:t>‹Nº›</a:t>
            </a:fld>
            <a:endParaRPr lang="es-ES"/>
          </a:p>
        </p:txBody>
      </p:sp>
      <p:sp>
        <p:nvSpPr>
          <p:cNvPr id="22" name="21 Marcador de título"/>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p>
            <a:r>
              <a:rPr kumimoji="0" lang="es-ES"/>
              <a:t>Haga clic para modificar el estilo de título del patrón</a:t>
            </a:r>
            <a:endParaRPr kumimoji="0" lang="en-US"/>
          </a:p>
        </p:txBody>
      </p:sp>
      <p:sp>
        <p:nvSpPr>
          <p:cNvPr id="13" name="12 Marcador de texto"/>
          <p:cNvSpPr>
            <a:spLocks noGrp="1"/>
          </p:cNvSpPr>
          <p:nvPr>
            <p:ph type="body" idx="1"/>
          </p:nvPr>
        </p:nvSpPr>
        <p:spPr>
          <a:xfrm>
            <a:off x="457200" y="1646237"/>
            <a:ext cx="8229600" cy="4526280"/>
          </a:xfrm>
          <a:prstGeom prst="rect">
            <a:avLst/>
          </a:prstGeom>
        </p:spPr>
        <p:txBody>
          <a:bodyPr>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TABLA_Disponibilidad%20datos%20PBG.pptx"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500047"/>
            <a:ext cx="7772400" cy="1470025"/>
          </a:xfrm>
        </p:spPr>
        <p:txBody>
          <a:bodyPr>
            <a:normAutofit fontScale="90000"/>
          </a:bodyPr>
          <a:lstStyle/>
          <a:p>
            <a:r>
              <a:rPr lang="es-AR" sz="3000" dirty="0"/>
              <a:t>El desafío del análisis del desarrollo regional en Argentina</a:t>
            </a:r>
            <a:br>
              <a:rPr lang="es-AR" sz="3000" dirty="0"/>
            </a:br>
            <a:r>
              <a:rPr lang="es-AR" sz="3000" dirty="0"/>
              <a:t>Efectos económicos, políticos y sociales  (del uso) de las transferencias fiscales verticales</a:t>
            </a:r>
            <a:endParaRPr lang="es-ES" sz="3000" dirty="0"/>
          </a:p>
        </p:txBody>
      </p:sp>
      <p:sp>
        <p:nvSpPr>
          <p:cNvPr id="3" name="2 Subtítulo"/>
          <p:cNvSpPr>
            <a:spLocks noGrp="1"/>
          </p:cNvSpPr>
          <p:nvPr>
            <p:ph type="subTitle" idx="1"/>
          </p:nvPr>
        </p:nvSpPr>
        <p:spPr>
          <a:xfrm>
            <a:off x="214283" y="2962278"/>
            <a:ext cx="8479552" cy="1824046"/>
          </a:xfrm>
        </p:spPr>
        <p:txBody>
          <a:bodyPr>
            <a:normAutofit lnSpcReduction="10000"/>
          </a:bodyPr>
          <a:lstStyle/>
          <a:p>
            <a:pPr algn="ctr"/>
            <a:r>
              <a:rPr lang="es-AR" sz="2400" dirty="0"/>
              <a:t>Pedro E. </a:t>
            </a:r>
            <a:r>
              <a:rPr lang="es-AR" sz="2400" dirty="0" err="1"/>
              <a:t>Moncarz</a:t>
            </a:r>
            <a:endParaRPr lang="es-AR" sz="2400" dirty="0"/>
          </a:p>
          <a:p>
            <a:pPr algn="ctr"/>
            <a:r>
              <a:rPr lang="es-AR" sz="2400" dirty="0"/>
              <a:t>(Universidad Nacional de Córdoba y CONICET)</a:t>
            </a:r>
          </a:p>
          <a:p>
            <a:pPr algn="ctr"/>
            <a:r>
              <a:rPr lang="es-AR" sz="2400" dirty="0" err="1"/>
              <a:t>Sebastian</a:t>
            </a:r>
            <a:r>
              <a:rPr lang="es-AR" sz="2400" dirty="0"/>
              <a:t> </a:t>
            </a:r>
            <a:r>
              <a:rPr lang="es-AR" sz="2400" dirty="0" err="1"/>
              <a:t>Freille</a:t>
            </a:r>
            <a:endParaRPr lang="es-AR" sz="2400" dirty="0"/>
          </a:p>
          <a:p>
            <a:pPr algn="ctr"/>
            <a:r>
              <a:rPr lang="es-AR" sz="2400" dirty="0"/>
              <a:t>(Universidad Nacional de Córdoba y Universidad Católica de Córdoba)</a:t>
            </a:r>
          </a:p>
          <a:p>
            <a:pPr algn="ctr"/>
            <a:endParaRPr lang="es-ES" sz="2400" dirty="0"/>
          </a:p>
        </p:txBody>
      </p:sp>
      <p:sp>
        <p:nvSpPr>
          <p:cNvPr id="4" name="2 Subtítulo"/>
          <p:cNvSpPr txBox="1">
            <a:spLocks/>
          </p:cNvSpPr>
          <p:nvPr/>
        </p:nvSpPr>
        <p:spPr>
          <a:xfrm>
            <a:off x="142854" y="5105416"/>
            <a:ext cx="8929751" cy="1538294"/>
          </a:xfrm>
          <a:prstGeom prst="rect">
            <a:avLst/>
          </a:prstGeom>
        </p:spPr>
        <p:txBody>
          <a:bodyPr lIns="45720" rIns="246888">
            <a:normAutofit/>
          </a:bodyPr>
          <a:lstStyle/>
          <a:p>
            <a:pPr lvl="0" algn="ctr">
              <a:buClr>
                <a:schemeClr val="accent1"/>
              </a:buClr>
              <a:buSzPct val="70000"/>
            </a:pPr>
            <a:r>
              <a:rPr lang="es-AR" sz="2000" dirty="0"/>
              <a:t>Seminario de Desarrollo Productivo</a:t>
            </a:r>
          </a:p>
          <a:p>
            <a:pPr lvl="0" algn="ctr">
              <a:buClr>
                <a:schemeClr val="accent1"/>
              </a:buClr>
              <a:buSzPct val="70000"/>
            </a:pPr>
            <a:r>
              <a:rPr lang="es-AR" sz="2000" dirty="0"/>
              <a:t>Secretaría de la Transformación Productiva del Ministerio de Producción de la Nación</a:t>
            </a:r>
          </a:p>
          <a:p>
            <a:pPr lvl="0" algn="ctr">
              <a:buClr>
                <a:schemeClr val="accent1"/>
              </a:buClr>
              <a:buSzPct val="70000"/>
            </a:pPr>
            <a:r>
              <a:rPr lang="es-AR" sz="2000" dirty="0"/>
              <a:t>Viernes 16 de Septiembre de 2016</a:t>
            </a:r>
          </a:p>
          <a:p>
            <a:pPr marL="0" marR="0" lvl="0" indent="0" algn="ctr" defTabSz="914400" rtl="0" eaLnBrk="1" fontAlgn="auto" latinLnBrk="0" hangingPunct="1">
              <a:lnSpc>
                <a:spcPct val="100000"/>
              </a:lnSpc>
              <a:spcBef>
                <a:spcPts val="0"/>
              </a:spcBef>
              <a:spcAft>
                <a:spcPts val="0"/>
              </a:spcAft>
              <a:buClr>
                <a:schemeClr val="accent1"/>
              </a:buClr>
              <a:buSzPct val="70000"/>
              <a:buFont typeface="Wingdings 2"/>
              <a:buNone/>
              <a:tabLst/>
              <a:defRPr/>
            </a:pPr>
            <a:endParaRPr kumimoji="0" lang="es-AR"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cstate="print"/>
          <a:srcRect/>
          <a:stretch>
            <a:fillRect/>
          </a:stretch>
        </p:blipFill>
        <p:spPr bwMode="auto">
          <a:xfrm>
            <a:off x="720003" y="405000"/>
            <a:ext cx="6979420" cy="5940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642911" y="500042"/>
            <a:ext cx="7858180" cy="589363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720001" y="405000"/>
            <a:ext cx="8033683" cy="5670000"/>
          </a:xfrm>
          <a:prstGeom prst="rect">
            <a:avLst/>
          </a:prstGeom>
          <a:noFill/>
          <a:ln w="9525">
            <a:noFill/>
            <a:miter lim="800000"/>
            <a:headEnd/>
            <a:tailEnd/>
          </a:ln>
          <a:effectLst/>
        </p:spPr>
      </p:pic>
      <p:sp>
        <p:nvSpPr>
          <p:cNvPr id="3" name="2 CuadroTexto"/>
          <p:cNvSpPr txBox="1"/>
          <p:nvPr/>
        </p:nvSpPr>
        <p:spPr>
          <a:xfrm>
            <a:off x="5857884" y="3643314"/>
            <a:ext cx="2357454" cy="646331"/>
          </a:xfrm>
          <a:prstGeom prst="rect">
            <a:avLst/>
          </a:prstGeom>
          <a:noFill/>
        </p:spPr>
        <p:txBody>
          <a:bodyPr wrap="square" rtlCol="0">
            <a:spAutoFit/>
          </a:bodyPr>
          <a:lstStyle/>
          <a:p>
            <a:pPr algn="ctr"/>
            <a:r>
              <a:rPr lang="es-ES" dirty="0" smtClean="0">
                <a:solidFill>
                  <a:schemeClr val="bg1"/>
                </a:solidFill>
              </a:rPr>
              <a:t>Localización de Universidades</a:t>
            </a:r>
            <a:endParaRPr lang="es-AR" dirty="0">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a:t>2. Antecedentes y motivación</a:t>
            </a:r>
            <a:endParaRPr lang="es-ES" dirty="0"/>
          </a:p>
        </p:txBody>
      </p:sp>
      <p:sp>
        <p:nvSpPr>
          <p:cNvPr id="3" name="2 Marcador de contenido"/>
          <p:cNvSpPr>
            <a:spLocks noGrp="1"/>
          </p:cNvSpPr>
          <p:nvPr>
            <p:ph idx="1"/>
          </p:nvPr>
        </p:nvSpPr>
        <p:spPr>
          <a:xfrm>
            <a:off x="457200" y="1646244"/>
            <a:ext cx="8229600" cy="4997473"/>
          </a:xfrm>
        </p:spPr>
        <p:txBody>
          <a:bodyPr>
            <a:normAutofit/>
          </a:bodyPr>
          <a:lstStyle/>
          <a:p>
            <a:r>
              <a:rPr lang="es-AR" sz="2400" dirty="0"/>
              <a:t>Heterogeneidad en la distribución de la infraestructura y capital físico (público y privado):</a:t>
            </a:r>
          </a:p>
          <a:p>
            <a:pPr lvl="1"/>
            <a:endParaRPr lang="es-AR" sz="1800" dirty="0"/>
          </a:p>
          <a:p>
            <a:pPr lvl="1"/>
            <a:endParaRPr lang="es-AR" sz="1800" dirty="0"/>
          </a:p>
          <a:p>
            <a:pPr lvl="1"/>
            <a:r>
              <a:rPr lang="es-AR" sz="1800" dirty="0"/>
              <a:t>Ferrocarriles:  diseño concéntrico hacia Ciudad de Buenos Aires, poca conectividad entre el </a:t>
            </a:r>
            <a:r>
              <a:rPr lang="es-AR" sz="1800" dirty="0" smtClean="0"/>
              <a:t>interior</a:t>
            </a:r>
            <a:endParaRPr lang="es-AR" sz="1800" dirty="0"/>
          </a:p>
          <a:p>
            <a:pPr lvl="1"/>
            <a:endParaRPr lang="es-ES" sz="1800" dirty="0"/>
          </a:p>
          <a:p>
            <a:pPr lvl="1"/>
            <a:r>
              <a:rPr lang="es-ES" sz="1800" dirty="0"/>
              <a:t>Red vial: </a:t>
            </a:r>
            <a:r>
              <a:rPr lang="es-ES" sz="1800" dirty="0" smtClean="0"/>
              <a:t> ausencia casi total de autopistas, y una mayor concentración de caminos en el Centro, Este y Noreste del </a:t>
            </a:r>
            <a:r>
              <a:rPr lang="es-ES" sz="1800" dirty="0" smtClean="0"/>
              <a:t>país. </a:t>
            </a:r>
            <a:r>
              <a:rPr lang="es-ES" sz="1800" dirty="0" smtClean="0"/>
              <a:t>¿Estado de las rutas y caminos?</a:t>
            </a:r>
            <a:endParaRPr lang="es-ES" sz="1800" dirty="0"/>
          </a:p>
          <a:p>
            <a:pPr lvl="1"/>
            <a:endParaRPr lang="es-ES" sz="1800" dirty="0"/>
          </a:p>
          <a:p>
            <a:pPr lvl="1"/>
            <a:endParaRPr lang="es-ES" sz="1800" dirty="0"/>
          </a:p>
          <a:p>
            <a:pPr lvl="1"/>
            <a:r>
              <a:rPr lang="es-ES" sz="1800" dirty="0"/>
              <a:t>Infraestructura Urbana:  alta concentración en solo 4 jurisdicciones (CABA, Buenos Aires, Córdoba y Santa Fe</a:t>
            </a:r>
            <a:r>
              <a:rPr lang="es-ES" sz="1800" dirty="0" smtClean="0"/>
              <a:t>)</a:t>
            </a:r>
            <a:endParaRPr lang="es-AR" sz="1800" dirty="0"/>
          </a:p>
          <a:p>
            <a:pPr lvl="1"/>
            <a:endParaRPr lang="es-ES" sz="1800" dirty="0"/>
          </a:p>
          <a:p>
            <a:pPr lvl="1"/>
            <a:endParaRPr lang="es-E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blinds(horizontal)">
                                      <p:cBhvr>
                                        <p:cTn id="1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720000" y="405000"/>
            <a:ext cx="7569381" cy="5940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816002" y="270000"/>
            <a:ext cx="7844625" cy="6156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uario\Dropbox\Paper Transferencias Fiscales\Charla en MP\PRESENTACION\figure4_doscarriles.png"/>
          <p:cNvPicPr>
            <a:picLocks noChangeAspect="1" noChangeArrowheads="1"/>
          </p:cNvPicPr>
          <p:nvPr/>
        </p:nvPicPr>
        <p:blipFill>
          <a:blip r:embed="rId2" cstate="print"/>
          <a:srcRect/>
          <a:stretch>
            <a:fillRect/>
          </a:stretch>
        </p:blipFill>
        <p:spPr bwMode="auto">
          <a:xfrm>
            <a:off x="500035" y="362416"/>
            <a:ext cx="8143932" cy="6107949"/>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720000" y="405000"/>
            <a:ext cx="7569381" cy="5940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a:t>2. Antecedentes y motivación</a:t>
            </a:r>
            <a:endParaRPr lang="es-ES" dirty="0"/>
          </a:p>
        </p:txBody>
      </p:sp>
      <p:sp>
        <p:nvSpPr>
          <p:cNvPr id="3" name="2 Marcador de contenido"/>
          <p:cNvSpPr>
            <a:spLocks noGrp="1"/>
          </p:cNvSpPr>
          <p:nvPr>
            <p:ph idx="1"/>
          </p:nvPr>
        </p:nvSpPr>
        <p:spPr>
          <a:xfrm>
            <a:off x="457200" y="1646244"/>
            <a:ext cx="8229600" cy="4997473"/>
          </a:xfrm>
        </p:spPr>
        <p:txBody>
          <a:bodyPr>
            <a:normAutofit/>
          </a:bodyPr>
          <a:lstStyle/>
          <a:p>
            <a:r>
              <a:rPr lang="es-AR" sz="2400" dirty="0"/>
              <a:t>La alta heterogeneidad y concentración geográfica en el capital físico tiene un fuerte impacto en la competitividad relativa de las regiones </a:t>
            </a:r>
          </a:p>
          <a:p>
            <a:pPr lvl="1"/>
            <a:endParaRPr lang="es-AR" sz="1800" dirty="0"/>
          </a:p>
          <a:p>
            <a:pPr lvl="1"/>
            <a:r>
              <a:rPr lang="es-AR" sz="1800" dirty="0"/>
              <a:t>Fletes internos versus Fletes </a:t>
            </a:r>
            <a:r>
              <a:rPr lang="es-AR" sz="1800" dirty="0" smtClean="0"/>
              <a:t>internacionales</a:t>
            </a:r>
            <a:endParaRPr lang="es-AR" sz="1800" dirty="0"/>
          </a:p>
          <a:p>
            <a:pPr lvl="1"/>
            <a:endParaRPr lang="es-ES" sz="1800" dirty="0"/>
          </a:p>
          <a:p>
            <a:pPr lvl="1"/>
            <a:endParaRPr lang="es-ES" sz="1800" dirty="0"/>
          </a:p>
          <a:p>
            <a:pPr lvl="1"/>
            <a:endParaRPr lang="es-ES" sz="1800" dirty="0"/>
          </a:p>
          <a:p>
            <a:pPr lvl="1"/>
            <a:r>
              <a:rPr lang="es-ES" sz="1800" dirty="0"/>
              <a:t>La alta incidencia de los costos internos de flete también tiene impacto en la competitividad interna entre regiones: alta concentración de la demanda interna </a:t>
            </a:r>
            <a:r>
              <a:rPr lang="es-ES" sz="1800" dirty="0">
                <a:sym typeface="Wingdings" pitchFamily="2" charset="2"/>
              </a:rPr>
              <a:t>unida a altos costos de transporte favorece la localización de la actividad productiva cerca de donde está la demanda</a:t>
            </a:r>
            <a:endParaRPr lang="es-AR" sz="1800" dirty="0"/>
          </a:p>
          <a:p>
            <a:pPr lvl="1"/>
            <a:endParaRPr lang="es-ES" sz="1800" dirty="0"/>
          </a:p>
          <a:p>
            <a:pPr lvl="1"/>
            <a:endParaRPr lang="es-E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linds(horizontal)">
                                      <p:cBhvr>
                                        <p:cTn id="1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428596" y="1285860"/>
            <a:ext cx="8360871" cy="435771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a:t>1. Desarrollo regional: un fenómeno multidimensional</a:t>
            </a:r>
            <a:endParaRPr lang="es-ES" dirty="0"/>
          </a:p>
        </p:txBody>
      </p:sp>
      <p:sp>
        <p:nvSpPr>
          <p:cNvPr id="3" name="2 Marcador de contenido"/>
          <p:cNvSpPr>
            <a:spLocks noGrp="1"/>
          </p:cNvSpPr>
          <p:nvPr>
            <p:ph idx="1"/>
          </p:nvPr>
        </p:nvSpPr>
        <p:spPr/>
        <p:txBody>
          <a:bodyPr/>
          <a:lstStyle/>
          <a:p>
            <a:r>
              <a:rPr lang="es-AR" dirty="0"/>
              <a:t>Desarrollo: ¿cuál? </a:t>
            </a:r>
          </a:p>
          <a:p>
            <a:endParaRPr lang="es-AR" dirty="0"/>
          </a:p>
          <a:p>
            <a:r>
              <a:rPr lang="es-AR" dirty="0"/>
              <a:t>Productivo: localización de actividad económica </a:t>
            </a:r>
            <a:r>
              <a:rPr lang="es-AR" dirty="0">
                <a:sym typeface="Wingdings" pitchFamily="2" charset="2"/>
              </a:rPr>
              <a:t> Función de Producción</a:t>
            </a:r>
            <a:endParaRPr lang="es-AR" dirty="0"/>
          </a:p>
          <a:p>
            <a:endParaRPr lang="es-AR" dirty="0"/>
          </a:p>
          <a:p>
            <a:r>
              <a:rPr lang="es-AR" dirty="0"/>
              <a:t>Que tipo de actividades?: </a:t>
            </a:r>
            <a:r>
              <a:rPr lang="es-AR" i="1" dirty="0" err="1"/>
              <a:t>Footlose</a:t>
            </a:r>
            <a:r>
              <a:rPr lang="es-AR" i="1" dirty="0"/>
              <a:t>/</a:t>
            </a:r>
            <a:r>
              <a:rPr lang="es-AR" dirty="0"/>
              <a:t>Transables (ejemplo: las manufacturas). ¿Porqué?</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cstate="print"/>
          <a:srcRect/>
          <a:stretch>
            <a:fillRect/>
          </a:stretch>
        </p:blipFill>
        <p:spPr bwMode="auto">
          <a:xfrm>
            <a:off x="1571604" y="719978"/>
            <a:ext cx="6093045" cy="3340668"/>
          </a:xfrm>
          <a:prstGeom prst="rect">
            <a:avLst/>
          </a:prstGeom>
          <a:solidFill>
            <a:schemeClr val="tx1"/>
          </a:solidFill>
          <a:ln w="9525">
            <a:noFill/>
            <a:miter lim="800000"/>
            <a:headEnd/>
            <a:tailEnd/>
          </a:ln>
          <a:effectLst/>
        </p:spPr>
      </p:pic>
      <p:pic>
        <p:nvPicPr>
          <p:cNvPr id="1029" name="Picture 5"/>
          <p:cNvPicPr>
            <a:picLocks noChangeAspect="1" noChangeArrowheads="1"/>
          </p:cNvPicPr>
          <p:nvPr/>
        </p:nvPicPr>
        <p:blipFill>
          <a:blip r:embed="rId3" cstate="print"/>
          <a:srcRect/>
          <a:stretch>
            <a:fillRect/>
          </a:stretch>
        </p:blipFill>
        <p:spPr bwMode="auto">
          <a:xfrm>
            <a:off x="1571604" y="4175983"/>
            <a:ext cx="6093045" cy="1957298"/>
          </a:xfrm>
          <a:prstGeom prst="rect">
            <a:avLst/>
          </a:prstGeom>
          <a:solidFill>
            <a:schemeClr val="tx1"/>
          </a:solid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a:t>2. Antecedentes y motivación</a:t>
            </a:r>
            <a:endParaRPr lang="es-ES" dirty="0"/>
          </a:p>
        </p:txBody>
      </p:sp>
      <p:sp>
        <p:nvSpPr>
          <p:cNvPr id="3" name="2 Marcador de contenido"/>
          <p:cNvSpPr>
            <a:spLocks noGrp="1"/>
          </p:cNvSpPr>
          <p:nvPr>
            <p:ph idx="1"/>
          </p:nvPr>
        </p:nvSpPr>
        <p:spPr>
          <a:xfrm>
            <a:off x="457200" y="1646244"/>
            <a:ext cx="8229600" cy="4997473"/>
          </a:xfrm>
        </p:spPr>
        <p:txBody>
          <a:bodyPr>
            <a:normAutofit/>
          </a:bodyPr>
          <a:lstStyle/>
          <a:p>
            <a:r>
              <a:rPr lang="es-AR" sz="2400" dirty="0"/>
              <a:t>Heterogeneidad provincial en el diseño institucional  </a:t>
            </a:r>
          </a:p>
          <a:p>
            <a:pPr lvl="1"/>
            <a:endParaRPr lang="es-AR" sz="1800" dirty="0"/>
          </a:p>
          <a:p>
            <a:pPr lvl="1"/>
            <a:r>
              <a:rPr lang="es-ES" sz="1800" dirty="0"/>
              <a:t>La estructura federal del país es un ámbito propicio para que emerjan diferencias en términos </a:t>
            </a:r>
            <a:r>
              <a:rPr lang="es-ES" sz="1800" dirty="0" smtClean="0"/>
              <a:t>del </a:t>
            </a:r>
            <a:r>
              <a:rPr lang="es-ES" sz="1800" dirty="0"/>
              <a:t>diseño institucional </a:t>
            </a:r>
            <a:r>
              <a:rPr lang="es-ES" sz="1800" dirty="0" smtClean="0"/>
              <a:t>así como en el </a:t>
            </a:r>
            <a:r>
              <a:rPr lang="es-ES" sz="1800" dirty="0"/>
              <a:t>funcionamiento</a:t>
            </a:r>
          </a:p>
          <a:p>
            <a:pPr lvl="1"/>
            <a:endParaRPr lang="es-ES" sz="1800" dirty="0"/>
          </a:p>
          <a:p>
            <a:pPr lvl="2"/>
            <a:r>
              <a:rPr lang="es-AR" sz="1800" dirty="0"/>
              <a:t>Sistemas judiciales (funcionamiento)</a:t>
            </a:r>
          </a:p>
          <a:p>
            <a:pPr lvl="1"/>
            <a:endParaRPr lang="es-AR" sz="1800" dirty="0"/>
          </a:p>
          <a:p>
            <a:pPr lvl="2"/>
            <a:r>
              <a:rPr lang="es-AR" sz="1800" dirty="0"/>
              <a:t>Democracia efectiva (partidos políticos)</a:t>
            </a:r>
          </a:p>
          <a:p>
            <a:pPr lvl="1"/>
            <a:endParaRPr lang="es-AR" sz="1800" dirty="0"/>
          </a:p>
          <a:p>
            <a:pPr lvl="2"/>
            <a:r>
              <a:rPr lang="es-AR" sz="1800" dirty="0"/>
              <a:t>Funcionamiento de legislativos (diseño y composición: escribanías)</a:t>
            </a:r>
          </a:p>
          <a:p>
            <a:pPr lvl="1"/>
            <a:endParaRPr lang="es-AR" sz="1800" dirty="0"/>
          </a:p>
          <a:p>
            <a:pPr lvl="2"/>
            <a:r>
              <a:rPr lang="es-AR" sz="1800" dirty="0"/>
              <a:t>Medios de prensa (libertad)</a:t>
            </a:r>
          </a:p>
          <a:p>
            <a:pPr lvl="1"/>
            <a:endParaRPr lang="es-AR" sz="1800" dirty="0"/>
          </a:p>
          <a:p>
            <a:pPr lvl="1"/>
            <a:endParaRPr lang="es-AR" sz="1800" dirty="0"/>
          </a:p>
          <a:p>
            <a:pPr lvl="1"/>
            <a:endParaRPr lang="es-ES" sz="1800" dirty="0"/>
          </a:p>
          <a:p>
            <a:pPr lvl="1"/>
            <a:endParaRPr lang="es-E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linds(horizontal)">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blinds(horizontal)">
                                      <p:cBhvr>
                                        <p:cTn id="22" dur="500"/>
                                        <p:tgtEl>
                                          <p:spTgt spid="3">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blinds(horizontal)">
                                      <p:cBhvr>
                                        <p:cTn id="2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a:t>3. Lo qué hemos hecho y queremos hacer</a:t>
            </a:r>
            <a:endParaRPr lang="es-ES" dirty="0"/>
          </a:p>
        </p:txBody>
      </p:sp>
      <p:sp>
        <p:nvSpPr>
          <p:cNvPr id="3" name="2 Marcador de contenido"/>
          <p:cNvSpPr>
            <a:spLocks noGrp="1"/>
          </p:cNvSpPr>
          <p:nvPr>
            <p:ph idx="1"/>
          </p:nvPr>
        </p:nvSpPr>
        <p:spPr>
          <a:xfrm>
            <a:off x="457200" y="1646244"/>
            <a:ext cx="8229600" cy="4997473"/>
          </a:xfrm>
        </p:spPr>
        <p:txBody>
          <a:bodyPr>
            <a:normAutofit/>
          </a:bodyPr>
          <a:lstStyle/>
          <a:p>
            <a:r>
              <a:rPr lang="es-AR" sz="2400" dirty="0"/>
              <a:t>Un elemento menos estudiado: el rol de la política fiscal descentralizada del gobierno nacional en el desarrollo económico y social provincial/regional</a:t>
            </a:r>
          </a:p>
          <a:p>
            <a:endParaRPr lang="es-AR" sz="2400" dirty="0"/>
          </a:p>
          <a:p>
            <a:endParaRPr lang="es-AR" sz="2400" dirty="0"/>
          </a:p>
          <a:p>
            <a:r>
              <a:rPr lang="es-AR" sz="2400" dirty="0"/>
              <a:t>Dos formas principales que esta política puede asumir:</a:t>
            </a:r>
          </a:p>
          <a:p>
            <a:pPr lvl="1"/>
            <a:endParaRPr lang="es-AR" sz="1800" dirty="0"/>
          </a:p>
          <a:p>
            <a:pPr lvl="1"/>
            <a:r>
              <a:rPr lang="es-AR" sz="1800" dirty="0"/>
              <a:t>Las transferencias fiscales verticales y su </a:t>
            </a:r>
            <a:r>
              <a:rPr lang="es-AR" sz="1800" dirty="0" smtClean="0"/>
              <a:t>(¿mal?) uso </a:t>
            </a:r>
            <a:r>
              <a:rPr lang="es-AR" sz="1800" dirty="0"/>
              <a:t>por los gobiernos provinciales: gasto corriente (principalmente empleo público</a:t>
            </a:r>
            <a:r>
              <a:rPr lang="es-AR" sz="1800" dirty="0" smtClean="0"/>
              <a:t>)</a:t>
            </a:r>
            <a:endParaRPr lang="es-AR" sz="1800" dirty="0"/>
          </a:p>
          <a:p>
            <a:pPr lvl="1"/>
            <a:endParaRPr lang="es-AR" sz="1800" dirty="0"/>
          </a:p>
          <a:p>
            <a:pPr lvl="1"/>
            <a:r>
              <a:rPr lang="es-AR" sz="1800" dirty="0"/>
              <a:t>Gasto </a:t>
            </a:r>
            <a:r>
              <a:rPr lang="es-AR" sz="1800" dirty="0" smtClean="0"/>
              <a:t>directo (inversión y/o transferencias directas) de la Nación en las provincias </a:t>
            </a:r>
            <a:r>
              <a:rPr lang="es-AR" sz="1800" dirty="0"/>
              <a:t>(aumentó su importancia desde 2002 en adelante: ¿uso político-</a:t>
            </a:r>
            <a:r>
              <a:rPr lang="es-AR" sz="1800" dirty="0" err="1"/>
              <a:t>disciplinador</a:t>
            </a:r>
            <a:r>
              <a:rPr lang="es-AR" sz="1800" dirty="0" smtClean="0"/>
              <a:t>?)</a:t>
            </a:r>
            <a:endParaRPr lang="es-AR" sz="1800" dirty="0"/>
          </a:p>
          <a:p>
            <a:pPr lvl="1"/>
            <a:endParaRPr lang="es-AR" sz="1800" dirty="0"/>
          </a:p>
          <a:p>
            <a:endParaRPr lang="es-AR" sz="1800" dirty="0"/>
          </a:p>
          <a:p>
            <a:pPr lvl="1"/>
            <a:endParaRPr lang="es-ES" sz="1800" dirty="0"/>
          </a:p>
          <a:p>
            <a:pPr lvl="1"/>
            <a:endParaRPr lang="es-E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blinds(horizontal)">
                                      <p:cBhvr>
                                        <p:cTn id="1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a:t>3. Lo qué hemos hecho y queremos hacer</a:t>
            </a:r>
            <a:endParaRPr lang="es-ES" dirty="0"/>
          </a:p>
        </p:txBody>
      </p:sp>
      <p:sp>
        <p:nvSpPr>
          <p:cNvPr id="3" name="2 Marcador de contenido"/>
          <p:cNvSpPr>
            <a:spLocks noGrp="1"/>
          </p:cNvSpPr>
          <p:nvPr>
            <p:ph idx="1"/>
          </p:nvPr>
        </p:nvSpPr>
        <p:spPr>
          <a:xfrm>
            <a:off x="457200" y="1646244"/>
            <a:ext cx="8229600" cy="4997473"/>
          </a:xfrm>
        </p:spPr>
        <p:txBody>
          <a:bodyPr>
            <a:normAutofit/>
          </a:bodyPr>
          <a:lstStyle/>
          <a:p>
            <a:r>
              <a:rPr lang="es-AR" sz="2400" dirty="0"/>
              <a:t>La política de transferencias verticales y gasto nacional se da en un marco contextual </a:t>
            </a:r>
            <a:r>
              <a:rPr lang="es-AR" sz="2400" dirty="0" smtClean="0"/>
              <a:t>de:</a:t>
            </a:r>
            <a:endParaRPr lang="es-AR" sz="2400" dirty="0"/>
          </a:p>
          <a:p>
            <a:endParaRPr lang="es-AR" sz="2400" dirty="0"/>
          </a:p>
          <a:p>
            <a:pPr lvl="1"/>
            <a:r>
              <a:rPr lang="es-AR" sz="1800" dirty="0"/>
              <a:t>Alta y muy heterogénea dependencia de los recursos de origen </a:t>
            </a:r>
            <a:r>
              <a:rPr lang="es-AR" sz="1800" dirty="0" smtClean="0"/>
              <a:t>nacional</a:t>
            </a:r>
            <a:endParaRPr lang="es-AR" sz="1800" dirty="0"/>
          </a:p>
          <a:p>
            <a:pPr lvl="1"/>
            <a:endParaRPr lang="es-AR" sz="1800" dirty="0"/>
          </a:p>
          <a:p>
            <a:pPr lvl="1"/>
            <a:endParaRPr lang="es-AR" sz="1800" dirty="0"/>
          </a:p>
          <a:p>
            <a:pPr lvl="1"/>
            <a:r>
              <a:rPr lang="es-AR" sz="1800" dirty="0"/>
              <a:t>Saldo fiscal neto: una parte de las transferencias son </a:t>
            </a:r>
            <a:r>
              <a:rPr lang="es-AR" sz="1800" dirty="0" smtClean="0"/>
              <a:t>devoluciones</a:t>
            </a:r>
            <a:endParaRPr lang="es-AR" sz="1800" dirty="0"/>
          </a:p>
          <a:p>
            <a:pPr lvl="1"/>
            <a:endParaRPr lang="es-AR" sz="1800" dirty="0"/>
          </a:p>
          <a:p>
            <a:pPr lvl="1"/>
            <a:endParaRPr lang="es-AR" sz="1800" i="1" dirty="0"/>
          </a:p>
          <a:p>
            <a:pPr lvl="1"/>
            <a:r>
              <a:rPr lang="es-AR" sz="1800" i="1" dirty="0" err="1"/>
              <a:t>Pseudo</a:t>
            </a:r>
            <a:r>
              <a:rPr lang="es-AR" sz="1800" dirty="0"/>
              <a:t> ilusión que no tienen costo (maná del cielo!!!):  </a:t>
            </a:r>
            <a:r>
              <a:rPr lang="es-AR" sz="1800" i="1" dirty="0" err="1"/>
              <a:t>political</a:t>
            </a:r>
            <a:r>
              <a:rPr lang="es-AR" sz="1800" i="1" dirty="0"/>
              <a:t> </a:t>
            </a:r>
            <a:r>
              <a:rPr lang="es-AR" sz="1800" i="1" dirty="0" err="1"/>
              <a:t>resource</a:t>
            </a:r>
            <a:r>
              <a:rPr lang="es-AR" sz="1800" i="1" dirty="0"/>
              <a:t> curse</a:t>
            </a:r>
          </a:p>
          <a:p>
            <a:pPr lvl="1">
              <a:buNone/>
            </a:pPr>
            <a:endParaRPr lang="es-ES" sz="1800" i="1" dirty="0"/>
          </a:p>
          <a:p>
            <a:pPr lvl="1"/>
            <a:endParaRPr lang="es-AR" sz="1800" dirty="0"/>
          </a:p>
          <a:p>
            <a:pPr lvl="1"/>
            <a:endParaRPr lang="es-AR" sz="1800" dirty="0"/>
          </a:p>
          <a:p>
            <a:endParaRPr lang="es-AR" sz="1800" dirty="0"/>
          </a:p>
          <a:p>
            <a:pPr lvl="1"/>
            <a:endParaRPr lang="es-ES" sz="1800" dirty="0"/>
          </a:p>
          <a:p>
            <a:pPr lvl="1"/>
            <a:endParaRPr lang="es-E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blinds(horizontal)">
                                      <p:cBhvr>
                                        <p:cTn id="1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260000" y="396000"/>
            <a:ext cx="6672094" cy="6120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260000" y="396000"/>
            <a:ext cx="6425443" cy="6120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260000" y="396000"/>
            <a:ext cx="6672105" cy="6120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642910" y="500042"/>
            <a:ext cx="7858180" cy="589363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857224" y="589340"/>
            <a:ext cx="7429552" cy="56257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a:t>3. Lo qué hemos hecho y queremos hacer</a:t>
            </a:r>
            <a:endParaRPr lang="es-ES" dirty="0"/>
          </a:p>
        </p:txBody>
      </p:sp>
      <p:sp>
        <p:nvSpPr>
          <p:cNvPr id="3" name="2 Marcador de contenido"/>
          <p:cNvSpPr>
            <a:spLocks noGrp="1"/>
          </p:cNvSpPr>
          <p:nvPr>
            <p:ph idx="1"/>
          </p:nvPr>
        </p:nvSpPr>
        <p:spPr>
          <a:xfrm>
            <a:off x="457200" y="1646244"/>
            <a:ext cx="8229600" cy="4997473"/>
          </a:xfrm>
        </p:spPr>
        <p:txBody>
          <a:bodyPr>
            <a:normAutofit/>
          </a:bodyPr>
          <a:lstStyle/>
          <a:p>
            <a:r>
              <a:rPr lang="es-AR" sz="2400" dirty="0"/>
              <a:t>La política de transferencias verticales y gasto nacional se da en un marco contextual </a:t>
            </a:r>
            <a:r>
              <a:rPr lang="es-AR" sz="2400" dirty="0" smtClean="0"/>
              <a:t>de:</a:t>
            </a:r>
            <a:endParaRPr lang="es-AR" sz="2400" dirty="0"/>
          </a:p>
          <a:p>
            <a:endParaRPr lang="es-AR" sz="2400" dirty="0"/>
          </a:p>
          <a:p>
            <a:pPr lvl="1"/>
            <a:r>
              <a:rPr lang="es-ES" sz="1800" dirty="0" smtClean="0"/>
              <a:t>(¿Mal?) </a:t>
            </a:r>
            <a:r>
              <a:rPr lang="es-ES" sz="1800" dirty="0"/>
              <a:t>Uso que se hace de las transferencias:</a:t>
            </a:r>
          </a:p>
          <a:p>
            <a:pPr lvl="1"/>
            <a:endParaRPr lang="es-ES" sz="1800" dirty="0"/>
          </a:p>
          <a:p>
            <a:pPr lvl="2"/>
            <a:r>
              <a:rPr lang="es-AR" sz="1800" dirty="0"/>
              <a:t>(a) Alto empleo </a:t>
            </a:r>
            <a:r>
              <a:rPr lang="es-AR" sz="1800" dirty="0" smtClean="0"/>
              <a:t>público</a:t>
            </a:r>
            <a:endParaRPr lang="es-AR" sz="1800" dirty="0"/>
          </a:p>
          <a:p>
            <a:pPr lvl="2"/>
            <a:endParaRPr lang="es-AR" sz="1800" dirty="0"/>
          </a:p>
          <a:p>
            <a:pPr lvl="2"/>
            <a:r>
              <a:rPr lang="es-AR" sz="1800" dirty="0"/>
              <a:t>(b) Relativamente altos </a:t>
            </a:r>
            <a:r>
              <a:rPr lang="es-AR" sz="1800" dirty="0" smtClean="0"/>
              <a:t>salarios</a:t>
            </a:r>
            <a:endParaRPr lang="es-AR" sz="1800" dirty="0"/>
          </a:p>
          <a:p>
            <a:pPr lvl="2"/>
            <a:endParaRPr lang="es-AR" sz="1800" dirty="0"/>
          </a:p>
          <a:p>
            <a:pPr lvl="2"/>
            <a:r>
              <a:rPr lang="es-AR" sz="1800" dirty="0"/>
              <a:t> (a) y (b) significan una competencia </a:t>
            </a:r>
            <a:r>
              <a:rPr lang="es-AR" sz="1800" i="1" u="sng" dirty="0"/>
              <a:t>desleal</a:t>
            </a:r>
            <a:r>
              <a:rPr lang="es-AR" sz="1800" dirty="0"/>
              <a:t> frente al sector privado </a:t>
            </a:r>
            <a:r>
              <a:rPr lang="es-AR" sz="1800" dirty="0">
                <a:sym typeface="Wingdings" pitchFamily="2" charset="2"/>
              </a:rPr>
              <a:t></a:t>
            </a:r>
            <a:r>
              <a:rPr lang="es-AR" sz="1800" dirty="0"/>
              <a:t> desincentiva localización de la actividad económica productiva potencialmente móvil </a:t>
            </a:r>
            <a:r>
              <a:rPr lang="es-AR" sz="1800" dirty="0">
                <a:sym typeface="Wingdings" pitchFamily="2" charset="2"/>
              </a:rPr>
              <a:t> </a:t>
            </a:r>
            <a:r>
              <a:rPr lang="es-AR" sz="1800" dirty="0"/>
              <a:t>impacto económico de la </a:t>
            </a:r>
            <a:r>
              <a:rPr lang="es-AR" sz="1800" i="1" dirty="0" err="1"/>
              <a:t>political</a:t>
            </a:r>
            <a:r>
              <a:rPr lang="es-AR" sz="1800" i="1" dirty="0"/>
              <a:t> </a:t>
            </a:r>
            <a:r>
              <a:rPr lang="es-AR" sz="1800" i="1" dirty="0" err="1"/>
              <a:t>resource</a:t>
            </a:r>
            <a:r>
              <a:rPr lang="es-AR" sz="1800" i="1" dirty="0"/>
              <a:t> </a:t>
            </a:r>
            <a:r>
              <a:rPr lang="es-AR" sz="1800" i="1" dirty="0" smtClean="0"/>
              <a:t>curse</a:t>
            </a:r>
            <a:r>
              <a:rPr lang="es-AR" sz="1800" i="1" dirty="0"/>
              <a:t>.</a:t>
            </a:r>
          </a:p>
          <a:p>
            <a:pPr lvl="1"/>
            <a:endParaRPr lang="es-ES" sz="1800" i="1" dirty="0"/>
          </a:p>
          <a:p>
            <a:pPr lvl="1"/>
            <a:endParaRPr lang="es-AR" sz="1800" dirty="0"/>
          </a:p>
          <a:p>
            <a:pPr lvl="1"/>
            <a:endParaRPr lang="es-AR" sz="1800" dirty="0"/>
          </a:p>
          <a:p>
            <a:endParaRPr lang="es-AR" sz="1800" dirty="0"/>
          </a:p>
          <a:p>
            <a:pPr lvl="1"/>
            <a:endParaRPr lang="es-ES" sz="1800" dirty="0"/>
          </a:p>
          <a:p>
            <a:pPr lvl="1"/>
            <a:endParaRPr lang="es-E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linds(horizontal)">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blinds(horizontal)">
                                      <p:cBhvr>
                                        <p:cTn id="2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a:t>1. Desarrollo regional: un fenómeno multidimensional</a:t>
            </a:r>
            <a:endParaRPr lang="es-ES" dirty="0"/>
          </a:p>
        </p:txBody>
      </p:sp>
      <p:sp>
        <p:nvSpPr>
          <p:cNvPr id="3" name="2 Marcador de contenido"/>
          <p:cNvSpPr>
            <a:spLocks noGrp="1"/>
          </p:cNvSpPr>
          <p:nvPr>
            <p:ph idx="1"/>
          </p:nvPr>
        </p:nvSpPr>
        <p:spPr>
          <a:xfrm>
            <a:off x="457200" y="1646244"/>
            <a:ext cx="8229600" cy="4997473"/>
          </a:xfrm>
        </p:spPr>
        <p:txBody>
          <a:bodyPr>
            <a:normAutofit fontScale="92500" lnSpcReduction="20000"/>
          </a:bodyPr>
          <a:lstStyle/>
          <a:p>
            <a:r>
              <a:rPr lang="es-AR" sz="2400" dirty="0"/>
              <a:t>Características (innatas) de la geografía: dotaciones de recursos naturales, factores climáticos, etc.</a:t>
            </a:r>
          </a:p>
          <a:p>
            <a:pPr lvl="1"/>
            <a:r>
              <a:rPr lang="es-ES" sz="1800" dirty="0">
                <a:solidFill>
                  <a:srgbClr val="FF0000"/>
                </a:solidFill>
              </a:rPr>
              <a:t>Argentina es un país extenso y muy heterogéneo</a:t>
            </a:r>
            <a:endParaRPr lang="es-AR" sz="1800" dirty="0">
              <a:solidFill>
                <a:srgbClr val="FF0000"/>
              </a:solidFill>
            </a:endParaRPr>
          </a:p>
          <a:p>
            <a:endParaRPr lang="es-AR" sz="2400" dirty="0"/>
          </a:p>
          <a:p>
            <a:r>
              <a:rPr lang="es-AR" sz="2400" dirty="0"/>
              <a:t>Características (adquiribles) de la producción: capital humano, capital físico, infraestructura, innovación, etc.</a:t>
            </a:r>
          </a:p>
          <a:p>
            <a:pPr lvl="1"/>
            <a:r>
              <a:rPr lang="es-ES" sz="1800" dirty="0">
                <a:solidFill>
                  <a:srgbClr val="FF0000"/>
                </a:solidFill>
              </a:rPr>
              <a:t>Importantes diferencias que se han mantenido en el tiempo</a:t>
            </a:r>
          </a:p>
          <a:p>
            <a:pPr lvl="1"/>
            <a:endParaRPr lang="es-AR" sz="1800" dirty="0"/>
          </a:p>
          <a:p>
            <a:r>
              <a:rPr lang="es-AR" sz="2400" dirty="0"/>
              <a:t>Características del ambiente político-institucional: calidad institucional y capital social</a:t>
            </a:r>
          </a:p>
          <a:p>
            <a:pPr lvl="1"/>
            <a:r>
              <a:rPr lang="es-ES" sz="1800" dirty="0">
                <a:solidFill>
                  <a:srgbClr val="FF0000"/>
                </a:solidFill>
              </a:rPr>
              <a:t>Organización federal </a:t>
            </a:r>
            <a:r>
              <a:rPr lang="es-ES" sz="1800" dirty="0">
                <a:solidFill>
                  <a:srgbClr val="FF0000"/>
                </a:solidFill>
                <a:sym typeface="Wingdings" pitchFamily="2" charset="2"/>
              </a:rPr>
              <a:t> ambiente propicio para que surjan diferencias  horizontales</a:t>
            </a:r>
            <a:endParaRPr lang="es-AR" sz="1800" dirty="0">
              <a:solidFill>
                <a:srgbClr val="FF0000"/>
              </a:solidFill>
            </a:endParaRPr>
          </a:p>
          <a:p>
            <a:endParaRPr lang="es-AR" sz="2400" dirty="0"/>
          </a:p>
          <a:p>
            <a:r>
              <a:rPr lang="es-AR" sz="2400" dirty="0"/>
              <a:t>Características de la política pública regional: existencia y tipo de políticas</a:t>
            </a:r>
          </a:p>
          <a:p>
            <a:pPr lvl="1"/>
            <a:r>
              <a:rPr lang="es-AR" sz="1800" dirty="0">
                <a:solidFill>
                  <a:srgbClr val="FF0000"/>
                </a:solidFill>
              </a:rPr>
              <a:t>Limitada por la falta de recursos: alta dependencia de ingresos de la nación y alta participación de gastos corrientes </a:t>
            </a:r>
            <a:r>
              <a:rPr lang="es-AR" sz="1800" dirty="0">
                <a:solidFill>
                  <a:srgbClr val="FF0000"/>
                </a:solidFill>
                <a:sym typeface="Wingdings" pitchFamily="2" charset="2"/>
              </a:rPr>
              <a:t></a:t>
            </a:r>
            <a:r>
              <a:rPr lang="es-AR" sz="1800" dirty="0">
                <a:solidFill>
                  <a:srgbClr val="FF0000"/>
                </a:solidFill>
              </a:rPr>
              <a:t> dependencia de la nación (</a:t>
            </a:r>
            <a:r>
              <a:rPr lang="es-AR" sz="1800" dirty="0" err="1">
                <a:solidFill>
                  <a:srgbClr val="FF0000"/>
                </a:solidFill>
              </a:rPr>
              <a:t>e.j.</a:t>
            </a:r>
            <a:r>
              <a:rPr lang="es-AR" sz="1800" dirty="0">
                <a:solidFill>
                  <a:srgbClr val="FF0000"/>
                </a:solidFill>
              </a:rPr>
              <a:t> Plan Belgrano)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blinds(horizontal)">
                                      <p:cBhvr>
                                        <p:cTn id="17" dur="5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blinds(horizontal)">
                                      <p:cBhvr>
                                        <p:cTn id="2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260000" y="396000"/>
            <a:ext cx="6672105" cy="6120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648000" y="504000"/>
            <a:ext cx="7872000" cy="590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440000" y="396000"/>
            <a:ext cx="6029510" cy="6120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648000" y="504000"/>
            <a:ext cx="7872000" cy="590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a:t>3. Lo qué hemos hecho y queremos hacer</a:t>
            </a:r>
            <a:endParaRPr lang="es-ES" dirty="0"/>
          </a:p>
        </p:txBody>
      </p:sp>
      <p:sp>
        <p:nvSpPr>
          <p:cNvPr id="3" name="2 Marcador de contenido"/>
          <p:cNvSpPr>
            <a:spLocks noGrp="1"/>
          </p:cNvSpPr>
          <p:nvPr>
            <p:ph idx="1"/>
          </p:nvPr>
        </p:nvSpPr>
        <p:spPr>
          <a:xfrm>
            <a:off x="457200" y="1646244"/>
            <a:ext cx="8229600" cy="4997473"/>
          </a:xfrm>
        </p:spPr>
        <p:txBody>
          <a:bodyPr>
            <a:normAutofit/>
          </a:bodyPr>
          <a:lstStyle/>
          <a:p>
            <a:r>
              <a:rPr lang="es-AR" sz="2400" dirty="0"/>
              <a:t>Evidencia econométrica</a:t>
            </a:r>
          </a:p>
          <a:p>
            <a:endParaRPr lang="es-AR" sz="2400" dirty="0"/>
          </a:p>
          <a:p>
            <a:pPr lvl="1"/>
            <a:r>
              <a:rPr lang="es-ES" sz="1800" dirty="0"/>
              <a:t>Transferencias y premio </a:t>
            </a:r>
            <a:r>
              <a:rPr lang="es-ES" sz="1800" dirty="0" smtClean="0"/>
              <a:t>salarial </a:t>
            </a:r>
            <a:r>
              <a:rPr lang="es-ES" sz="1800" dirty="0"/>
              <a:t>del sector público (</a:t>
            </a:r>
            <a:r>
              <a:rPr lang="es-ES" sz="1800" dirty="0" err="1"/>
              <a:t>Capello</a:t>
            </a:r>
            <a:r>
              <a:rPr lang="es-ES" sz="1800" dirty="0"/>
              <a:t> </a:t>
            </a:r>
            <a:r>
              <a:rPr lang="es-ES" sz="1800" i="1" dirty="0"/>
              <a:t>et al</a:t>
            </a:r>
            <a:r>
              <a:rPr lang="es-ES" sz="1800" dirty="0"/>
              <a:t>.,  2009)</a:t>
            </a:r>
          </a:p>
          <a:p>
            <a:pPr lvl="1"/>
            <a:endParaRPr lang="es-ES" sz="1800" dirty="0"/>
          </a:p>
          <a:p>
            <a:pPr lvl="2"/>
            <a:r>
              <a:rPr lang="es-AR" sz="1500" dirty="0"/>
              <a:t>El sector público paga un premio salarial.</a:t>
            </a:r>
          </a:p>
          <a:p>
            <a:pPr lvl="2"/>
            <a:endParaRPr lang="es-AR" sz="1500" dirty="0"/>
          </a:p>
          <a:p>
            <a:pPr lvl="2"/>
            <a:r>
              <a:rPr lang="es-AR" sz="1500" dirty="0"/>
              <a:t>El premio es creciente en el nivel de transferencias por </a:t>
            </a:r>
            <a:r>
              <a:rPr lang="es-AR" sz="1500" dirty="0" smtClean="0"/>
              <a:t>habitante</a:t>
            </a:r>
            <a:endParaRPr lang="es-AR" sz="1500" dirty="0"/>
          </a:p>
          <a:p>
            <a:pPr lvl="2"/>
            <a:endParaRPr lang="es-ES" sz="1500" dirty="0"/>
          </a:p>
          <a:p>
            <a:pPr lvl="2"/>
            <a:r>
              <a:rPr lang="es-AR" sz="1500" dirty="0"/>
              <a:t>No hay evidencia de un efecto agregado positivo sobre los salarios privados. Sin embargo se encuentra una relación positiva y significativa entre transferencias y los salarios pagados a trabajadores con menor educación, para trabajos que requieren una calificación técnica ó profesional la relación es </a:t>
            </a:r>
            <a:r>
              <a:rPr lang="es-AR" sz="1500" dirty="0" smtClean="0"/>
              <a:t>negativa.</a:t>
            </a:r>
            <a:endParaRPr lang="es-AR" sz="1500" dirty="0"/>
          </a:p>
          <a:p>
            <a:pPr lvl="2"/>
            <a:endParaRPr lang="es-AR" sz="1500" dirty="0"/>
          </a:p>
          <a:p>
            <a:pPr lvl="2"/>
            <a:r>
              <a:rPr lang="es-AR" sz="1500" dirty="0"/>
              <a:t>Los resultados apoyan, en general, la hipótesis que el sector privado enfrenta una mayor competencia en los mercados de trabajo en aquellas provincias que reciben mayores transferencias desde el gobierno central.</a:t>
            </a:r>
            <a:endParaRPr lang="es-ES" sz="1500" dirty="0"/>
          </a:p>
          <a:p>
            <a:pPr lvl="1"/>
            <a:endParaRPr lang="es-ES" sz="1800" dirty="0"/>
          </a:p>
          <a:p>
            <a:pPr lvl="1"/>
            <a:endParaRPr lang="es-ES" sz="1800" dirty="0"/>
          </a:p>
          <a:p>
            <a:pPr lvl="1"/>
            <a:endParaRPr lang="es-E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linds(horizontal)">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blinds(horizontal)">
                                      <p:cBhvr>
                                        <p:cTn id="22" dur="500"/>
                                        <p:tgtEl>
                                          <p:spTgt spid="3">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blinds(horizontal)">
                                      <p:cBhvr>
                                        <p:cTn id="2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cstate="print"/>
          <a:srcRect/>
          <a:stretch>
            <a:fillRect/>
          </a:stretch>
        </p:blipFill>
        <p:spPr bwMode="auto">
          <a:xfrm>
            <a:off x="504000" y="720000"/>
            <a:ext cx="8182967" cy="5508000"/>
          </a:xfrm>
          <a:prstGeom prst="rect">
            <a:avLst/>
          </a:prstGeom>
          <a:solidFill>
            <a:schemeClr val="tx1"/>
          </a:solid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504000" y="720000"/>
            <a:ext cx="8136000" cy="3828228"/>
          </a:xfrm>
          <a:prstGeom prst="rect">
            <a:avLst/>
          </a:prstGeom>
          <a:solidFill>
            <a:schemeClr val="tx1"/>
          </a:solid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a:t>3. Lo qué hemos hecho y queremos hacer</a:t>
            </a:r>
            <a:endParaRPr lang="es-ES" dirty="0"/>
          </a:p>
        </p:txBody>
      </p:sp>
      <p:sp>
        <p:nvSpPr>
          <p:cNvPr id="3" name="2 Marcador de contenido"/>
          <p:cNvSpPr>
            <a:spLocks noGrp="1"/>
          </p:cNvSpPr>
          <p:nvPr>
            <p:ph idx="1"/>
          </p:nvPr>
        </p:nvSpPr>
        <p:spPr>
          <a:xfrm>
            <a:off x="457200" y="1646244"/>
            <a:ext cx="8229600" cy="4997473"/>
          </a:xfrm>
        </p:spPr>
        <p:txBody>
          <a:bodyPr>
            <a:normAutofit fontScale="92500" lnSpcReduction="10000"/>
          </a:bodyPr>
          <a:lstStyle/>
          <a:p>
            <a:r>
              <a:rPr lang="es-AR" sz="2400" dirty="0"/>
              <a:t>Evidencia econométrica</a:t>
            </a:r>
          </a:p>
          <a:p>
            <a:endParaRPr lang="es-AR" sz="2400" dirty="0"/>
          </a:p>
          <a:p>
            <a:pPr lvl="1"/>
            <a:r>
              <a:rPr lang="es-ES" sz="1800" dirty="0"/>
              <a:t>Transferencias y desarrollos de bienestar (</a:t>
            </a:r>
            <a:r>
              <a:rPr lang="es-ES" sz="1800" dirty="0" err="1"/>
              <a:t>Capello</a:t>
            </a:r>
            <a:r>
              <a:rPr lang="es-ES" sz="1800" dirty="0"/>
              <a:t>, </a:t>
            </a:r>
            <a:r>
              <a:rPr lang="es-ES" sz="1800" i="1" dirty="0"/>
              <a:t>et al</a:t>
            </a:r>
            <a:r>
              <a:rPr lang="es-ES" sz="1800" dirty="0"/>
              <a:t>., 2013)</a:t>
            </a:r>
          </a:p>
          <a:p>
            <a:pPr lvl="1"/>
            <a:endParaRPr lang="es-ES" sz="1800" dirty="0"/>
          </a:p>
          <a:p>
            <a:pPr lvl="2"/>
            <a:r>
              <a:rPr lang="es-AR" sz="1500" dirty="0"/>
              <a:t>Se analizó la convergencia regional entre las provincias argentinas en los indicadores de bienestar para el período 1970-2001. </a:t>
            </a:r>
          </a:p>
          <a:p>
            <a:pPr lvl="2"/>
            <a:endParaRPr lang="es-AR" sz="1500" dirty="0"/>
          </a:p>
          <a:p>
            <a:pPr lvl="2"/>
            <a:r>
              <a:rPr lang="es-AR" sz="1500" dirty="0"/>
              <a:t>Se examinó el papel de la política pública regional en la reducción de la brecha de desarrollo entre las provincias. </a:t>
            </a:r>
          </a:p>
          <a:p>
            <a:pPr lvl="2"/>
            <a:endParaRPr lang="es-AR" sz="1500" dirty="0"/>
          </a:p>
          <a:p>
            <a:pPr lvl="2"/>
            <a:r>
              <a:rPr lang="es-AR" sz="1500" dirty="0"/>
              <a:t>Se encontró una fuerte evidencia de convergencia condicional en los indicadores de bienestar. </a:t>
            </a:r>
          </a:p>
          <a:p>
            <a:pPr lvl="2"/>
            <a:endParaRPr lang="es-AR" sz="1500" dirty="0"/>
          </a:p>
          <a:p>
            <a:pPr lvl="2"/>
            <a:r>
              <a:rPr lang="es-AR" sz="1500" dirty="0"/>
              <a:t>Sin embargo, no se encontró ninguna evidencia de que las transferencias redistributivas del gobierno federal a las provincias han tenido un efecto positivo sobre la convergencia de estos indicadores. </a:t>
            </a:r>
          </a:p>
          <a:p>
            <a:pPr lvl="2"/>
            <a:endParaRPr lang="es-AR" sz="1500" dirty="0"/>
          </a:p>
          <a:p>
            <a:pPr lvl="2"/>
            <a:r>
              <a:rPr lang="es-AR" sz="1500" dirty="0"/>
              <a:t>Para algunas medidas de escolarización, salud y vivienda, el efecto de las transferencias federales podría haber sido el contrario al esperado</a:t>
            </a:r>
            <a:endParaRPr lang="es-ES" sz="15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linds(horizontal)">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blinds(horizontal)">
                                      <p:cBhvr>
                                        <p:cTn id="22" dur="500"/>
                                        <p:tgtEl>
                                          <p:spTgt spid="3">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blinds(horizontal)">
                                      <p:cBhvr>
                                        <p:cTn id="27" dur="500"/>
                                        <p:tgtEl>
                                          <p:spTgt spid="3">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animEffect transition="in" filter="blinds(horizontal)">
                                      <p:cBhvr>
                                        <p:cTn id="3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41300" y="1230313"/>
            <a:ext cx="8659813" cy="4397375"/>
          </a:xfrm>
          <a:prstGeom prst="rect">
            <a:avLst/>
          </a:prstGeom>
          <a:solidFill>
            <a:schemeClr val="tx1"/>
          </a:solid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a:t>3. Lo qué hemos hecho y queremos hacer</a:t>
            </a:r>
            <a:endParaRPr lang="es-ES" dirty="0"/>
          </a:p>
        </p:txBody>
      </p:sp>
      <p:sp>
        <p:nvSpPr>
          <p:cNvPr id="3" name="2 Marcador de contenido"/>
          <p:cNvSpPr>
            <a:spLocks noGrp="1"/>
          </p:cNvSpPr>
          <p:nvPr>
            <p:ph idx="1"/>
          </p:nvPr>
        </p:nvSpPr>
        <p:spPr>
          <a:xfrm>
            <a:off x="457200" y="1646244"/>
            <a:ext cx="8229600" cy="4997473"/>
          </a:xfrm>
        </p:spPr>
        <p:txBody>
          <a:bodyPr>
            <a:normAutofit/>
          </a:bodyPr>
          <a:lstStyle/>
          <a:p>
            <a:r>
              <a:rPr lang="es-AR" sz="2200" dirty="0" smtClean="0"/>
              <a:t>Transferencias y localización </a:t>
            </a:r>
            <a:r>
              <a:rPr lang="es-AR" sz="2200" dirty="0"/>
              <a:t>(</a:t>
            </a:r>
            <a:r>
              <a:rPr lang="es-AR" sz="2200" dirty="0" err="1"/>
              <a:t>Moncarz</a:t>
            </a:r>
            <a:r>
              <a:rPr lang="es-AR" sz="2200" dirty="0"/>
              <a:t> </a:t>
            </a:r>
            <a:r>
              <a:rPr lang="es-AR" sz="2200" i="1" dirty="0"/>
              <a:t>et al</a:t>
            </a:r>
            <a:r>
              <a:rPr lang="es-AR" sz="2200" dirty="0"/>
              <a:t>., 2013)</a:t>
            </a:r>
          </a:p>
          <a:p>
            <a:endParaRPr lang="es-AR" sz="2400" dirty="0"/>
          </a:p>
          <a:p>
            <a:pPr lvl="1"/>
            <a:r>
              <a:rPr lang="es-ES" sz="1800" dirty="0"/>
              <a:t>Modelo de la NGE con sectores no transable y transable (manufacturas), y gobierno locales</a:t>
            </a:r>
          </a:p>
          <a:p>
            <a:pPr lvl="1"/>
            <a:endParaRPr lang="es-ES" sz="1800" dirty="0"/>
          </a:p>
          <a:p>
            <a:pPr lvl="1"/>
            <a:endParaRPr lang="es-ES" sz="1800" dirty="0"/>
          </a:p>
          <a:p>
            <a:pPr lvl="1"/>
            <a:r>
              <a:rPr lang="es-ES" sz="1800" dirty="0"/>
              <a:t>Gobierno Federal recauda sobre la renta al capital y trasfiere a los gobiernos provinciales (transferencias indirectas) y/o a la población (transferencias directas)</a:t>
            </a:r>
          </a:p>
          <a:p>
            <a:pPr lvl="1"/>
            <a:endParaRPr lang="es-ES" sz="1800" dirty="0"/>
          </a:p>
          <a:p>
            <a:pPr lvl="1"/>
            <a:endParaRPr lang="es-ES" sz="1800" dirty="0"/>
          </a:p>
          <a:p>
            <a:pPr lvl="1"/>
            <a:r>
              <a:rPr lang="es-ES" sz="1800" dirty="0"/>
              <a:t>Gobiernos locales usan transferencias para incrementar empleo </a:t>
            </a:r>
            <a:r>
              <a:rPr lang="es-ES" sz="1800" dirty="0" smtClean="0"/>
              <a:t>público</a:t>
            </a:r>
            <a:endParaRPr lang="es-ES" sz="1800" dirty="0"/>
          </a:p>
          <a:p>
            <a:pPr lvl="1"/>
            <a:endParaRPr lang="es-ES" sz="1800" dirty="0"/>
          </a:p>
          <a:p>
            <a:pPr lvl="1"/>
            <a:endParaRPr lang="es-ES" sz="1800" dirty="0"/>
          </a:p>
          <a:p>
            <a:endParaRPr lang="es-AR" sz="1800" dirty="0"/>
          </a:p>
          <a:p>
            <a:pPr lvl="1"/>
            <a:endParaRPr lang="es-ES" sz="1800" dirty="0"/>
          </a:p>
          <a:p>
            <a:pPr lvl="1"/>
            <a:endParaRPr lang="es-E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blinds(horizontal)">
                                      <p:cBhvr>
                                        <p:cTn id="1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a:t>2. Antecedentes y motivación</a:t>
            </a:r>
            <a:endParaRPr lang="es-ES" dirty="0"/>
          </a:p>
        </p:txBody>
      </p:sp>
      <p:sp>
        <p:nvSpPr>
          <p:cNvPr id="3" name="2 Marcador de contenido"/>
          <p:cNvSpPr>
            <a:spLocks noGrp="1"/>
          </p:cNvSpPr>
          <p:nvPr>
            <p:ph idx="1"/>
          </p:nvPr>
        </p:nvSpPr>
        <p:spPr>
          <a:xfrm>
            <a:off x="457200" y="1646244"/>
            <a:ext cx="8229600" cy="4997473"/>
          </a:xfrm>
        </p:spPr>
        <p:txBody>
          <a:bodyPr>
            <a:normAutofit/>
          </a:bodyPr>
          <a:lstStyle/>
          <a:p>
            <a:r>
              <a:rPr lang="es-AR" sz="2400" dirty="0"/>
              <a:t>Heterogeneidad en la distribución de sus recursos naturales:</a:t>
            </a:r>
          </a:p>
          <a:p>
            <a:pPr lvl="1"/>
            <a:endParaRPr lang="es-AR" sz="1800" dirty="0"/>
          </a:p>
          <a:p>
            <a:pPr lvl="1"/>
            <a:r>
              <a:rPr lang="es-AR" sz="1800" dirty="0"/>
              <a:t>Minería:  concentrada en el oeste del país desde Neuquén hacia el </a:t>
            </a:r>
            <a:r>
              <a:rPr lang="es-AR" sz="1800" dirty="0" smtClean="0"/>
              <a:t>norte</a:t>
            </a:r>
            <a:endParaRPr lang="es-AR" sz="1800" dirty="0"/>
          </a:p>
          <a:p>
            <a:pPr marL="639763" lvl="1" indent="-12700">
              <a:buNone/>
            </a:pPr>
            <a:endParaRPr lang="es-AR" sz="1800" dirty="0"/>
          </a:p>
          <a:p>
            <a:pPr lvl="1"/>
            <a:r>
              <a:rPr lang="es-ES" sz="1800" dirty="0"/>
              <a:t>Hidrocarburos:  Santa Cruz y Neuquén, en menor medida Chubut, Río Negro,  Mendoza y </a:t>
            </a:r>
            <a:r>
              <a:rPr lang="es-ES" sz="1800" dirty="0" smtClean="0"/>
              <a:t>Salta</a:t>
            </a:r>
            <a:endParaRPr lang="es-ES" sz="1800" dirty="0"/>
          </a:p>
          <a:p>
            <a:pPr lvl="1"/>
            <a:endParaRPr lang="es-AR" sz="1800" dirty="0"/>
          </a:p>
          <a:p>
            <a:pPr lvl="1"/>
            <a:r>
              <a:rPr lang="es-AR" sz="1800" dirty="0" smtClean="0"/>
              <a:t>Tierra </a:t>
            </a:r>
            <a:r>
              <a:rPr lang="es-AR" sz="1800" dirty="0"/>
              <a:t>apta para agricultura: centro-este del </a:t>
            </a:r>
            <a:r>
              <a:rPr lang="es-AR" sz="1800" dirty="0" smtClean="0"/>
              <a:t>país</a:t>
            </a:r>
            <a:endParaRPr lang="es-AR"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linds(horizontal)">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612000" y="612000"/>
            <a:ext cx="7870534" cy="5760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612000" y="612000"/>
            <a:ext cx="7870534" cy="5760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612000" y="612000"/>
            <a:ext cx="7870543" cy="5760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a:t>3. Lo qué hemos hecho y queremos hacer</a:t>
            </a:r>
            <a:endParaRPr lang="es-ES" dirty="0"/>
          </a:p>
        </p:txBody>
      </p:sp>
      <p:sp>
        <p:nvSpPr>
          <p:cNvPr id="3" name="2 Marcador de contenido"/>
          <p:cNvSpPr>
            <a:spLocks noGrp="1"/>
          </p:cNvSpPr>
          <p:nvPr>
            <p:ph idx="1"/>
          </p:nvPr>
        </p:nvSpPr>
        <p:spPr>
          <a:xfrm>
            <a:off x="457200" y="1646244"/>
            <a:ext cx="8229600" cy="4997473"/>
          </a:xfrm>
        </p:spPr>
        <p:txBody>
          <a:bodyPr>
            <a:normAutofit/>
          </a:bodyPr>
          <a:lstStyle/>
          <a:p>
            <a:r>
              <a:rPr lang="es-AR" sz="2200" dirty="0" smtClean="0"/>
              <a:t>Transferencias y localización </a:t>
            </a:r>
            <a:r>
              <a:rPr lang="es-AR" sz="2200" dirty="0"/>
              <a:t>(</a:t>
            </a:r>
            <a:r>
              <a:rPr lang="es-AR" sz="2200" dirty="0" err="1"/>
              <a:t>Moncarz</a:t>
            </a:r>
            <a:r>
              <a:rPr lang="es-AR" sz="2200" dirty="0"/>
              <a:t> </a:t>
            </a:r>
            <a:r>
              <a:rPr lang="es-AR" sz="2200" i="1" dirty="0"/>
              <a:t>et al</a:t>
            </a:r>
            <a:r>
              <a:rPr lang="es-AR" sz="2200" dirty="0"/>
              <a:t>., 2013)</a:t>
            </a:r>
          </a:p>
          <a:p>
            <a:endParaRPr lang="es-AR" sz="2400" dirty="0"/>
          </a:p>
          <a:p>
            <a:pPr lvl="1"/>
            <a:r>
              <a:rPr lang="es-ES" sz="1800" dirty="0"/>
              <a:t>Transferencias tienen un efecto perverso sobre la localización del capital </a:t>
            </a:r>
            <a:r>
              <a:rPr lang="es-ES" sz="1800" dirty="0" smtClean="0"/>
              <a:t>(≈ </a:t>
            </a:r>
            <a:r>
              <a:rPr lang="es-ES" sz="1800" dirty="0"/>
              <a:t>manufacturas) cuando:</a:t>
            </a:r>
          </a:p>
          <a:p>
            <a:pPr lvl="2"/>
            <a:endParaRPr lang="es-ES" sz="1500" dirty="0"/>
          </a:p>
          <a:p>
            <a:pPr lvl="2"/>
            <a:r>
              <a:rPr lang="es-ES" sz="1500" dirty="0"/>
              <a:t>Existen menores costos de transporte/transacción entre las provincias</a:t>
            </a:r>
          </a:p>
          <a:p>
            <a:pPr lvl="2"/>
            <a:endParaRPr lang="es-ES" sz="1500" dirty="0"/>
          </a:p>
          <a:p>
            <a:pPr lvl="2"/>
            <a:r>
              <a:rPr lang="es-ES" sz="1500" dirty="0"/>
              <a:t>Baja elasticidad de sustitución en el consumo de variedades de manufacturas</a:t>
            </a:r>
          </a:p>
          <a:p>
            <a:pPr lvl="2"/>
            <a:endParaRPr lang="es-ES" sz="1500" dirty="0"/>
          </a:p>
          <a:p>
            <a:pPr lvl="2"/>
            <a:r>
              <a:rPr lang="es-ES" sz="1500" dirty="0"/>
              <a:t>Consumidores dedican un mayor parte de su gasto a bienes no transables (</a:t>
            </a:r>
            <a:r>
              <a:rPr lang="es-ES" sz="1500" i="1" dirty="0"/>
              <a:t>Enfermedad Holandesa</a:t>
            </a:r>
            <a:r>
              <a:rPr lang="es-ES" sz="1500" dirty="0"/>
              <a:t>)</a:t>
            </a:r>
          </a:p>
          <a:p>
            <a:pPr lvl="2"/>
            <a:endParaRPr lang="es-ES" sz="1500" dirty="0"/>
          </a:p>
          <a:p>
            <a:pPr lvl="2"/>
            <a:r>
              <a:rPr lang="es-ES" sz="1500" dirty="0"/>
              <a:t>Transferencias van en mayor medida a los gobiernos locales en vez de las personas (</a:t>
            </a:r>
            <a:r>
              <a:rPr lang="es-ES" sz="1500" i="1" dirty="0"/>
              <a:t>competencia del Sector Público por la mano de obra</a:t>
            </a:r>
            <a:r>
              <a:rPr lang="es-ES" sz="1500" dirty="0"/>
              <a:t>)</a:t>
            </a:r>
          </a:p>
          <a:p>
            <a:pPr lvl="2"/>
            <a:endParaRPr lang="es-ES" sz="1500" dirty="0"/>
          </a:p>
          <a:p>
            <a:pPr lvl="2"/>
            <a:endParaRPr lang="es-ES" sz="1500" dirty="0"/>
          </a:p>
          <a:p>
            <a:pPr lvl="1"/>
            <a:endParaRPr lang="es-ES" sz="1800" dirty="0"/>
          </a:p>
          <a:p>
            <a:pPr lvl="1"/>
            <a:endParaRPr lang="es-ES" sz="1800" dirty="0"/>
          </a:p>
          <a:p>
            <a:pPr lvl="1"/>
            <a:endParaRPr lang="es-ES" sz="1800" dirty="0"/>
          </a:p>
          <a:p>
            <a:endParaRPr lang="es-AR" sz="1800" dirty="0"/>
          </a:p>
          <a:p>
            <a:pPr lvl="1"/>
            <a:endParaRPr lang="es-ES" sz="1800" dirty="0"/>
          </a:p>
          <a:p>
            <a:pPr lvl="1"/>
            <a:endParaRPr lang="es-E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linds(horizontal)">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blinds(horizontal)">
                                      <p:cBhvr>
                                        <p:cTn id="22" dur="500"/>
                                        <p:tgtEl>
                                          <p:spTgt spid="3">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blinds(horizontal)">
                                      <p:cBhvr>
                                        <p:cTn id="2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a:t>3. Lo qué hemos hecho y queremos hacer</a:t>
            </a:r>
            <a:endParaRPr lang="es-ES" dirty="0"/>
          </a:p>
        </p:txBody>
      </p:sp>
      <p:sp>
        <p:nvSpPr>
          <p:cNvPr id="3" name="2 Marcador de contenido"/>
          <p:cNvSpPr>
            <a:spLocks noGrp="1"/>
          </p:cNvSpPr>
          <p:nvPr>
            <p:ph idx="1"/>
          </p:nvPr>
        </p:nvSpPr>
        <p:spPr>
          <a:xfrm>
            <a:off x="457200" y="1646244"/>
            <a:ext cx="8229600" cy="4997473"/>
          </a:xfrm>
        </p:spPr>
        <p:txBody>
          <a:bodyPr>
            <a:normAutofit/>
          </a:bodyPr>
          <a:lstStyle/>
          <a:p>
            <a:r>
              <a:rPr lang="es-AR" sz="2400" dirty="0"/>
              <a:t>Evidencia econométrica (preliminar)</a:t>
            </a:r>
          </a:p>
          <a:p>
            <a:endParaRPr lang="es-AR" sz="2400" dirty="0"/>
          </a:p>
          <a:p>
            <a:pPr lvl="1"/>
            <a:r>
              <a:rPr lang="es-ES" sz="1800" dirty="0" smtClean="0"/>
              <a:t>Marcada correlación negativa entre participación en transferencias (normalizadas por participación en población) y participación en el PBG de </a:t>
            </a:r>
            <a:r>
              <a:rPr lang="es-ES" sz="1800" dirty="0" smtClean="0"/>
              <a:t>manufacturas</a:t>
            </a:r>
            <a:endParaRPr lang="es-ES" sz="1800" dirty="0" smtClean="0"/>
          </a:p>
          <a:p>
            <a:pPr lvl="1"/>
            <a:endParaRPr lang="es-ES" sz="1800" dirty="0" smtClean="0"/>
          </a:p>
          <a:p>
            <a:pPr lvl="1"/>
            <a:endParaRPr lang="es-ES" sz="1800" dirty="0" smtClean="0"/>
          </a:p>
          <a:p>
            <a:pPr lvl="1"/>
            <a:r>
              <a:rPr lang="es-ES" sz="1800" dirty="0" smtClean="0"/>
              <a:t>Incluso si nos limitamos al grupo de provincias con menor participación en </a:t>
            </a:r>
            <a:r>
              <a:rPr lang="es-ES" sz="1800" dirty="0" smtClean="0"/>
              <a:t>manufacturas</a:t>
            </a:r>
            <a:endParaRPr lang="es-ES" sz="1800" dirty="0" smtClean="0"/>
          </a:p>
          <a:p>
            <a:pPr lvl="1"/>
            <a:endParaRPr lang="es-ES" sz="1800" dirty="0" smtClean="0"/>
          </a:p>
          <a:p>
            <a:pPr lvl="1"/>
            <a:endParaRPr lang="es-ES" sz="1800" dirty="0" smtClean="0"/>
          </a:p>
          <a:p>
            <a:pPr lvl="1"/>
            <a:endParaRPr lang="es-ES" sz="1800" dirty="0" smtClean="0"/>
          </a:p>
          <a:p>
            <a:pPr lvl="1"/>
            <a:endParaRPr lang="es-ES" sz="1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612000" y="539999"/>
            <a:ext cx="8018107" cy="586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612000" y="540000"/>
            <a:ext cx="8018107" cy="586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a:t>3. Lo qué hemos hecho y queremos hacer</a:t>
            </a:r>
            <a:endParaRPr lang="es-ES" dirty="0"/>
          </a:p>
        </p:txBody>
      </p:sp>
      <p:sp>
        <p:nvSpPr>
          <p:cNvPr id="3" name="2 Marcador de contenido"/>
          <p:cNvSpPr>
            <a:spLocks noGrp="1"/>
          </p:cNvSpPr>
          <p:nvPr>
            <p:ph idx="1"/>
          </p:nvPr>
        </p:nvSpPr>
        <p:spPr>
          <a:xfrm>
            <a:off x="457200" y="1646238"/>
            <a:ext cx="8229600" cy="568318"/>
          </a:xfrm>
        </p:spPr>
        <p:txBody>
          <a:bodyPr>
            <a:normAutofit/>
          </a:bodyPr>
          <a:lstStyle/>
          <a:p>
            <a:r>
              <a:rPr lang="es-AR" sz="2400" dirty="0"/>
              <a:t>Evidencia econométrica (preliminar</a:t>
            </a:r>
            <a:r>
              <a:rPr lang="es-AR" sz="2400" dirty="0" smtClean="0"/>
              <a:t>)</a:t>
            </a:r>
            <a:endParaRPr lang="es-ES" sz="1800" dirty="0" smtClean="0"/>
          </a:p>
        </p:txBody>
      </p:sp>
      <p:pic>
        <p:nvPicPr>
          <p:cNvPr id="2053" name="Picture 5"/>
          <p:cNvPicPr>
            <a:picLocks noChangeAspect="1" noChangeArrowheads="1"/>
          </p:cNvPicPr>
          <p:nvPr/>
        </p:nvPicPr>
        <p:blipFill>
          <a:blip r:embed="rId2" cstate="print"/>
          <a:srcRect/>
          <a:stretch>
            <a:fillRect/>
          </a:stretch>
        </p:blipFill>
        <p:spPr bwMode="auto">
          <a:xfrm>
            <a:off x="1747840" y="2162198"/>
            <a:ext cx="5648325" cy="4410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a:t>4</a:t>
            </a:r>
            <a:r>
              <a:rPr lang="es-AR"/>
              <a:t>. Disgresión</a:t>
            </a:r>
            <a:endParaRPr lang="es-ES" dirty="0"/>
          </a:p>
        </p:txBody>
      </p:sp>
      <p:sp>
        <p:nvSpPr>
          <p:cNvPr id="3" name="2 Marcador de contenido"/>
          <p:cNvSpPr>
            <a:spLocks noGrp="1"/>
          </p:cNvSpPr>
          <p:nvPr>
            <p:ph idx="1"/>
          </p:nvPr>
        </p:nvSpPr>
        <p:spPr>
          <a:xfrm>
            <a:off x="457200" y="1646244"/>
            <a:ext cx="8229600" cy="4997473"/>
          </a:xfrm>
        </p:spPr>
        <p:txBody>
          <a:bodyPr>
            <a:normAutofit/>
          </a:bodyPr>
          <a:lstStyle/>
          <a:p>
            <a:r>
              <a:rPr lang="es-AR" sz="2400" dirty="0"/>
              <a:t>Necesidad de un Sistema de Estadísticas Regionales</a:t>
            </a:r>
          </a:p>
          <a:p>
            <a:endParaRPr lang="es-AR" sz="2400" dirty="0"/>
          </a:p>
          <a:p>
            <a:pPr lvl="1"/>
            <a:r>
              <a:rPr lang="es-ES" sz="1800" dirty="0"/>
              <a:t>Marcada ausencia de información a nivel sub-nacional:</a:t>
            </a:r>
          </a:p>
          <a:p>
            <a:pPr lvl="1"/>
            <a:endParaRPr lang="es-ES" sz="1800" dirty="0"/>
          </a:p>
          <a:p>
            <a:pPr lvl="2"/>
            <a:r>
              <a:rPr lang="es-ES" sz="1800" dirty="0"/>
              <a:t>Cantidad: número de variables y cobertura </a:t>
            </a:r>
            <a:r>
              <a:rPr lang="es-ES" sz="1800" dirty="0" smtClean="0"/>
              <a:t>temporal</a:t>
            </a:r>
          </a:p>
          <a:p>
            <a:pPr lvl="2"/>
            <a:endParaRPr lang="es-ES" sz="1800" dirty="0"/>
          </a:p>
          <a:p>
            <a:pPr lvl="2"/>
            <a:r>
              <a:rPr lang="es-ES" sz="1800" dirty="0" smtClean="0"/>
              <a:t>Desagregación regional: provincia y municipios</a:t>
            </a:r>
            <a:endParaRPr lang="es-ES" sz="1800" dirty="0"/>
          </a:p>
          <a:p>
            <a:pPr lvl="2"/>
            <a:endParaRPr lang="es-ES" sz="1800" dirty="0"/>
          </a:p>
          <a:p>
            <a:pPr lvl="2"/>
            <a:r>
              <a:rPr lang="es-ES" sz="1800" dirty="0"/>
              <a:t>Homogeneidad metodológica (</a:t>
            </a:r>
            <a:r>
              <a:rPr lang="es-ES" sz="1800" dirty="0" err="1"/>
              <a:t>p.e.</a:t>
            </a:r>
            <a:r>
              <a:rPr lang="es-ES" sz="1800" dirty="0"/>
              <a:t> Producto Bruto Geográfico</a:t>
            </a:r>
            <a:r>
              <a:rPr lang="es-ES" sz="1800" dirty="0" smtClean="0"/>
              <a:t>)(</a:t>
            </a:r>
            <a:r>
              <a:rPr lang="es-ES" sz="1800" dirty="0" smtClean="0">
                <a:solidFill>
                  <a:srgbClr val="FF0000"/>
                </a:solidFill>
                <a:hlinkClick r:id="rId2" action="ppaction://hlinkpres?slideindex=1&amp;slidetitle="/>
              </a:rPr>
              <a:t>*</a:t>
            </a:r>
            <a:r>
              <a:rPr lang="es-ES" sz="1800" dirty="0" smtClean="0"/>
              <a:t>)</a:t>
            </a:r>
            <a:endParaRPr lang="es-ES" sz="1800" dirty="0"/>
          </a:p>
          <a:p>
            <a:pPr lvl="2"/>
            <a:endParaRPr lang="es-ES" sz="1800" dirty="0"/>
          </a:p>
          <a:p>
            <a:pPr lvl="2"/>
            <a:r>
              <a:rPr lang="es-ES" sz="1800" dirty="0"/>
              <a:t>Ejemplos a imitar: Brasil y México</a:t>
            </a:r>
          </a:p>
          <a:p>
            <a:pPr lvl="2"/>
            <a:endParaRPr lang="es-ES" sz="1800" dirty="0"/>
          </a:p>
          <a:p>
            <a:pPr lvl="2"/>
            <a:endParaRPr lang="es-ES" sz="1500" dirty="0"/>
          </a:p>
          <a:p>
            <a:pPr lvl="1"/>
            <a:endParaRPr lang="es-ES" sz="1800" dirty="0"/>
          </a:p>
          <a:p>
            <a:pPr lvl="2"/>
            <a:endParaRPr lang="es-ES" sz="15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5" y="2786058"/>
            <a:ext cx="8229600" cy="1143000"/>
          </a:xfrm>
        </p:spPr>
        <p:txBody>
          <a:bodyPr>
            <a:normAutofit/>
          </a:bodyPr>
          <a:lstStyle/>
          <a:p>
            <a:pPr algn="ctr"/>
            <a:r>
              <a:rPr lang="es-AR" dirty="0" smtClean="0"/>
              <a:t>Muchas Gracias !!!!</a:t>
            </a:r>
            <a:endParaRPr lang="es-E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864000" y="378000"/>
            <a:ext cx="7568000" cy="5940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864000" y="378000"/>
            <a:ext cx="7568000" cy="5940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46347" y="387147"/>
            <a:ext cx="7466080" cy="60661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8417" y="1556792"/>
            <a:ext cx="8218039" cy="35103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a:t>2. Antecedentes y motivación</a:t>
            </a:r>
            <a:endParaRPr lang="es-ES" dirty="0"/>
          </a:p>
        </p:txBody>
      </p:sp>
      <p:sp>
        <p:nvSpPr>
          <p:cNvPr id="3" name="2 Marcador de contenido"/>
          <p:cNvSpPr>
            <a:spLocks noGrp="1"/>
          </p:cNvSpPr>
          <p:nvPr>
            <p:ph idx="1"/>
          </p:nvPr>
        </p:nvSpPr>
        <p:spPr>
          <a:xfrm>
            <a:off x="457200" y="1646244"/>
            <a:ext cx="8229600" cy="4997473"/>
          </a:xfrm>
        </p:spPr>
        <p:txBody>
          <a:bodyPr>
            <a:normAutofit/>
          </a:bodyPr>
          <a:lstStyle/>
          <a:p>
            <a:r>
              <a:rPr lang="es-AR" sz="2400" dirty="0"/>
              <a:t>Heterogeneidad en la distribución recursos humanos:</a:t>
            </a:r>
          </a:p>
          <a:p>
            <a:pPr lvl="1"/>
            <a:endParaRPr lang="es-AR" sz="1800" dirty="0"/>
          </a:p>
          <a:p>
            <a:pPr lvl="1"/>
            <a:endParaRPr lang="es-AR" sz="1800" dirty="0"/>
          </a:p>
          <a:p>
            <a:pPr lvl="1"/>
            <a:r>
              <a:rPr lang="es-AR" sz="1800" dirty="0"/>
              <a:t>Marcadas diferencias en el nivel educativo de la población y de la fuerza de </a:t>
            </a:r>
            <a:r>
              <a:rPr lang="es-AR" sz="1800" dirty="0" smtClean="0"/>
              <a:t>trabajo</a:t>
            </a:r>
            <a:endParaRPr lang="es-AR" sz="1800" dirty="0"/>
          </a:p>
          <a:p>
            <a:pPr lvl="1"/>
            <a:endParaRPr lang="es-ES" sz="1800" dirty="0"/>
          </a:p>
          <a:p>
            <a:pPr lvl="1"/>
            <a:endParaRPr lang="es-ES" sz="1800" dirty="0"/>
          </a:p>
          <a:p>
            <a:pPr lvl="1"/>
            <a:r>
              <a:rPr lang="es-ES" sz="1800" dirty="0"/>
              <a:t>Relativa concentración  de los centros de educación </a:t>
            </a:r>
            <a:r>
              <a:rPr lang="es-ES" sz="1800" dirty="0" smtClean="0"/>
              <a:t>superior. </a:t>
            </a:r>
            <a:r>
              <a:rPr lang="es-AR" sz="1800" dirty="0" smtClean="0"/>
              <a:t>¿</a:t>
            </a:r>
            <a:r>
              <a:rPr lang="es-AR" sz="1800" dirty="0" smtClean="0"/>
              <a:t>Nivel de Enseñanza?</a:t>
            </a:r>
            <a:endParaRPr lang="es-AR"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linds(horizontal)">
                                      <p:cBhvr>
                                        <p:cTn id="1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undición">
  <a:themeElements>
    <a:clrScheme name="Fundición">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undición">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undición">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1111</TotalTime>
  <Words>1309</Words>
  <Application>Microsoft Office PowerPoint</Application>
  <PresentationFormat>Presentación en pantalla (4:3)</PresentationFormat>
  <Paragraphs>198</Paragraphs>
  <Slides>49</Slides>
  <Notes>0</Notes>
  <HiddenSlides>0</HiddenSlides>
  <MMClips>0</MMClips>
  <ScaleCrop>false</ScaleCrop>
  <HeadingPairs>
    <vt:vector size="4" baseType="variant">
      <vt:variant>
        <vt:lpstr>Tema</vt:lpstr>
      </vt:variant>
      <vt:variant>
        <vt:i4>1</vt:i4>
      </vt:variant>
      <vt:variant>
        <vt:lpstr>Títulos de diapositiva</vt:lpstr>
      </vt:variant>
      <vt:variant>
        <vt:i4>49</vt:i4>
      </vt:variant>
    </vt:vector>
  </HeadingPairs>
  <TitlesOfParts>
    <vt:vector size="50" baseType="lpstr">
      <vt:lpstr>Fundición</vt:lpstr>
      <vt:lpstr>El desafío del análisis del desarrollo regional en Argentina Efectos económicos, políticos y sociales  (del uso) de las transferencias fiscales verticales</vt:lpstr>
      <vt:lpstr>1. Desarrollo regional: un fenómeno multidimensional</vt:lpstr>
      <vt:lpstr>1. Desarrollo regional: un fenómeno multidimensional</vt:lpstr>
      <vt:lpstr>2. Antecedentes y motivación</vt:lpstr>
      <vt:lpstr>Diapositiva 5</vt:lpstr>
      <vt:lpstr>Diapositiva 6</vt:lpstr>
      <vt:lpstr>Diapositiva 7</vt:lpstr>
      <vt:lpstr>Diapositiva 8</vt:lpstr>
      <vt:lpstr>2. Antecedentes y motivación</vt:lpstr>
      <vt:lpstr>Diapositiva 10</vt:lpstr>
      <vt:lpstr>Diapositiva 11</vt:lpstr>
      <vt:lpstr>Diapositiva 12</vt:lpstr>
      <vt:lpstr>2. Antecedentes y motivación</vt:lpstr>
      <vt:lpstr>Diapositiva 14</vt:lpstr>
      <vt:lpstr>Diapositiva 15</vt:lpstr>
      <vt:lpstr>Diapositiva 16</vt:lpstr>
      <vt:lpstr>Diapositiva 17</vt:lpstr>
      <vt:lpstr>2. Antecedentes y motivación</vt:lpstr>
      <vt:lpstr>Diapositiva 19</vt:lpstr>
      <vt:lpstr>Diapositiva 20</vt:lpstr>
      <vt:lpstr>2. Antecedentes y motivación</vt:lpstr>
      <vt:lpstr>3. Lo qué hemos hecho y queremos hacer</vt:lpstr>
      <vt:lpstr>3. Lo qué hemos hecho y queremos hacer</vt:lpstr>
      <vt:lpstr>Diapositiva 24</vt:lpstr>
      <vt:lpstr>Diapositiva 25</vt:lpstr>
      <vt:lpstr>Diapositiva 26</vt:lpstr>
      <vt:lpstr>Diapositiva 27</vt:lpstr>
      <vt:lpstr>Diapositiva 28</vt:lpstr>
      <vt:lpstr>3. Lo qué hemos hecho y queremos hacer</vt:lpstr>
      <vt:lpstr>Diapositiva 30</vt:lpstr>
      <vt:lpstr>Diapositiva 31</vt:lpstr>
      <vt:lpstr>Diapositiva 32</vt:lpstr>
      <vt:lpstr>Diapositiva 33</vt:lpstr>
      <vt:lpstr>3. Lo qué hemos hecho y queremos hacer</vt:lpstr>
      <vt:lpstr>Diapositiva 35</vt:lpstr>
      <vt:lpstr>Diapositiva 36</vt:lpstr>
      <vt:lpstr>3. Lo qué hemos hecho y queremos hacer</vt:lpstr>
      <vt:lpstr>Diapositiva 38</vt:lpstr>
      <vt:lpstr>3. Lo qué hemos hecho y queremos hacer</vt:lpstr>
      <vt:lpstr>Diapositiva 40</vt:lpstr>
      <vt:lpstr>Diapositiva 41</vt:lpstr>
      <vt:lpstr>Diapositiva 42</vt:lpstr>
      <vt:lpstr>3. Lo qué hemos hecho y queremos hacer</vt:lpstr>
      <vt:lpstr>3. Lo qué hemos hecho y queremos hacer</vt:lpstr>
      <vt:lpstr>Diapositiva 45</vt:lpstr>
      <vt:lpstr>Diapositiva 46</vt:lpstr>
      <vt:lpstr>3. Lo qué hemos hecho y queremos hacer</vt:lpstr>
      <vt:lpstr>4. Disgresión</vt:lpstr>
      <vt:lpstr>Muchas Gracias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desafío del análisis del desarrollo regional en Argentina Efectos económicos, políticos y sociales  (del uso) de las transferencias fiscales verticales</dc:title>
  <dc:creator>Pedro Esteban Moncarz</dc:creator>
  <cp:lastModifiedBy>Usuario</cp:lastModifiedBy>
  <cp:revision>76</cp:revision>
  <dcterms:created xsi:type="dcterms:W3CDTF">2016-09-10T18:13:13Z</dcterms:created>
  <dcterms:modified xsi:type="dcterms:W3CDTF">2016-09-29T01:31:16Z</dcterms:modified>
</cp:coreProperties>
</file>