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9D9F-0CAC-4380-8663-54374A48E61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5ACB-ED68-423C-BE89-98EA71893F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7"/>
          <p:cNvGrpSpPr/>
          <p:nvPr/>
        </p:nvGrpSpPr>
        <p:grpSpPr>
          <a:xfrm>
            <a:off x="2387409" y="1172029"/>
            <a:ext cx="5259519" cy="5257800"/>
            <a:chOff x="1884947" y="1494064"/>
            <a:chExt cx="5259519" cy="4830536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1884947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469338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3053729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638120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222511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806902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5391293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975684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6560075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144466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/>
          <p:nvPr/>
        </p:nvCxnSpPr>
        <p:spPr>
          <a:xfrm>
            <a:off x="1828800" y="3568700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Terminator 167"/>
          <p:cNvSpPr/>
          <p:nvPr/>
        </p:nvSpPr>
        <p:spPr>
          <a:xfrm>
            <a:off x="2971800" y="3439886"/>
            <a:ext cx="2921955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16401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2" idx="0"/>
          </p:cNvCxnSpPr>
          <p:nvPr/>
        </p:nvCxnSpPr>
        <p:spPr>
          <a:xfrm>
            <a:off x="3116753" y="1640113"/>
            <a:ext cx="496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32050" y="1371600"/>
            <a:ext cx="59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iEn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90127" y="2057400"/>
            <a:ext cx="639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2"/>
                </a:solidFill>
              </a:rPr>
              <a:t>iGrant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2" name="Left Bracket 81"/>
          <p:cNvSpPr/>
          <p:nvPr/>
        </p:nvSpPr>
        <p:spPr>
          <a:xfrm rot="5400000">
            <a:off x="2772135" y="1295495"/>
            <a:ext cx="163284" cy="525952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2387409" y="1084036"/>
            <a:ext cx="5551714" cy="257629"/>
            <a:chOff x="1828800" y="3429000"/>
            <a:chExt cx="7239000" cy="304800"/>
          </a:xfrm>
        </p:grpSpPr>
        <p:grpSp>
          <p:nvGrpSpPr>
            <p:cNvPr id="99" name="Group 98"/>
            <p:cNvGrpSpPr/>
            <p:nvPr/>
          </p:nvGrpSpPr>
          <p:grpSpPr>
            <a:xfrm>
              <a:off x="1828800" y="3429000"/>
              <a:ext cx="762000" cy="304800"/>
              <a:chOff x="1828800" y="3429000"/>
              <a:chExt cx="762000" cy="304800"/>
            </a:xfrm>
          </p:grpSpPr>
          <p:sp>
            <p:nvSpPr>
              <p:cNvPr id="95" name="Left Bracket 94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ket 97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590800" y="3429000"/>
              <a:ext cx="762000" cy="304800"/>
              <a:chOff x="1828800" y="3429000"/>
              <a:chExt cx="762000" cy="304800"/>
            </a:xfrm>
          </p:grpSpPr>
          <p:sp>
            <p:nvSpPr>
              <p:cNvPr id="101" name="Left Bracket 100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Left Bracket 101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352800" y="3429000"/>
              <a:ext cx="762000" cy="304800"/>
              <a:chOff x="1828800" y="3429000"/>
              <a:chExt cx="762000" cy="304800"/>
            </a:xfrm>
          </p:grpSpPr>
          <p:sp>
            <p:nvSpPr>
              <p:cNvPr id="104" name="Left Bracket 103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Left Bracket 104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114800" y="3429000"/>
              <a:ext cx="762000" cy="304800"/>
              <a:chOff x="1828800" y="3429000"/>
              <a:chExt cx="762000" cy="304800"/>
            </a:xfrm>
          </p:grpSpPr>
          <p:sp>
            <p:nvSpPr>
              <p:cNvPr id="107" name="Left Bracket 106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Left Bracket 107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876800" y="3429000"/>
              <a:ext cx="762000" cy="304800"/>
              <a:chOff x="1828800" y="3429000"/>
              <a:chExt cx="762000" cy="304800"/>
            </a:xfrm>
          </p:grpSpPr>
          <p:sp>
            <p:nvSpPr>
              <p:cNvPr id="110" name="Left Bracket 109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Left Bracket 110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638800" y="3429000"/>
              <a:ext cx="762000" cy="304800"/>
              <a:chOff x="1828800" y="3429000"/>
              <a:chExt cx="762000" cy="304800"/>
            </a:xfrm>
          </p:grpSpPr>
          <p:sp>
            <p:nvSpPr>
              <p:cNvPr id="113" name="Left Bracket 112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Left Bracket 113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6400800" y="3429000"/>
              <a:ext cx="762000" cy="304800"/>
              <a:chOff x="1828800" y="3429000"/>
              <a:chExt cx="762000" cy="304800"/>
            </a:xfrm>
          </p:grpSpPr>
          <p:sp>
            <p:nvSpPr>
              <p:cNvPr id="116" name="Left Bracket 115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Left Bracket 116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162800" y="3429000"/>
              <a:ext cx="1905000" cy="304800"/>
              <a:chOff x="1828800" y="3429000"/>
              <a:chExt cx="1905000" cy="304800"/>
            </a:xfrm>
          </p:grpSpPr>
          <p:sp>
            <p:nvSpPr>
              <p:cNvPr id="119" name="Left Bracket 118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Left Bracket 119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Left Bracket 228"/>
              <p:cNvSpPr/>
              <p:nvPr/>
            </p:nvSpPr>
            <p:spPr>
              <a:xfrm rot="5400000">
                <a:off x="3390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7924800" y="3429000"/>
              <a:ext cx="762000" cy="304800"/>
              <a:chOff x="1828800" y="3429000"/>
              <a:chExt cx="762000" cy="304800"/>
            </a:xfrm>
          </p:grpSpPr>
          <p:sp>
            <p:nvSpPr>
              <p:cNvPr id="122" name="Left Bracket 121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Left Bracket 122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1272667" y="1019629"/>
            <a:ext cx="55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2"/>
                </a:solidFill>
              </a:rPr>
              <a:t>clk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1828800" y="306523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6" idx="0"/>
          </p:cNvCxnSpPr>
          <p:nvPr/>
        </p:nvCxnSpPr>
        <p:spPr>
          <a:xfrm>
            <a:off x="5893755" y="3065236"/>
            <a:ext cx="2045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863371" y="2743200"/>
            <a:ext cx="966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rgbClr val="FF0000"/>
                </a:solidFill>
              </a:rPr>
              <a:t>b</a:t>
            </a:r>
            <a:r>
              <a:rPr lang="en-US" sz="1400" dirty="0" err="1" smtClean="0">
                <a:solidFill>
                  <a:srgbClr val="FF0000"/>
                </a:solidFill>
              </a:rPr>
              <a:t>us.m_req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6" name="Left Bracket 145"/>
          <p:cNvSpPr/>
          <p:nvPr/>
        </p:nvSpPr>
        <p:spPr>
          <a:xfrm rot="5400000">
            <a:off x="4303964" y="1475444"/>
            <a:ext cx="257629" cy="2921955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1828800" y="3246664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02063" y="3053443"/>
            <a:ext cx="827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0000"/>
                </a:solidFill>
              </a:rPr>
              <a:t>bus.addr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06826" y="3439886"/>
            <a:ext cx="89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BUS_READ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27711" y="3375479"/>
            <a:ext cx="80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bus.cmd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0" name="Straight Connector 159"/>
          <p:cNvCxnSpPr>
            <a:endCxn id="162" idx="2"/>
          </p:cNvCxnSpPr>
          <p:nvPr/>
        </p:nvCxnSpPr>
        <p:spPr>
          <a:xfrm>
            <a:off x="1828800" y="4106697"/>
            <a:ext cx="16764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62" idx="0"/>
          </p:cNvCxnSpPr>
          <p:nvPr/>
        </p:nvCxnSpPr>
        <p:spPr>
          <a:xfrm flipV="1">
            <a:off x="5893756" y="4106699"/>
            <a:ext cx="204536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Left Bracket 161"/>
          <p:cNvSpPr/>
          <p:nvPr/>
        </p:nvSpPr>
        <p:spPr>
          <a:xfrm rot="5400000">
            <a:off x="4570663" y="2783608"/>
            <a:ext cx="257629" cy="2388556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936340" y="382911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bus.s_ack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5" name="Flowchart: Terminator 164"/>
          <p:cNvSpPr/>
          <p:nvPr/>
        </p:nvSpPr>
        <p:spPr>
          <a:xfrm>
            <a:off x="2971800" y="3117850"/>
            <a:ext cx="2921955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906826" y="3117850"/>
            <a:ext cx="701269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1200" y="3733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</a:t>
            </a:r>
            <a:r>
              <a:rPr lang="en-US" sz="1000" dirty="0" err="1" smtClean="0"/>
              <a:t>_ack</a:t>
            </a:r>
            <a:r>
              <a:rPr lang="en-US" sz="1000" dirty="0" smtClean="0"/>
              <a:t> must be w/in  1 </a:t>
            </a:r>
            <a:r>
              <a:rPr lang="en-US" sz="1000" dirty="0" err="1" smtClean="0"/>
              <a:t>clk</a:t>
            </a:r>
            <a:r>
              <a:rPr lang="en-US" sz="1000" dirty="0" smtClean="0"/>
              <a:t> after </a:t>
            </a:r>
            <a:r>
              <a:rPr lang="en-US" sz="1000" dirty="0" err="1" smtClean="0"/>
              <a:t>m_req</a:t>
            </a:r>
            <a:endParaRPr lang="en-US" sz="10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28800" y="4595326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Terminator 171"/>
          <p:cNvSpPr/>
          <p:nvPr/>
        </p:nvSpPr>
        <p:spPr>
          <a:xfrm>
            <a:off x="5309364" y="4460481"/>
            <a:ext cx="584391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015529" y="4376703"/>
            <a:ext cx="8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bus.data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34000" y="4466511"/>
            <a:ext cx="50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75" name="Straight Connector 174"/>
          <p:cNvCxnSpPr>
            <a:endCxn id="177" idx="2"/>
          </p:cNvCxnSpPr>
          <p:nvPr/>
        </p:nvCxnSpPr>
        <p:spPr>
          <a:xfrm>
            <a:off x="1861457" y="4391539"/>
            <a:ext cx="3447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7" idx="0"/>
          </p:cNvCxnSpPr>
          <p:nvPr/>
        </p:nvCxnSpPr>
        <p:spPr>
          <a:xfrm>
            <a:off x="5893755" y="4391539"/>
            <a:ext cx="2076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Left Bracket 176"/>
          <p:cNvSpPr/>
          <p:nvPr/>
        </p:nvSpPr>
        <p:spPr>
          <a:xfrm rot="5400000">
            <a:off x="5504949" y="4002733"/>
            <a:ext cx="193221" cy="584391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95065" y="4133910"/>
            <a:ext cx="1334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bus.s_complete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185" name="Straight Connector 184"/>
          <p:cNvCxnSpPr>
            <a:endCxn id="187" idx="2"/>
          </p:cNvCxnSpPr>
          <p:nvPr/>
        </p:nvCxnSpPr>
        <p:spPr>
          <a:xfrm>
            <a:off x="1905000" y="5416552"/>
            <a:ext cx="3988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7" idx="0"/>
          </p:cNvCxnSpPr>
          <p:nvPr/>
        </p:nvCxnSpPr>
        <p:spPr>
          <a:xfrm flipV="1">
            <a:off x="7062538" y="5416550"/>
            <a:ext cx="87658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Left Bracket 186"/>
          <p:cNvSpPr/>
          <p:nvPr/>
        </p:nvSpPr>
        <p:spPr>
          <a:xfrm rot="5400000">
            <a:off x="6381082" y="4735096"/>
            <a:ext cx="194129" cy="1168782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95833" y="5146220"/>
            <a:ext cx="1088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oResultValid</a:t>
            </a:r>
            <a:endParaRPr lang="en-US" sz="1400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1905000" y="5738586"/>
            <a:ext cx="603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Terminator 194"/>
          <p:cNvSpPr/>
          <p:nvPr/>
        </p:nvSpPr>
        <p:spPr>
          <a:xfrm>
            <a:off x="5893755" y="5609771"/>
            <a:ext cx="1168782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835316" y="5609771"/>
            <a:ext cx="1227221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from </a:t>
            </a:r>
            <a:r>
              <a:rPr lang="en-US" sz="1200" dirty="0" err="1" smtClean="0"/>
              <a:t>Mem</a:t>
            </a:r>
            <a:endParaRPr 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43943" y="5490819"/>
            <a:ext cx="985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oReadData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069073" y="2807607"/>
            <a:ext cx="200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Release bus once data ready</a:t>
            </a:r>
            <a:endParaRPr lang="en-US" sz="1200" dirty="0"/>
          </a:p>
        </p:txBody>
      </p:sp>
      <p:sp>
        <p:nvSpPr>
          <p:cNvPr id="232" name="Flowchart: Process 231"/>
          <p:cNvSpPr/>
          <p:nvPr/>
        </p:nvSpPr>
        <p:spPr>
          <a:xfrm>
            <a:off x="2971800" y="6172200"/>
            <a:ext cx="2921955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ACTIVE</a:t>
            </a:r>
            <a:endParaRPr lang="en-US" sz="1200" dirty="0"/>
          </a:p>
        </p:txBody>
      </p:sp>
      <p:sp>
        <p:nvSpPr>
          <p:cNvPr id="233" name="Flowchart: Process 232"/>
          <p:cNvSpPr/>
          <p:nvPr/>
        </p:nvSpPr>
        <p:spPr>
          <a:xfrm>
            <a:off x="5893755" y="6172200"/>
            <a:ext cx="1168782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COMPLETE</a:t>
            </a:r>
            <a:endParaRPr lang="en-US" sz="1200" dirty="0"/>
          </a:p>
        </p:txBody>
      </p:sp>
      <p:sp>
        <p:nvSpPr>
          <p:cNvPr id="234" name="Flowchart: Process 233"/>
          <p:cNvSpPr/>
          <p:nvPr/>
        </p:nvSpPr>
        <p:spPr>
          <a:xfrm>
            <a:off x="7062537" y="6172200"/>
            <a:ext cx="993465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1137229" y="2375535"/>
            <a:ext cx="692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/>
                </a:solidFill>
              </a:rPr>
              <a:t>o</a:t>
            </a:r>
            <a:r>
              <a:rPr lang="en-US" sz="1400" dirty="0" err="1" smtClean="0">
                <a:solidFill>
                  <a:schemeClr val="tx2"/>
                </a:solidFill>
              </a:rPr>
              <a:t>Grant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614630" y="2356670"/>
            <a:ext cx="1519417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are blocking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244390" y="2376174"/>
            <a:ext cx="119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 is Free</a:t>
            </a:r>
            <a:endParaRPr lang="en-US" sz="1200" dirty="0"/>
          </a:p>
        </p:txBody>
      </p:sp>
      <p:cxnSp>
        <p:nvCxnSpPr>
          <p:cNvPr id="259" name="Straight Connector 258"/>
          <p:cNvCxnSpPr/>
          <p:nvPr/>
        </p:nvCxnSpPr>
        <p:spPr>
          <a:xfrm flipV="1">
            <a:off x="5893755" y="2381704"/>
            <a:ext cx="0" cy="19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893755" y="2376174"/>
            <a:ext cx="210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905000" y="5094514"/>
            <a:ext cx="4573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92" idx="0"/>
          </p:cNvCxnSpPr>
          <p:nvPr/>
        </p:nvCxnSpPr>
        <p:spPr>
          <a:xfrm>
            <a:off x="7062537" y="5094514"/>
            <a:ext cx="90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Left Bracket 291"/>
          <p:cNvSpPr/>
          <p:nvPr/>
        </p:nvSpPr>
        <p:spPr>
          <a:xfrm rot="5400000">
            <a:off x="6673731" y="4705708"/>
            <a:ext cx="193221" cy="584391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467365" y="4836886"/>
            <a:ext cx="1362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iReadyForResult</a:t>
            </a:r>
            <a:endParaRPr lang="en-US" sz="140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2036775" y="1881414"/>
            <a:ext cx="5902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Terminator 294"/>
          <p:cNvSpPr/>
          <p:nvPr/>
        </p:nvSpPr>
        <p:spPr>
          <a:xfrm>
            <a:off x="2590800" y="1752600"/>
            <a:ext cx="525952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304800" y="1728108"/>
            <a:ext cx="1524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 smtClean="0"/>
              <a:t>iAddr</a:t>
            </a:r>
            <a:r>
              <a:rPr lang="en-US" sz="1050" dirty="0" smtClean="0"/>
              <a:t>, </a:t>
            </a:r>
            <a:r>
              <a:rPr lang="en-US" sz="1050" dirty="0" err="1" smtClean="0"/>
              <a:t>iData</a:t>
            </a:r>
            <a:r>
              <a:rPr lang="en-US" sz="1050" dirty="0" smtClean="0"/>
              <a:t>, </a:t>
            </a:r>
            <a:r>
              <a:rPr lang="en-US" sz="1050" dirty="0" err="1" smtClean="0"/>
              <a:t>iCmd</a:t>
            </a:r>
            <a:endParaRPr lang="en-US" sz="1050" dirty="0"/>
          </a:p>
        </p:txBody>
      </p:sp>
      <p:sp>
        <p:nvSpPr>
          <p:cNvPr id="300" name="Flowchart: Process 299"/>
          <p:cNvSpPr/>
          <p:nvPr/>
        </p:nvSpPr>
        <p:spPr>
          <a:xfrm>
            <a:off x="1569262" y="6172200"/>
            <a:ext cx="1402538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grpSp>
        <p:nvGrpSpPr>
          <p:cNvPr id="312" name="Group 311"/>
          <p:cNvGrpSpPr/>
          <p:nvPr/>
        </p:nvGrpSpPr>
        <p:grpSpPr>
          <a:xfrm>
            <a:off x="1905000" y="2086429"/>
            <a:ext cx="6092563" cy="193222"/>
            <a:chOff x="1402538" y="2276812"/>
            <a:chExt cx="6092563" cy="193222"/>
          </a:xfrm>
        </p:grpSpPr>
        <p:cxnSp>
          <p:nvCxnSpPr>
            <p:cNvPr id="256" name="Straight Connector 255"/>
            <p:cNvCxnSpPr/>
            <p:nvPr/>
          </p:nvCxnSpPr>
          <p:spPr>
            <a:xfrm flipV="1">
              <a:off x="1478738" y="2278700"/>
              <a:ext cx="0" cy="19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1478738" y="2276812"/>
              <a:ext cx="6016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1402538" y="2466975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/>
          <p:cNvCxnSpPr/>
          <p:nvPr/>
        </p:nvCxnSpPr>
        <p:spPr>
          <a:xfrm>
            <a:off x="1905000" y="2362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6019800" y="3733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</a:t>
            </a:r>
            <a:r>
              <a:rPr lang="en-US" sz="1000" dirty="0" err="1" smtClean="0"/>
              <a:t>s_ack</a:t>
            </a:r>
            <a:r>
              <a:rPr lang="en-US" sz="1000" dirty="0" smtClean="0"/>
              <a:t> lowers before </a:t>
            </a:r>
            <a:r>
              <a:rPr lang="en-US" sz="1000" dirty="0" err="1" smtClean="0"/>
              <a:t>s_complete</a:t>
            </a:r>
            <a:r>
              <a:rPr lang="en-US" sz="1000" dirty="0" smtClean="0"/>
              <a:t> then error </a:t>
            </a:r>
            <a:r>
              <a:rPr lang="en-US" sz="1000" dirty="0" err="1" smtClean="0"/>
              <a:t>occured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818461" y="6156523"/>
            <a:ext cx="62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sState</a:t>
            </a:r>
            <a:endParaRPr lang="en-US" sz="1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733800" y="304800"/>
            <a:ext cx="1327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 Read</a:t>
            </a:r>
            <a:endParaRPr lang="en-US" sz="2400" dirty="0"/>
          </a:p>
        </p:txBody>
      </p:sp>
      <p:cxnSp>
        <p:nvCxnSpPr>
          <p:cNvPr id="338" name="Straight Connector 337"/>
          <p:cNvCxnSpPr/>
          <p:nvPr/>
        </p:nvCxnSpPr>
        <p:spPr>
          <a:xfrm>
            <a:off x="2971800" y="258127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2971800" y="2381704"/>
            <a:ext cx="0" cy="19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2019300" y="2376174"/>
            <a:ext cx="119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 is Free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7"/>
          <p:cNvGrpSpPr/>
          <p:nvPr/>
        </p:nvGrpSpPr>
        <p:grpSpPr>
          <a:xfrm>
            <a:off x="2387409" y="1172029"/>
            <a:ext cx="5259519" cy="5257800"/>
            <a:chOff x="1884947" y="1494064"/>
            <a:chExt cx="5259519" cy="4830536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1884947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469338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3053729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638120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222511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806902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5391293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975684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6560075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144466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/>
          <p:nvPr/>
        </p:nvCxnSpPr>
        <p:spPr>
          <a:xfrm>
            <a:off x="1828800" y="3568700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Terminator 167"/>
          <p:cNvSpPr/>
          <p:nvPr/>
        </p:nvSpPr>
        <p:spPr>
          <a:xfrm>
            <a:off x="2971800" y="3439886"/>
            <a:ext cx="2921955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1640113"/>
            <a:ext cx="170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2" idx="0"/>
          </p:cNvCxnSpPr>
          <p:nvPr/>
        </p:nvCxnSpPr>
        <p:spPr>
          <a:xfrm>
            <a:off x="2679606" y="1640113"/>
            <a:ext cx="496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32050" y="1371600"/>
            <a:ext cx="59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iEn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90127" y="2057400"/>
            <a:ext cx="639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2"/>
                </a:solidFill>
              </a:rPr>
              <a:t>iGrant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2" name="Left Bracket 81"/>
          <p:cNvSpPr/>
          <p:nvPr/>
        </p:nvSpPr>
        <p:spPr>
          <a:xfrm rot="5400000">
            <a:off x="2334988" y="1295495"/>
            <a:ext cx="163284" cy="525952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35"/>
          <p:cNvGrpSpPr/>
          <p:nvPr/>
        </p:nvGrpSpPr>
        <p:grpSpPr>
          <a:xfrm>
            <a:off x="2387409" y="1084036"/>
            <a:ext cx="5551714" cy="257629"/>
            <a:chOff x="1828800" y="3429000"/>
            <a:chExt cx="7239000" cy="304800"/>
          </a:xfrm>
        </p:grpSpPr>
        <p:grpSp>
          <p:nvGrpSpPr>
            <p:cNvPr id="4" name="Group 98"/>
            <p:cNvGrpSpPr/>
            <p:nvPr/>
          </p:nvGrpSpPr>
          <p:grpSpPr>
            <a:xfrm>
              <a:off x="1828800" y="3429000"/>
              <a:ext cx="762000" cy="304800"/>
              <a:chOff x="1828800" y="3429000"/>
              <a:chExt cx="762000" cy="304800"/>
            </a:xfrm>
          </p:grpSpPr>
          <p:sp>
            <p:nvSpPr>
              <p:cNvPr id="95" name="Left Bracket 94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ket 97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9"/>
            <p:cNvGrpSpPr/>
            <p:nvPr/>
          </p:nvGrpSpPr>
          <p:grpSpPr>
            <a:xfrm>
              <a:off x="2590800" y="3429000"/>
              <a:ext cx="762000" cy="304800"/>
              <a:chOff x="1828800" y="3429000"/>
              <a:chExt cx="762000" cy="304800"/>
            </a:xfrm>
          </p:grpSpPr>
          <p:sp>
            <p:nvSpPr>
              <p:cNvPr id="101" name="Left Bracket 100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Left Bracket 101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02"/>
            <p:cNvGrpSpPr/>
            <p:nvPr/>
          </p:nvGrpSpPr>
          <p:grpSpPr>
            <a:xfrm>
              <a:off x="3352800" y="3429000"/>
              <a:ext cx="762000" cy="304800"/>
              <a:chOff x="1828800" y="3429000"/>
              <a:chExt cx="762000" cy="304800"/>
            </a:xfrm>
          </p:grpSpPr>
          <p:sp>
            <p:nvSpPr>
              <p:cNvPr id="104" name="Left Bracket 103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Left Bracket 104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05"/>
            <p:cNvGrpSpPr/>
            <p:nvPr/>
          </p:nvGrpSpPr>
          <p:grpSpPr>
            <a:xfrm>
              <a:off x="4114800" y="3429000"/>
              <a:ext cx="762000" cy="304800"/>
              <a:chOff x="1828800" y="3429000"/>
              <a:chExt cx="762000" cy="304800"/>
            </a:xfrm>
          </p:grpSpPr>
          <p:sp>
            <p:nvSpPr>
              <p:cNvPr id="107" name="Left Bracket 106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Left Bracket 107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08"/>
            <p:cNvGrpSpPr/>
            <p:nvPr/>
          </p:nvGrpSpPr>
          <p:grpSpPr>
            <a:xfrm>
              <a:off x="4876800" y="3429000"/>
              <a:ext cx="762000" cy="304800"/>
              <a:chOff x="1828800" y="3429000"/>
              <a:chExt cx="762000" cy="304800"/>
            </a:xfrm>
          </p:grpSpPr>
          <p:sp>
            <p:nvSpPr>
              <p:cNvPr id="110" name="Left Bracket 109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Left Bracket 110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5638800" y="3429000"/>
              <a:ext cx="762000" cy="304800"/>
              <a:chOff x="1828800" y="3429000"/>
              <a:chExt cx="762000" cy="304800"/>
            </a:xfrm>
          </p:grpSpPr>
          <p:sp>
            <p:nvSpPr>
              <p:cNvPr id="113" name="Left Bracket 112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Left Bracket 113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4"/>
            <p:cNvGrpSpPr/>
            <p:nvPr/>
          </p:nvGrpSpPr>
          <p:grpSpPr>
            <a:xfrm>
              <a:off x="6400800" y="3429000"/>
              <a:ext cx="762000" cy="304800"/>
              <a:chOff x="1828800" y="3429000"/>
              <a:chExt cx="762000" cy="304800"/>
            </a:xfrm>
          </p:grpSpPr>
          <p:sp>
            <p:nvSpPr>
              <p:cNvPr id="116" name="Left Bracket 115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Left Bracket 116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17"/>
            <p:cNvGrpSpPr/>
            <p:nvPr/>
          </p:nvGrpSpPr>
          <p:grpSpPr>
            <a:xfrm>
              <a:off x="7162800" y="3429000"/>
              <a:ext cx="1905000" cy="304800"/>
              <a:chOff x="1828800" y="3429000"/>
              <a:chExt cx="1905000" cy="304800"/>
            </a:xfrm>
          </p:grpSpPr>
          <p:sp>
            <p:nvSpPr>
              <p:cNvPr id="119" name="Left Bracket 118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Left Bracket 119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Left Bracket 228"/>
              <p:cNvSpPr/>
              <p:nvPr/>
            </p:nvSpPr>
            <p:spPr>
              <a:xfrm rot="5400000">
                <a:off x="3390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20"/>
            <p:cNvGrpSpPr/>
            <p:nvPr/>
          </p:nvGrpSpPr>
          <p:grpSpPr>
            <a:xfrm>
              <a:off x="7924800" y="3429000"/>
              <a:ext cx="762000" cy="304800"/>
              <a:chOff x="1828800" y="3429000"/>
              <a:chExt cx="762000" cy="304800"/>
            </a:xfrm>
          </p:grpSpPr>
          <p:sp>
            <p:nvSpPr>
              <p:cNvPr id="122" name="Left Bracket 121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Left Bracket 122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1272667" y="1019629"/>
            <a:ext cx="55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2"/>
                </a:solidFill>
              </a:rPr>
              <a:t>clk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981200" y="2238829"/>
            <a:ext cx="116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are Blocked</a:t>
            </a:r>
            <a:endParaRPr lang="en-US" sz="1200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828800" y="306523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6" idx="0"/>
          </p:cNvCxnSpPr>
          <p:nvPr/>
        </p:nvCxnSpPr>
        <p:spPr>
          <a:xfrm>
            <a:off x="5893755" y="3065236"/>
            <a:ext cx="2045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863371" y="2743200"/>
            <a:ext cx="966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rgbClr val="FF0000"/>
                </a:solidFill>
              </a:rPr>
              <a:t>b</a:t>
            </a:r>
            <a:r>
              <a:rPr lang="en-US" sz="1400" dirty="0" err="1" smtClean="0">
                <a:solidFill>
                  <a:srgbClr val="FF0000"/>
                </a:solidFill>
              </a:rPr>
              <a:t>us.m_req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6" name="Left Bracket 145"/>
          <p:cNvSpPr/>
          <p:nvPr/>
        </p:nvSpPr>
        <p:spPr>
          <a:xfrm rot="5400000">
            <a:off x="4303964" y="1475444"/>
            <a:ext cx="257629" cy="2921955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1828800" y="3246664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02063" y="3053443"/>
            <a:ext cx="827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0000"/>
                </a:solidFill>
              </a:rPr>
              <a:t>bus.addr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06826" y="3439886"/>
            <a:ext cx="89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BUS_READ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27711" y="3375479"/>
            <a:ext cx="80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bus.cmd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0" name="Straight Connector 159"/>
          <p:cNvCxnSpPr>
            <a:endCxn id="162" idx="2"/>
          </p:cNvCxnSpPr>
          <p:nvPr/>
        </p:nvCxnSpPr>
        <p:spPr>
          <a:xfrm>
            <a:off x="1828800" y="4106697"/>
            <a:ext cx="16764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62" idx="0"/>
          </p:cNvCxnSpPr>
          <p:nvPr/>
        </p:nvCxnSpPr>
        <p:spPr>
          <a:xfrm flipV="1">
            <a:off x="5893756" y="4106699"/>
            <a:ext cx="204536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Left Bracket 161"/>
          <p:cNvSpPr/>
          <p:nvPr/>
        </p:nvSpPr>
        <p:spPr>
          <a:xfrm rot="5400000">
            <a:off x="4570663" y="2783608"/>
            <a:ext cx="257629" cy="2388556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936340" y="382911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bus.s_ack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5" name="Flowchart: Terminator 164"/>
          <p:cNvSpPr/>
          <p:nvPr/>
        </p:nvSpPr>
        <p:spPr>
          <a:xfrm>
            <a:off x="2971800" y="3117850"/>
            <a:ext cx="2921955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906826" y="3117850"/>
            <a:ext cx="701269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1200" y="3733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</a:t>
            </a:r>
            <a:r>
              <a:rPr lang="en-US" sz="1000" dirty="0" err="1" smtClean="0"/>
              <a:t>_ack</a:t>
            </a:r>
            <a:r>
              <a:rPr lang="en-US" sz="1000" dirty="0" smtClean="0"/>
              <a:t> must be w/in  1 </a:t>
            </a:r>
            <a:r>
              <a:rPr lang="en-US" sz="1000" dirty="0" err="1" smtClean="0"/>
              <a:t>clk</a:t>
            </a:r>
            <a:r>
              <a:rPr lang="en-US" sz="1000" dirty="0" smtClean="0"/>
              <a:t> after </a:t>
            </a:r>
            <a:r>
              <a:rPr lang="en-US" sz="1000" dirty="0" err="1" smtClean="0"/>
              <a:t>m_req</a:t>
            </a:r>
            <a:endParaRPr lang="en-US" sz="10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28800" y="4595326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Terminator 171"/>
          <p:cNvSpPr/>
          <p:nvPr/>
        </p:nvSpPr>
        <p:spPr>
          <a:xfrm>
            <a:off x="5309364" y="4460481"/>
            <a:ext cx="584391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015529" y="4376703"/>
            <a:ext cx="8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bus.data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34000" y="4466511"/>
            <a:ext cx="50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75" name="Straight Connector 174"/>
          <p:cNvCxnSpPr>
            <a:endCxn id="177" idx="2"/>
          </p:cNvCxnSpPr>
          <p:nvPr/>
        </p:nvCxnSpPr>
        <p:spPr>
          <a:xfrm>
            <a:off x="1861457" y="4391539"/>
            <a:ext cx="3447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7" idx="0"/>
          </p:cNvCxnSpPr>
          <p:nvPr/>
        </p:nvCxnSpPr>
        <p:spPr>
          <a:xfrm>
            <a:off x="5893755" y="4391539"/>
            <a:ext cx="2076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Left Bracket 176"/>
          <p:cNvSpPr/>
          <p:nvPr/>
        </p:nvSpPr>
        <p:spPr>
          <a:xfrm rot="5400000">
            <a:off x="5504949" y="4002733"/>
            <a:ext cx="193221" cy="584391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95065" y="4133910"/>
            <a:ext cx="1334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bus.s_complete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185" name="Straight Connector 184"/>
          <p:cNvCxnSpPr>
            <a:endCxn id="187" idx="2"/>
          </p:cNvCxnSpPr>
          <p:nvPr/>
        </p:nvCxnSpPr>
        <p:spPr>
          <a:xfrm>
            <a:off x="1905000" y="5416552"/>
            <a:ext cx="3988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7" idx="0"/>
          </p:cNvCxnSpPr>
          <p:nvPr/>
        </p:nvCxnSpPr>
        <p:spPr>
          <a:xfrm flipV="1">
            <a:off x="7062538" y="5416550"/>
            <a:ext cx="87658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Left Bracket 186"/>
          <p:cNvSpPr/>
          <p:nvPr/>
        </p:nvSpPr>
        <p:spPr>
          <a:xfrm rot="5400000">
            <a:off x="6381082" y="4735096"/>
            <a:ext cx="194129" cy="1168782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95833" y="5146220"/>
            <a:ext cx="1088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oResultValid</a:t>
            </a:r>
            <a:endParaRPr lang="en-US" sz="1400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1905000" y="5738586"/>
            <a:ext cx="603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Terminator 194"/>
          <p:cNvSpPr/>
          <p:nvPr/>
        </p:nvSpPr>
        <p:spPr>
          <a:xfrm>
            <a:off x="5893755" y="5609771"/>
            <a:ext cx="1168782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835316" y="5609771"/>
            <a:ext cx="1227221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from </a:t>
            </a:r>
            <a:r>
              <a:rPr lang="en-US" sz="1200" dirty="0" err="1" smtClean="0"/>
              <a:t>Mem</a:t>
            </a:r>
            <a:endParaRPr 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43943" y="5490819"/>
            <a:ext cx="985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oReadData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069073" y="2807607"/>
            <a:ext cx="200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Release bus once data ready</a:t>
            </a:r>
            <a:endParaRPr lang="en-US" sz="1200" dirty="0"/>
          </a:p>
        </p:txBody>
      </p:sp>
      <p:sp>
        <p:nvSpPr>
          <p:cNvPr id="231" name="Flowchart: Process 230"/>
          <p:cNvSpPr/>
          <p:nvPr/>
        </p:nvSpPr>
        <p:spPr>
          <a:xfrm>
            <a:off x="2328970" y="6172200"/>
            <a:ext cx="642830" cy="25762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BLOCKED</a:t>
            </a:r>
            <a:endParaRPr lang="en-US" sz="900" dirty="0"/>
          </a:p>
        </p:txBody>
      </p:sp>
      <p:sp>
        <p:nvSpPr>
          <p:cNvPr id="232" name="Flowchart: Process 231"/>
          <p:cNvSpPr/>
          <p:nvPr/>
        </p:nvSpPr>
        <p:spPr>
          <a:xfrm>
            <a:off x="2971800" y="6172200"/>
            <a:ext cx="2921955" cy="25762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ACTIVE</a:t>
            </a:r>
            <a:endParaRPr lang="en-US" sz="1200" dirty="0"/>
          </a:p>
        </p:txBody>
      </p:sp>
      <p:sp>
        <p:nvSpPr>
          <p:cNvPr id="233" name="Flowchart: Process 232"/>
          <p:cNvSpPr/>
          <p:nvPr/>
        </p:nvSpPr>
        <p:spPr>
          <a:xfrm>
            <a:off x="5893755" y="6172200"/>
            <a:ext cx="1168782" cy="25762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COMPLETE</a:t>
            </a:r>
            <a:endParaRPr lang="en-US" sz="1200" dirty="0"/>
          </a:p>
        </p:txBody>
      </p:sp>
      <p:sp>
        <p:nvSpPr>
          <p:cNvPr id="234" name="Flowchart: Process 233"/>
          <p:cNvSpPr/>
          <p:nvPr/>
        </p:nvSpPr>
        <p:spPr>
          <a:xfrm>
            <a:off x="7062537" y="6172200"/>
            <a:ext cx="993465" cy="25762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1137229" y="2308860"/>
            <a:ext cx="692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/>
                </a:solidFill>
              </a:rPr>
              <a:t>o</a:t>
            </a:r>
            <a:r>
              <a:rPr lang="en-US" sz="1400" dirty="0" err="1" smtClean="0">
                <a:solidFill>
                  <a:schemeClr val="tx2"/>
                </a:solidFill>
              </a:rPr>
              <a:t>Grant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614630" y="2235229"/>
            <a:ext cx="1519417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are blocking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244390" y="2309499"/>
            <a:ext cx="119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 is Free</a:t>
            </a:r>
            <a:endParaRPr lang="en-US" sz="1200" dirty="0"/>
          </a:p>
        </p:txBody>
      </p:sp>
      <p:cxnSp>
        <p:nvCxnSpPr>
          <p:cNvPr id="259" name="Straight Connector 258"/>
          <p:cNvCxnSpPr/>
          <p:nvPr/>
        </p:nvCxnSpPr>
        <p:spPr>
          <a:xfrm flipV="1">
            <a:off x="5893755" y="2315029"/>
            <a:ext cx="0" cy="19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893755" y="2309499"/>
            <a:ext cx="2103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905000" y="5094514"/>
            <a:ext cx="4573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92" idx="0"/>
          </p:cNvCxnSpPr>
          <p:nvPr/>
        </p:nvCxnSpPr>
        <p:spPr>
          <a:xfrm>
            <a:off x="7062537" y="5094514"/>
            <a:ext cx="90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Left Bracket 291"/>
          <p:cNvSpPr/>
          <p:nvPr/>
        </p:nvSpPr>
        <p:spPr>
          <a:xfrm rot="5400000">
            <a:off x="6673731" y="4705708"/>
            <a:ext cx="193221" cy="584391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467365" y="4836886"/>
            <a:ext cx="1362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iReadyForResult</a:t>
            </a:r>
            <a:endParaRPr lang="en-US" sz="140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2036775" y="1881414"/>
            <a:ext cx="5902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Terminator 294"/>
          <p:cNvSpPr/>
          <p:nvPr/>
        </p:nvSpPr>
        <p:spPr>
          <a:xfrm>
            <a:off x="2153653" y="1752600"/>
            <a:ext cx="525952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304800" y="1728108"/>
            <a:ext cx="1524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 smtClean="0"/>
              <a:t>iAddr</a:t>
            </a:r>
            <a:r>
              <a:rPr lang="en-US" sz="1050" dirty="0" smtClean="0"/>
              <a:t>, </a:t>
            </a:r>
            <a:r>
              <a:rPr lang="en-US" sz="1050" dirty="0" err="1" smtClean="0"/>
              <a:t>iData</a:t>
            </a:r>
            <a:r>
              <a:rPr lang="en-US" sz="1050" dirty="0" smtClean="0"/>
              <a:t>, </a:t>
            </a:r>
            <a:r>
              <a:rPr lang="en-US" sz="1050" dirty="0" err="1" smtClean="0"/>
              <a:t>iCmd</a:t>
            </a:r>
            <a:endParaRPr lang="en-US" sz="1050" dirty="0"/>
          </a:p>
        </p:txBody>
      </p:sp>
      <p:sp>
        <p:nvSpPr>
          <p:cNvPr id="300" name="Flowchart: Process 299"/>
          <p:cNvSpPr/>
          <p:nvPr/>
        </p:nvSpPr>
        <p:spPr>
          <a:xfrm>
            <a:off x="1569262" y="6172200"/>
            <a:ext cx="818147" cy="25762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/>
              <a:t>READY</a:t>
            </a:r>
            <a:endParaRPr lang="en-US" sz="1200" dirty="0"/>
          </a:p>
        </p:txBody>
      </p:sp>
      <p:grpSp>
        <p:nvGrpSpPr>
          <p:cNvPr id="13" name="Group 311"/>
          <p:cNvGrpSpPr/>
          <p:nvPr/>
        </p:nvGrpSpPr>
        <p:grpSpPr>
          <a:xfrm>
            <a:off x="2178862" y="2086429"/>
            <a:ext cx="5818701" cy="193222"/>
            <a:chOff x="1676400" y="2276812"/>
            <a:chExt cx="5818701" cy="193222"/>
          </a:xfrm>
        </p:grpSpPr>
        <p:cxnSp>
          <p:nvCxnSpPr>
            <p:cNvPr id="256" name="Straight Connector 255"/>
            <p:cNvCxnSpPr/>
            <p:nvPr/>
          </p:nvCxnSpPr>
          <p:spPr>
            <a:xfrm flipV="1">
              <a:off x="2352460" y="2278700"/>
              <a:ext cx="0" cy="19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352460" y="2276812"/>
              <a:ext cx="5142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1676400" y="246697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/>
          <p:cNvCxnSpPr/>
          <p:nvPr/>
        </p:nvCxnSpPr>
        <p:spPr>
          <a:xfrm>
            <a:off x="2178862" y="2525515"/>
            <a:ext cx="370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6019800" y="3733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</a:t>
            </a:r>
            <a:r>
              <a:rPr lang="en-US" sz="1000" dirty="0" err="1" smtClean="0"/>
              <a:t>s_ack</a:t>
            </a:r>
            <a:r>
              <a:rPr lang="en-US" sz="1000" dirty="0" smtClean="0"/>
              <a:t> lowers before </a:t>
            </a:r>
            <a:r>
              <a:rPr lang="en-US" sz="1000" dirty="0" err="1" smtClean="0"/>
              <a:t>s_complete</a:t>
            </a:r>
            <a:r>
              <a:rPr lang="en-US" sz="1000" dirty="0" smtClean="0"/>
              <a:t> then error </a:t>
            </a:r>
            <a:r>
              <a:rPr lang="en-US" sz="1000" dirty="0" err="1" smtClean="0"/>
              <a:t>occured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818461" y="6156523"/>
            <a:ext cx="62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sState</a:t>
            </a:r>
            <a:endParaRPr lang="en-US" sz="1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2971800" y="304800"/>
            <a:ext cx="306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 Read with Blocking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7"/>
          <p:cNvGrpSpPr/>
          <p:nvPr/>
        </p:nvGrpSpPr>
        <p:grpSpPr>
          <a:xfrm>
            <a:off x="2387409" y="1172029"/>
            <a:ext cx="5259519" cy="5257800"/>
            <a:chOff x="1884947" y="1494064"/>
            <a:chExt cx="5259519" cy="4830536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1884947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469338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3053729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638120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222511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806902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5391293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975684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6560075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144466" y="1494064"/>
              <a:ext cx="0" cy="4830536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/>
          <p:nvPr/>
        </p:nvCxnSpPr>
        <p:spPr>
          <a:xfrm>
            <a:off x="1828800" y="3568700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Terminator 167"/>
          <p:cNvSpPr/>
          <p:nvPr/>
        </p:nvSpPr>
        <p:spPr>
          <a:xfrm>
            <a:off x="2971801" y="3439886"/>
            <a:ext cx="1142999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16401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2" idx="0"/>
          </p:cNvCxnSpPr>
          <p:nvPr/>
        </p:nvCxnSpPr>
        <p:spPr>
          <a:xfrm>
            <a:off x="3116753" y="1640113"/>
            <a:ext cx="496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32050" y="1371600"/>
            <a:ext cx="59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iEn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90127" y="2057400"/>
            <a:ext cx="639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2"/>
                </a:solidFill>
              </a:rPr>
              <a:t>iGrant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2" name="Left Bracket 81"/>
          <p:cNvSpPr/>
          <p:nvPr/>
        </p:nvSpPr>
        <p:spPr>
          <a:xfrm rot="5400000">
            <a:off x="2772135" y="1295495"/>
            <a:ext cx="163284" cy="525952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35"/>
          <p:cNvGrpSpPr/>
          <p:nvPr/>
        </p:nvGrpSpPr>
        <p:grpSpPr>
          <a:xfrm>
            <a:off x="2387409" y="1084036"/>
            <a:ext cx="5551714" cy="257629"/>
            <a:chOff x="1828800" y="3429000"/>
            <a:chExt cx="7239000" cy="304800"/>
          </a:xfrm>
        </p:grpSpPr>
        <p:grpSp>
          <p:nvGrpSpPr>
            <p:cNvPr id="4" name="Group 98"/>
            <p:cNvGrpSpPr/>
            <p:nvPr/>
          </p:nvGrpSpPr>
          <p:grpSpPr>
            <a:xfrm>
              <a:off x="1828800" y="3429000"/>
              <a:ext cx="762000" cy="304800"/>
              <a:chOff x="1828800" y="3429000"/>
              <a:chExt cx="762000" cy="304800"/>
            </a:xfrm>
          </p:grpSpPr>
          <p:sp>
            <p:nvSpPr>
              <p:cNvPr id="95" name="Left Bracket 94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ket 97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9"/>
            <p:cNvGrpSpPr/>
            <p:nvPr/>
          </p:nvGrpSpPr>
          <p:grpSpPr>
            <a:xfrm>
              <a:off x="2590800" y="3429000"/>
              <a:ext cx="762000" cy="304800"/>
              <a:chOff x="1828800" y="3429000"/>
              <a:chExt cx="762000" cy="304800"/>
            </a:xfrm>
          </p:grpSpPr>
          <p:sp>
            <p:nvSpPr>
              <p:cNvPr id="101" name="Left Bracket 100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Left Bracket 101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02"/>
            <p:cNvGrpSpPr/>
            <p:nvPr/>
          </p:nvGrpSpPr>
          <p:grpSpPr>
            <a:xfrm>
              <a:off x="3352800" y="3429000"/>
              <a:ext cx="762000" cy="304800"/>
              <a:chOff x="1828800" y="3429000"/>
              <a:chExt cx="762000" cy="304800"/>
            </a:xfrm>
          </p:grpSpPr>
          <p:sp>
            <p:nvSpPr>
              <p:cNvPr id="104" name="Left Bracket 103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Left Bracket 104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05"/>
            <p:cNvGrpSpPr/>
            <p:nvPr/>
          </p:nvGrpSpPr>
          <p:grpSpPr>
            <a:xfrm>
              <a:off x="4114800" y="3429000"/>
              <a:ext cx="762000" cy="304800"/>
              <a:chOff x="1828800" y="3429000"/>
              <a:chExt cx="762000" cy="304800"/>
            </a:xfrm>
          </p:grpSpPr>
          <p:sp>
            <p:nvSpPr>
              <p:cNvPr id="107" name="Left Bracket 106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Left Bracket 107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08"/>
            <p:cNvGrpSpPr/>
            <p:nvPr/>
          </p:nvGrpSpPr>
          <p:grpSpPr>
            <a:xfrm>
              <a:off x="4876800" y="3429000"/>
              <a:ext cx="762000" cy="304800"/>
              <a:chOff x="1828800" y="3429000"/>
              <a:chExt cx="762000" cy="304800"/>
            </a:xfrm>
          </p:grpSpPr>
          <p:sp>
            <p:nvSpPr>
              <p:cNvPr id="110" name="Left Bracket 109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Left Bracket 110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5638800" y="3429000"/>
              <a:ext cx="762000" cy="304800"/>
              <a:chOff x="1828800" y="3429000"/>
              <a:chExt cx="762000" cy="304800"/>
            </a:xfrm>
          </p:grpSpPr>
          <p:sp>
            <p:nvSpPr>
              <p:cNvPr id="113" name="Left Bracket 112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Left Bracket 113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4"/>
            <p:cNvGrpSpPr/>
            <p:nvPr/>
          </p:nvGrpSpPr>
          <p:grpSpPr>
            <a:xfrm>
              <a:off x="6400800" y="3429000"/>
              <a:ext cx="762000" cy="304800"/>
              <a:chOff x="1828800" y="3429000"/>
              <a:chExt cx="762000" cy="304800"/>
            </a:xfrm>
          </p:grpSpPr>
          <p:sp>
            <p:nvSpPr>
              <p:cNvPr id="116" name="Left Bracket 115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Left Bracket 116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17"/>
            <p:cNvGrpSpPr/>
            <p:nvPr/>
          </p:nvGrpSpPr>
          <p:grpSpPr>
            <a:xfrm>
              <a:off x="7162800" y="3429000"/>
              <a:ext cx="1905000" cy="304800"/>
              <a:chOff x="1828800" y="3429000"/>
              <a:chExt cx="1905000" cy="304800"/>
            </a:xfrm>
          </p:grpSpPr>
          <p:sp>
            <p:nvSpPr>
              <p:cNvPr id="119" name="Left Bracket 118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Left Bracket 119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Left Bracket 228"/>
              <p:cNvSpPr/>
              <p:nvPr/>
            </p:nvSpPr>
            <p:spPr>
              <a:xfrm rot="5400000">
                <a:off x="3390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20"/>
            <p:cNvGrpSpPr/>
            <p:nvPr/>
          </p:nvGrpSpPr>
          <p:grpSpPr>
            <a:xfrm>
              <a:off x="7924800" y="3429000"/>
              <a:ext cx="762000" cy="304800"/>
              <a:chOff x="1828800" y="3429000"/>
              <a:chExt cx="762000" cy="304800"/>
            </a:xfrm>
          </p:grpSpPr>
          <p:sp>
            <p:nvSpPr>
              <p:cNvPr id="122" name="Left Bracket 121"/>
              <p:cNvSpPr/>
              <p:nvPr/>
            </p:nvSpPr>
            <p:spPr>
              <a:xfrm rot="5400000">
                <a:off x="1866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Left Bracket 122"/>
              <p:cNvSpPr/>
              <p:nvPr/>
            </p:nvSpPr>
            <p:spPr>
              <a:xfrm rot="16200000" flipV="1">
                <a:off x="2247900" y="3390900"/>
                <a:ext cx="304800" cy="381000"/>
              </a:xfrm>
              <a:prstGeom prst="leftBracket">
                <a:avLst>
                  <a:gd name="adj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1272667" y="1019629"/>
            <a:ext cx="55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2"/>
                </a:solidFill>
              </a:rPr>
              <a:t>clk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1828800" y="306523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6" idx="0"/>
          </p:cNvCxnSpPr>
          <p:nvPr/>
        </p:nvCxnSpPr>
        <p:spPr>
          <a:xfrm>
            <a:off x="4191000" y="3065238"/>
            <a:ext cx="3748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863371" y="2743200"/>
            <a:ext cx="966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rgbClr val="FF0000"/>
                </a:solidFill>
              </a:rPr>
              <a:t>b</a:t>
            </a:r>
            <a:r>
              <a:rPr lang="en-US" sz="1400" dirty="0" err="1" smtClean="0">
                <a:solidFill>
                  <a:srgbClr val="FF0000"/>
                </a:solidFill>
              </a:rPr>
              <a:t>us.m_req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6" name="Left Bracket 145"/>
          <p:cNvSpPr/>
          <p:nvPr/>
        </p:nvSpPr>
        <p:spPr>
          <a:xfrm rot="5400000">
            <a:off x="3452585" y="2326823"/>
            <a:ext cx="257629" cy="1219200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1828800" y="3246664"/>
            <a:ext cx="611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02063" y="3053443"/>
            <a:ext cx="827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0000"/>
                </a:solidFill>
              </a:rPr>
              <a:t>bus.addr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48000" y="343988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BUS_WRITE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27711" y="3375479"/>
            <a:ext cx="80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bus.cmd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0" name="Straight Connector 159"/>
          <p:cNvCxnSpPr>
            <a:endCxn id="162" idx="2"/>
          </p:cNvCxnSpPr>
          <p:nvPr/>
        </p:nvCxnSpPr>
        <p:spPr>
          <a:xfrm>
            <a:off x="1866900" y="4106697"/>
            <a:ext cx="16764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62" idx="0"/>
          </p:cNvCxnSpPr>
          <p:nvPr/>
        </p:nvCxnSpPr>
        <p:spPr>
          <a:xfrm flipV="1">
            <a:off x="4152900" y="4106700"/>
            <a:ext cx="382432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Left Bracket 161"/>
          <p:cNvSpPr/>
          <p:nvPr/>
        </p:nvSpPr>
        <p:spPr>
          <a:xfrm rot="5400000">
            <a:off x="3719285" y="3673087"/>
            <a:ext cx="257629" cy="609600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936340" y="382911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bus.s_ack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5" name="Flowchart: Terminator 164"/>
          <p:cNvSpPr/>
          <p:nvPr/>
        </p:nvSpPr>
        <p:spPr>
          <a:xfrm>
            <a:off x="2971801" y="3117850"/>
            <a:ext cx="1143000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200400" y="3117850"/>
            <a:ext cx="701269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1200" y="3733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</a:t>
            </a:r>
            <a:r>
              <a:rPr lang="en-US" sz="1000" dirty="0" err="1" smtClean="0"/>
              <a:t>_ack</a:t>
            </a:r>
            <a:r>
              <a:rPr lang="en-US" sz="1000" dirty="0" smtClean="0"/>
              <a:t> must be w/in  1 </a:t>
            </a:r>
            <a:r>
              <a:rPr lang="en-US" sz="1000" dirty="0" err="1" smtClean="0"/>
              <a:t>clk</a:t>
            </a:r>
            <a:r>
              <a:rPr lang="en-US" sz="1000" dirty="0" smtClean="0"/>
              <a:t> after </a:t>
            </a:r>
            <a:r>
              <a:rPr lang="en-US" sz="1000" dirty="0" err="1" smtClean="0"/>
              <a:t>m_req</a:t>
            </a:r>
            <a:endParaRPr lang="en-US" sz="1000" dirty="0"/>
          </a:p>
        </p:txBody>
      </p:sp>
      <p:cxnSp>
        <p:nvCxnSpPr>
          <p:cNvPr id="175" name="Straight Connector 174"/>
          <p:cNvCxnSpPr>
            <a:endCxn id="177" idx="2"/>
          </p:cNvCxnSpPr>
          <p:nvPr/>
        </p:nvCxnSpPr>
        <p:spPr>
          <a:xfrm>
            <a:off x="1899557" y="4391539"/>
            <a:ext cx="164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7" idx="0"/>
          </p:cNvCxnSpPr>
          <p:nvPr/>
        </p:nvCxnSpPr>
        <p:spPr>
          <a:xfrm>
            <a:off x="4152898" y="4391539"/>
            <a:ext cx="3855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Left Bracket 176"/>
          <p:cNvSpPr/>
          <p:nvPr/>
        </p:nvSpPr>
        <p:spPr>
          <a:xfrm rot="5400000">
            <a:off x="3751488" y="3990129"/>
            <a:ext cx="193221" cy="609599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95065" y="4133910"/>
            <a:ext cx="1334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FFC000"/>
                </a:solidFill>
              </a:rPr>
              <a:t>bus.s_complete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185" name="Straight Connector 184"/>
          <p:cNvCxnSpPr>
            <a:endCxn id="187" idx="2"/>
          </p:cNvCxnSpPr>
          <p:nvPr/>
        </p:nvCxnSpPr>
        <p:spPr>
          <a:xfrm>
            <a:off x="1981200" y="5416552"/>
            <a:ext cx="21335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7" idx="0"/>
          </p:cNvCxnSpPr>
          <p:nvPr/>
        </p:nvCxnSpPr>
        <p:spPr>
          <a:xfrm>
            <a:off x="4727765" y="5416553"/>
            <a:ext cx="3197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Left Bracket 186"/>
          <p:cNvSpPr/>
          <p:nvPr/>
        </p:nvSpPr>
        <p:spPr>
          <a:xfrm rot="5400000">
            <a:off x="4324217" y="5013005"/>
            <a:ext cx="194129" cy="612966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95832" y="5146220"/>
            <a:ext cx="108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oResultValid</a:t>
            </a:r>
            <a:endParaRPr lang="en-US" sz="1400" dirty="0"/>
          </a:p>
        </p:txBody>
      </p:sp>
      <p:sp>
        <p:nvSpPr>
          <p:cNvPr id="232" name="Flowchart: Process 231"/>
          <p:cNvSpPr/>
          <p:nvPr/>
        </p:nvSpPr>
        <p:spPr>
          <a:xfrm>
            <a:off x="2971801" y="6172200"/>
            <a:ext cx="1142999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ACTIVE</a:t>
            </a:r>
            <a:endParaRPr lang="en-US" sz="1200" dirty="0"/>
          </a:p>
        </p:txBody>
      </p:sp>
      <p:sp>
        <p:nvSpPr>
          <p:cNvPr id="233" name="Flowchart: Process 232"/>
          <p:cNvSpPr/>
          <p:nvPr/>
        </p:nvSpPr>
        <p:spPr>
          <a:xfrm>
            <a:off x="4114801" y="6172200"/>
            <a:ext cx="609600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COMPLETE</a:t>
            </a:r>
            <a:endParaRPr lang="en-US" sz="1200" dirty="0"/>
          </a:p>
        </p:txBody>
      </p:sp>
      <p:sp>
        <p:nvSpPr>
          <p:cNvPr id="234" name="Flowchart: Process 233"/>
          <p:cNvSpPr/>
          <p:nvPr/>
        </p:nvSpPr>
        <p:spPr>
          <a:xfrm>
            <a:off x="4724401" y="6172200"/>
            <a:ext cx="3331602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1137229" y="2375535"/>
            <a:ext cx="692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/>
                </a:solidFill>
              </a:rPr>
              <a:t>o</a:t>
            </a:r>
            <a:r>
              <a:rPr lang="en-US" sz="1400" dirty="0" err="1" smtClean="0">
                <a:solidFill>
                  <a:schemeClr val="tx2"/>
                </a:solidFill>
              </a:rPr>
              <a:t>Grant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2971800" y="2286000"/>
            <a:ext cx="1519417" cy="23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are blocking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800600" y="2376174"/>
            <a:ext cx="119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 is Free</a:t>
            </a:r>
            <a:endParaRPr lang="en-US" sz="1200" dirty="0"/>
          </a:p>
        </p:txBody>
      </p:sp>
      <p:cxnSp>
        <p:nvCxnSpPr>
          <p:cNvPr id="259" name="Straight Connector 258"/>
          <p:cNvCxnSpPr/>
          <p:nvPr/>
        </p:nvCxnSpPr>
        <p:spPr>
          <a:xfrm flipV="1">
            <a:off x="4143375" y="2381704"/>
            <a:ext cx="0" cy="19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4165862" y="2376174"/>
            <a:ext cx="3882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endCxn id="292" idx="2"/>
          </p:cNvCxnSpPr>
          <p:nvPr/>
        </p:nvCxnSpPr>
        <p:spPr>
          <a:xfrm>
            <a:off x="1905000" y="5094514"/>
            <a:ext cx="685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92" idx="0"/>
          </p:cNvCxnSpPr>
          <p:nvPr/>
        </p:nvCxnSpPr>
        <p:spPr>
          <a:xfrm>
            <a:off x="4727766" y="5094515"/>
            <a:ext cx="3197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Left Bracket 291"/>
          <p:cNvSpPr/>
          <p:nvPr/>
        </p:nvSpPr>
        <p:spPr>
          <a:xfrm rot="5400000">
            <a:off x="3562672" y="3929421"/>
            <a:ext cx="193221" cy="2136966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467365" y="4836886"/>
            <a:ext cx="1362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iReadyForResult</a:t>
            </a:r>
            <a:endParaRPr lang="en-US" sz="140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2036775" y="1881414"/>
            <a:ext cx="5902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Terminator 294"/>
          <p:cNvSpPr/>
          <p:nvPr/>
        </p:nvSpPr>
        <p:spPr>
          <a:xfrm>
            <a:off x="2590800" y="1752600"/>
            <a:ext cx="525952" cy="257629"/>
          </a:xfrm>
          <a:prstGeom prst="flowChartTerminator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304800" y="1728108"/>
            <a:ext cx="15247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 smtClean="0"/>
              <a:t>iAddr</a:t>
            </a:r>
            <a:r>
              <a:rPr lang="en-US" sz="1050" dirty="0" smtClean="0"/>
              <a:t>, </a:t>
            </a:r>
            <a:r>
              <a:rPr lang="en-US" sz="1050" dirty="0" err="1" smtClean="0"/>
              <a:t>iData</a:t>
            </a:r>
            <a:r>
              <a:rPr lang="en-US" sz="1050" dirty="0" smtClean="0"/>
              <a:t>, </a:t>
            </a:r>
            <a:r>
              <a:rPr lang="en-US" sz="1050" dirty="0" err="1" smtClean="0"/>
              <a:t>iCmd</a:t>
            </a:r>
            <a:endParaRPr lang="en-US" sz="1050" dirty="0"/>
          </a:p>
        </p:txBody>
      </p:sp>
      <p:sp>
        <p:nvSpPr>
          <p:cNvPr id="300" name="Flowchart: Process 299"/>
          <p:cNvSpPr/>
          <p:nvPr/>
        </p:nvSpPr>
        <p:spPr>
          <a:xfrm>
            <a:off x="1569262" y="6172200"/>
            <a:ext cx="1402538" cy="3048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grpSp>
        <p:nvGrpSpPr>
          <p:cNvPr id="13" name="Group 311"/>
          <p:cNvGrpSpPr/>
          <p:nvPr/>
        </p:nvGrpSpPr>
        <p:grpSpPr>
          <a:xfrm>
            <a:off x="1905000" y="2086429"/>
            <a:ext cx="6092563" cy="193222"/>
            <a:chOff x="1402538" y="2276812"/>
            <a:chExt cx="6092563" cy="193222"/>
          </a:xfrm>
        </p:grpSpPr>
        <p:cxnSp>
          <p:nvCxnSpPr>
            <p:cNvPr id="256" name="Straight Connector 255"/>
            <p:cNvCxnSpPr/>
            <p:nvPr/>
          </p:nvCxnSpPr>
          <p:spPr>
            <a:xfrm flipV="1">
              <a:off x="1478738" y="2278700"/>
              <a:ext cx="0" cy="19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1478738" y="2276812"/>
              <a:ext cx="6016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1402538" y="2466975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2" name="TextBox 331"/>
          <p:cNvSpPr txBox="1"/>
          <p:nvPr/>
        </p:nvSpPr>
        <p:spPr>
          <a:xfrm>
            <a:off x="818461" y="6156523"/>
            <a:ext cx="62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sState</a:t>
            </a:r>
            <a:endParaRPr lang="en-US" sz="14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733800" y="304800"/>
            <a:ext cx="1398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 Write</a:t>
            </a:r>
            <a:endParaRPr lang="en-US" sz="2400" dirty="0"/>
          </a:p>
        </p:txBody>
      </p:sp>
      <p:cxnSp>
        <p:nvCxnSpPr>
          <p:cNvPr id="338" name="Straight Connector 337"/>
          <p:cNvCxnSpPr/>
          <p:nvPr/>
        </p:nvCxnSpPr>
        <p:spPr>
          <a:xfrm>
            <a:off x="2971800" y="258127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2971800" y="2381704"/>
            <a:ext cx="0" cy="19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2019300" y="2376174"/>
            <a:ext cx="119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 is Free</a:t>
            </a:r>
            <a:endParaRPr lang="en-US" sz="1200" dirty="0"/>
          </a:p>
        </p:txBody>
      </p:sp>
      <p:grpSp>
        <p:nvGrpSpPr>
          <p:cNvPr id="147" name="Group 311"/>
          <p:cNvGrpSpPr/>
          <p:nvPr/>
        </p:nvGrpSpPr>
        <p:grpSpPr>
          <a:xfrm>
            <a:off x="1905000" y="2369820"/>
            <a:ext cx="1066800" cy="193222"/>
            <a:chOff x="1402538" y="2276812"/>
            <a:chExt cx="1066800" cy="193222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478738" y="2278700"/>
              <a:ext cx="0" cy="19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478738" y="2276812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402538" y="2466975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167</Words>
  <Application>Microsoft Office PowerPoint</Application>
  <PresentationFormat>On-screen Show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</dc:creator>
  <cp:lastModifiedBy>Jon</cp:lastModifiedBy>
  <cp:revision>104</cp:revision>
  <dcterms:created xsi:type="dcterms:W3CDTF">2016-12-30T19:44:13Z</dcterms:created>
  <dcterms:modified xsi:type="dcterms:W3CDTF">2017-01-01T18:48:58Z</dcterms:modified>
</cp:coreProperties>
</file>