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2"/>
  </p:notesMasterIdLst>
  <p:handoutMasterIdLst>
    <p:handoutMasterId r:id="rId13"/>
  </p:handoutMasterIdLst>
  <p:sldIdLst>
    <p:sldId id="256" r:id="rId5"/>
    <p:sldId id="273" r:id="rId6"/>
    <p:sldId id="272" r:id="rId7"/>
    <p:sldId id="275" r:id="rId8"/>
    <p:sldId id="274" r:id="rId9"/>
    <p:sldId id="261"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0686" autoAdjust="0"/>
  </p:normalViewPr>
  <p:slideViewPr>
    <p:cSldViewPr snapToGrid="0">
      <p:cViewPr varScale="1">
        <p:scale>
          <a:sx n="112" d="100"/>
          <a:sy n="112" d="100"/>
        </p:scale>
        <p:origin x="816" y="18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1/23/23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1/23/23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Data case study: food security in Nigeria</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Jack Doyle</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FDE8E-AFB5-F5D6-8443-2EC1144EBABE}"/>
              </a:ext>
            </a:extLst>
          </p:cNvPr>
          <p:cNvSpPr>
            <a:spLocks noGrp="1"/>
          </p:cNvSpPr>
          <p:nvPr>
            <p:ph type="title"/>
          </p:nvPr>
        </p:nvSpPr>
        <p:spPr/>
        <p:txBody>
          <a:bodyPr/>
          <a:lstStyle/>
          <a:p>
            <a:r>
              <a:rPr lang="en-US" dirty="0"/>
              <a:t>Data wrangling: Overview</a:t>
            </a:r>
          </a:p>
        </p:txBody>
      </p:sp>
      <p:sp>
        <p:nvSpPr>
          <p:cNvPr id="3" name="Text Placeholder 2">
            <a:extLst>
              <a:ext uri="{FF2B5EF4-FFF2-40B4-BE49-F238E27FC236}">
                <a16:creationId xmlns:a16="http://schemas.microsoft.com/office/drawing/2014/main" id="{A32631C1-4DC9-5DE1-12A3-83BC37926668}"/>
              </a:ext>
            </a:extLst>
          </p:cNvPr>
          <p:cNvSpPr>
            <a:spLocks noGrp="1"/>
          </p:cNvSpPr>
          <p:nvPr>
            <p:ph type="body" idx="1"/>
          </p:nvPr>
        </p:nvSpPr>
        <p:spPr/>
        <p:txBody>
          <a:bodyPr/>
          <a:lstStyle/>
          <a:p>
            <a:r>
              <a:rPr lang="en-US" dirty="0"/>
              <a:t>Spatial join, and conversion to </a:t>
            </a:r>
            <a:r>
              <a:rPr lang="en-US" dirty="0" err="1"/>
              <a:t>GeoDataFrame</a:t>
            </a:r>
            <a:endParaRPr lang="en-US" dirty="0"/>
          </a:p>
        </p:txBody>
      </p:sp>
      <p:sp>
        <p:nvSpPr>
          <p:cNvPr id="4" name="Content Placeholder 3">
            <a:extLst>
              <a:ext uri="{FF2B5EF4-FFF2-40B4-BE49-F238E27FC236}">
                <a16:creationId xmlns:a16="http://schemas.microsoft.com/office/drawing/2014/main" id="{3D0D3355-1D13-092A-45DD-7E343C0616C0}"/>
              </a:ext>
            </a:extLst>
          </p:cNvPr>
          <p:cNvSpPr>
            <a:spLocks noGrp="1"/>
          </p:cNvSpPr>
          <p:nvPr>
            <p:ph sz="half" idx="2"/>
          </p:nvPr>
        </p:nvSpPr>
        <p:spPr/>
        <p:txBody>
          <a:bodyPr>
            <a:normAutofit fontScale="92500"/>
          </a:bodyPr>
          <a:lstStyle/>
          <a:p>
            <a:pPr marL="285750" indent="-285750">
              <a:buFont typeface="Arial" panose="020B0604020202020204" pitchFamily="34" charset="0"/>
              <a:buChar char="•"/>
            </a:pPr>
            <a:r>
              <a:rPr lang="en-US" dirty="0"/>
              <a:t>Using </a:t>
            </a:r>
            <a:r>
              <a:rPr lang="en-US" dirty="0" err="1"/>
              <a:t>geopandas</a:t>
            </a:r>
            <a:r>
              <a:rPr lang="en-US" dirty="0"/>
              <a:t> in python, and the </a:t>
            </a:r>
            <a:r>
              <a:rPr lang="en-US" dirty="0" err="1"/>
              <a:t>sjoin</a:t>
            </a:r>
            <a:r>
              <a:rPr lang="en-US" dirty="0"/>
              <a:t> command, I was able to apply the food security designation from FEWS for the region within which each household was located. This gave the master dataset the food security level of every household correctly. </a:t>
            </a:r>
          </a:p>
        </p:txBody>
      </p:sp>
      <p:sp>
        <p:nvSpPr>
          <p:cNvPr id="5" name="Text Placeholder 4">
            <a:extLst>
              <a:ext uri="{FF2B5EF4-FFF2-40B4-BE49-F238E27FC236}">
                <a16:creationId xmlns:a16="http://schemas.microsoft.com/office/drawing/2014/main" id="{A4B7C3C8-B45C-10CC-1B2C-C082CEE3006D}"/>
              </a:ext>
            </a:extLst>
          </p:cNvPr>
          <p:cNvSpPr>
            <a:spLocks noGrp="1"/>
          </p:cNvSpPr>
          <p:nvPr>
            <p:ph type="body" sz="quarter" idx="3"/>
          </p:nvPr>
        </p:nvSpPr>
        <p:spPr/>
        <p:txBody>
          <a:bodyPr/>
          <a:lstStyle/>
          <a:p>
            <a:r>
              <a:rPr lang="en-US" dirty="0"/>
              <a:t>Identification of relevant variables, and monthly food spending calculation </a:t>
            </a:r>
          </a:p>
        </p:txBody>
      </p:sp>
      <p:sp>
        <p:nvSpPr>
          <p:cNvPr id="6" name="Content Placeholder 5">
            <a:extLst>
              <a:ext uri="{FF2B5EF4-FFF2-40B4-BE49-F238E27FC236}">
                <a16:creationId xmlns:a16="http://schemas.microsoft.com/office/drawing/2014/main" id="{F92FA26C-24EA-D2A5-07A1-FBC789EA65C3}"/>
              </a:ext>
            </a:extLst>
          </p:cNvPr>
          <p:cNvSpPr>
            <a:spLocks noGrp="1"/>
          </p:cNvSpPr>
          <p:nvPr>
            <p:ph sz="quarter" idx="4"/>
          </p:nvPr>
        </p:nvSpPr>
        <p:spPr/>
        <p:txBody>
          <a:bodyPr/>
          <a:lstStyle/>
          <a:p>
            <a:pPr marL="285750" indent="-285750">
              <a:buFont typeface="Arial" panose="020B0604020202020204" pitchFamily="34" charset="0"/>
              <a:buChar char="•"/>
            </a:pPr>
            <a:r>
              <a:rPr lang="en-US" dirty="0"/>
              <a:t>Using the NGO’s questions that were provided, as well as the included General Household Survey’s variable guide, pertinent indicators were chosen. </a:t>
            </a:r>
          </a:p>
        </p:txBody>
      </p:sp>
      <p:sp>
        <p:nvSpPr>
          <p:cNvPr id="7" name="Text Placeholder 6">
            <a:extLst>
              <a:ext uri="{FF2B5EF4-FFF2-40B4-BE49-F238E27FC236}">
                <a16:creationId xmlns:a16="http://schemas.microsoft.com/office/drawing/2014/main" id="{7F3E3E77-CA3A-7BB6-EAC7-44EFF883A2FE}"/>
              </a:ext>
            </a:extLst>
          </p:cNvPr>
          <p:cNvSpPr>
            <a:spLocks noGrp="1"/>
          </p:cNvSpPr>
          <p:nvPr>
            <p:ph type="body" idx="13"/>
          </p:nvPr>
        </p:nvSpPr>
        <p:spPr/>
        <p:txBody>
          <a:bodyPr/>
          <a:lstStyle/>
          <a:p>
            <a:r>
              <a:rPr lang="en-US" dirty="0"/>
              <a:t>Merging data to the master</a:t>
            </a:r>
          </a:p>
        </p:txBody>
      </p:sp>
      <p:sp>
        <p:nvSpPr>
          <p:cNvPr id="8" name="Content Placeholder 7">
            <a:extLst>
              <a:ext uri="{FF2B5EF4-FFF2-40B4-BE49-F238E27FC236}">
                <a16:creationId xmlns:a16="http://schemas.microsoft.com/office/drawing/2014/main" id="{B98E36FA-5628-DEA0-7003-0777E1498C3E}"/>
              </a:ext>
            </a:extLst>
          </p:cNvPr>
          <p:cNvSpPr>
            <a:spLocks noGrp="1"/>
          </p:cNvSpPr>
          <p:nvPr>
            <p:ph sz="half" idx="14"/>
          </p:nvPr>
        </p:nvSpPr>
        <p:spPr/>
        <p:txBody>
          <a:bodyPr/>
          <a:lstStyle/>
          <a:p>
            <a:pPr marL="285750" indent="-285750">
              <a:buFont typeface="Arial" panose="020B0604020202020204" pitchFamily="34" charset="0"/>
              <a:buChar char="•"/>
            </a:pPr>
            <a:r>
              <a:rPr lang="en-US" dirty="0"/>
              <a:t>Using </a:t>
            </a:r>
            <a:r>
              <a:rPr lang="en-US" dirty="0" err="1"/>
              <a:t>pd.merge</a:t>
            </a:r>
            <a:r>
              <a:rPr lang="en-US" dirty="0"/>
              <a:t>(), with the </a:t>
            </a:r>
            <a:r>
              <a:rPr lang="en-US" dirty="0" err="1"/>
              <a:t>GeoDataFrame</a:t>
            </a:r>
            <a:r>
              <a:rPr lang="en-US" dirty="0"/>
              <a:t> as the left argument, I was able to merge all the relevant information together in the master dataset. </a:t>
            </a:r>
          </a:p>
        </p:txBody>
      </p:sp>
      <p:sp>
        <p:nvSpPr>
          <p:cNvPr id="9" name="Footer Placeholder 8">
            <a:extLst>
              <a:ext uri="{FF2B5EF4-FFF2-40B4-BE49-F238E27FC236}">
                <a16:creationId xmlns:a16="http://schemas.microsoft.com/office/drawing/2014/main" id="{7BB9F9E0-31E3-4FAC-2EE8-6C9590F78019}"/>
              </a:ext>
            </a:extLst>
          </p:cNvPr>
          <p:cNvSpPr>
            <a:spLocks noGrp="1"/>
          </p:cNvSpPr>
          <p:nvPr>
            <p:ph type="ftr" sz="quarter" idx="11"/>
          </p:nvPr>
        </p:nvSpPr>
        <p:spPr/>
        <p:txBody>
          <a:bodyPr/>
          <a:lstStyle/>
          <a:p>
            <a:r>
              <a:rPr lang="en-US" dirty="0"/>
              <a:t>Data case study: food security in Nigeria</a:t>
            </a:r>
          </a:p>
        </p:txBody>
      </p:sp>
      <p:sp>
        <p:nvSpPr>
          <p:cNvPr id="10" name="Slide Number Placeholder 9">
            <a:extLst>
              <a:ext uri="{FF2B5EF4-FFF2-40B4-BE49-F238E27FC236}">
                <a16:creationId xmlns:a16="http://schemas.microsoft.com/office/drawing/2014/main" id="{5E24FC91-3339-1A4A-D062-740CD4900402}"/>
              </a:ext>
            </a:extLst>
          </p:cNvPr>
          <p:cNvSpPr>
            <a:spLocks noGrp="1"/>
          </p:cNvSpPr>
          <p:nvPr>
            <p:ph type="sldNum" sz="quarter" idx="12"/>
          </p:nvPr>
        </p:nvSpPr>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042533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A7728-7452-E13B-29FA-933EB0587DA1}"/>
              </a:ext>
            </a:extLst>
          </p:cNvPr>
          <p:cNvSpPr>
            <a:spLocks noGrp="1"/>
          </p:cNvSpPr>
          <p:nvPr>
            <p:ph type="title"/>
          </p:nvPr>
        </p:nvSpPr>
        <p:spPr>
          <a:xfrm>
            <a:off x="1236345" y="1016952"/>
            <a:ext cx="5111750" cy="1204912"/>
          </a:xfrm>
        </p:spPr>
        <p:txBody>
          <a:bodyPr/>
          <a:lstStyle/>
          <a:p>
            <a:r>
              <a:rPr lang="en-US" dirty="0"/>
              <a:t>In Depth: Monthly Food spending calculation</a:t>
            </a:r>
          </a:p>
        </p:txBody>
      </p:sp>
      <p:sp>
        <p:nvSpPr>
          <p:cNvPr id="3" name="Text Placeholder 2">
            <a:extLst>
              <a:ext uri="{FF2B5EF4-FFF2-40B4-BE49-F238E27FC236}">
                <a16:creationId xmlns:a16="http://schemas.microsoft.com/office/drawing/2014/main" id="{E8CA92C7-ACAB-33FD-D911-19634FCFED14}"/>
              </a:ext>
            </a:extLst>
          </p:cNvPr>
          <p:cNvSpPr>
            <a:spLocks noGrp="1"/>
          </p:cNvSpPr>
          <p:nvPr>
            <p:ph type="body" idx="1"/>
          </p:nvPr>
        </p:nvSpPr>
        <p:spPr>
          <a:xfrm>
            <a:off x="815340" y="2531109"/>
            <a:ext cx="6442710" cy="3206751"/>
          </a:xfrm>
        </p:spPr>
        <p:txBody>
          <a:bodyPr>
            <a:normAutofit/>
          </a:bodyPr>
          <a:lstStyle/>
          <a:p>
            <a:pPr marL="285750" indent="-285750">
              <a:buFont typeface="Arial" panose="020B0604020202020204" pitchFamily="34" charset="0"/>
              <a:buChar char="•"/>
            </a:pPr>
            <a:r>
              <a:rPr lang="en-US" dirty="0"/>
              <a:t>Food spending formula: The </a:t>
            </a:r>
            <a:r>
              <a:rPr lang="en-US" dirty="0" err="1"/>
              <a:t>survery</a:t>
            </a:r>
            <a:r>
              <a:rPr lang="en-US" dirty="0"/>
              <a:t> on food purchases was quite exhaustive, including a good deal of variables that were erroneous to figuring out monthly food spending. Thus, I focused on the survey questions that indicated that it was about "the last 30 days". The important questions were food purchases in the last 30 days on set items designated by the survey. However, it was </a:t>
            </a:r>
            <a:r>
              <a:rPr lang="en-US" dirty="0" err="1"/>
              <a:t>seperated</a:t>
            </a:r>
            <a:r>
              <a:rPr lang="en-US" dirty="0"/>
              <a:t> into units purchased, quantity purchased, and then size purchased. As a result, it was a little bit difficult to figure out the exact meaning of the different designations. Thus, since the quantity in (size) units had a conversion factor, </a:t>
            </a:r>
            <a:r>
              <a:rPr lang="en-US" dirty="0" err="1"/>
              <a:t>i</a:t>
            </a:r>
            <a:r>
              <a:rPr lang="en-US" dirty="0"/>
              <a:t> added that multiplied by its conversion factor to the units and quantity purchased. The formula looks as follows: </a:t>
            </a:r>
          </a:p>
          <a:p>
            <a:pPr marL="285750" indent="-285750">
              <a:buFont typeface="Arial" panose="020B0604020202020204" pitchFamily="34" charset="0"/>
              <a:buChar char="•"/>
            </a:pPr>
            <a:r>
              <a:rPr lang="en-US" dirty="0"/>
              <a:t>purchase (quantity) + purchase (unit) + purchase(size) * </a:t>
            </a:r>
            <a:r>
              <a:rPr lang="en-US" dirty="0" err="1"/>
              <a:t>conversion_factor</a:t>
            </a:r>
            <a:r>
              <a:rPr lang="en-US" dirty="0"/>
              <a:t> = monthly food spending</a:t>
            </a:r>
          </a:p>
        </p:txBody>
      </p:sp>
      <p:sp>
        <p:nvSpPr>
          <p:cNvPr id="4" name="Footer Placeholder 3">
            <a:extLst>
              <a:ext uri="{FF2B5EF4-FFF2-40B4-BE49-F238E27FC236}">
                <a16:creationId xmlns:a16="http://schemas.microsoft.com/office/drawing/2014/main" id="{7386EF98-06A8-9976-7C29-BFC71FB8F770}"/>
              </a:ext>
            </a:extLst>
          </p:cNvPr>
          <p:cNvSpPr>
            <a:spLocks noGrp="1"/>
          </p:cNvSpPr>
          <p:nvPr>
            <p:ph type="ftr" sz="quarter" idx="11"/>
          </p:nvPr>
        </p:nvSpPr>
        <p:spPr/>
        <p:txBody>
          <a:bodyPr/>
          <a:lstStyle/>
          <a:p>
            <a:r>
              <a:rPr lang="en-US" dirty="0"/>
              <a:t>Data case study: food security in Nigeria</a:t>
            </a:r>
          </a:p>
        </p:txBody>
      </p:sp>
      <p:sp>
        <p:nvSpPr>
          <p:cNvPr id="5" name="Slide Number Placeholder 4">
            <a:extLst>
              <a:ext uri="{FF2B5EF4-FFF2-40B4-BE49-F238E27FC236}">
                <a16:creationId xmlns:a16="http://schemas.microsoft.com/office/drawing/2014/main" id="{071ED3EF-5724-29D2-23D6-EAD5794CE371}"/>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1215661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52CE-082E-82AA-1375-BCDA311C2C8A}"/>
              </a:ext>
            </a:extLst>
          </p:cNvPr>
          <p:cNvSpPr>
            <a:spLocks noGrp="1"/>
          </p:cNvSpPr>
          <p:nvPr>
            <p:ph type="title"/>
          </p:nvPr>
        </p:nvSpPr>
        <p:spPr>
          <a:xfrm>
            <a:off x="1362075" y="848679"/>
            <a:ext cx="5111750" cy="1204912"/>
          </a:xfrm>
        </p:spPr>
        <p:txBody>
          <a:bodyPr/>
          <a:lstStyle/>
          <a:p>
            <a:r>
              <a:rPr lang="en-US" dirty="0"/>
              <a:t>In depth: Identification of relevant variables</a:t>
            </a:r>
          </a:p>
        </p:txBody>
      </p:sp>
      <p:sp>
        <p:nvSpPr>
          <p:cNvPr id="3" name="Text Placeholder 2">
            <a:extLst>
              <a:ext uri="{FF2B5EF4-FFF2-40B4-BE49-F238E27FC236}">
                <a16:creationId xmlns:a16="http://schemas.microsoft.com/office/drawing/2014/main" id="{F0BCDAF7-78EA-27D1-6535-BBD649231EE1}"/>
              </a:ext>
            </a:extLst>
          </p:cNvPr>
          <p:cNvSpPr>
            <a:spLocks noGrp="1"/>
          </p:cNvSpPr>
          <p:nvPr>
            <p:ph type="body" idx="1"/>
          </p:nvPr>
        </p:nvSpPr>
        <p:spPr>
          <a:xfrm>
            <a:off x="1362075" y="2053591"/>
            <a:ext cx="5111750" cy="4302759"/>
          </a:xfrm>
        </p:spPr>
        <p:txBody>
          <a:bodyPr>
            <a:noAutofit/>
          </a:bodyPr>
          <a:lstStyle/>
          <a:p>
            <a:pPr marL="171450" indent="-171450">
              <a:buFont typeface="Arial" panose="020B0604020202020204" pitchFamily="34" charset="0"/>
              <a:buChar char="•"/>
            </a:pPr>
            <a:r>
              <a:rPr lang="en-US" sz="1200" dirty="0"/>
              <a:t>The factors that contribute to, and potentially ones that ameliorate, food insecurity are very numbered. Demographic factors, though, play a crucial role. For this project, the NGO specifically wanted to know about: 1. secondary school completion of household head 2. Proportion of household heads in elementary occupations 3. Average Household size Thus, to accomplish these three tasks, the surveys luckily contained all the </a:t>
            </a:r>
            <a:r>
              <a:rPr lang="en-US" sz="1200" dirty="0" err="1"/>
              <a:t>neccessary</a:t>
            </a:r>
            <a:r>
              <a:rPr lang="en-US" sz="1200" dirty="0"/>
              <a:t> information. From </a:t>
            </a:r>
            <a:r>
              <a:rPr lang="en-US" sz="1200" dirty="0" err="1"/>
              <a:t>survery</a:t>
            </a:r>
            <a:r>
              <a:rPr lang="en-US" sz="1200" dirty="0"/>
              <a:t> sect1_harvestw4, I decided to include:</a:t>
            </a:r>
          </a:p>
          <a:p>
            <a:pPr marL="628650" lvl="1" indent="-171450">
              <a:buFont typeface="Arial" panose="020B0604020202020204" pitchFamily="34" charset="0"/>
              <a:buChar char="•"/>
            </a:pPr>
            <a:r>
              <a:rPr lang="en-US" sz="1200" dirty="0"/>
              <a:t> education levels of both fathers and mothers in all households</a:t>
            </a:r>
          </a:p>
          <a:p>
            <a:pPr marL="628650" lvl="1" indent="-171450">
              <a:buFont typeface="Arial" panose="020B0604020202020204" pitchFamily="34" charset="0"/>
              <a:buChar char="•"/>
            </a:pPr>
            <a:r>
              <a:rPr lang="en-US" sz="1200" dirty="0"/>
              <a:t>the types of occupations for both parents</a:t>
            </a:r>
          </a:p>
          <a:p>
            <a:pPr marL="628650" lvl="1" indent="-171450">
              <a:buFont typeface="Arial" panose="020B0604020202020204" pitchFamily="34" charset="0"/>
              <a:buChar char="•"/>
            </a:pPr>
            <a:r>
              <a:rPr lang="en-US" sz="1200" dirty="0"/>
              <a:t>size of the household from the </a:t>
            </a:r>
            <a:r>
              <a:rPr lang="en-US" sz="1200" dirty="0" err="1"/>
              <a:t>indiv_x</a:t>
            </a:r>
            <a:r>
              <a:rPr lang="en-US" sz="1200" dirty="0"/>
              <a:t> variable</a:t>
            </a:r>
          </a:p>
          <a:p>
            <a:pPr marL="171450" indent="-171450">
              <a:buFont typeface="Arial" panose="020B0604020202020204" pitchFamily="34" charset="0"/>
              <a:buChar char="•"/>
            </a:pPr>
            <a:r>
              <a:rPr lang="en-US" sz="1200" dirty="0"/>
              <a:t>Beyond demographic factors, the NGO wanted to know how owning agricultural land affects food insecurity. Thus, from the survey I chose to include:</a:t>
            </a:r>
          </a:p>
          <a:p>
            <a:pPr marL="628650" lvl="1" indent="-171450">
              <a:buFont typeface="Arial" panose="020B0604020202020204" pitchFamily="34" charset="0"/>
              <a:buChar char="•"/>
            </a:pPr>
            <a:r>
              <a:rPr lang="en-US" sz="1200" dirty="0"/>
              <a:t>Whether a plot was measured during the last visit</a:t>
            </a:r>
          </a:p>
          <a:p>
            <a:pPr marL="628650" lvl="1" indent="-171450">
              <a:buFont typeface="Arial" panose="020B0604020202020204" pitchFamily="34" charset="0"/>
              <a:buChar char="•"/>
            </a:pPr>
            <a:r>
              <a:rPr lang="en-US" sz="1200" dirty="0"/>
              <a:t>The GPS-measured area of the plot</a:t>
            </a:r>
          </a:p>
          <a:p>
            <a:pPr marL="628650" lvl="1" indent="-171450">
              <a:buFont typeface="Arial" panose="020B0604020202020204" pitchFamily="34" charset="0"/>
              <a:buChar char="•"/>
            </a:pPr>
            <a:r>
              <a:rPr lang="en-US" sz="1200" dirty="0"/>
              <a:t>Whether the household retains access to the plot</a:t>
            </a:r>
          </a:p>
          <a:p>
            <a:pPr marL="628650" lvl="1" indent="-171450">
              <a:buFont typeface="Arial" panose="020B0604020202020204" pitchFamily="34" charset="0"/>
              <a:buChar char="•"/>
            </a:pPr>
            <a:r>
              <a:rPr lang="en-US" sz="1200" dirty="0"/>
              <a:t>Whether the plot was cultivated or not</a:t>
            </a:r>
          </a:p>
        </p:txBody>
      </p:sp>
      <p:sp>
        <p:nvSpPr>
          <p:cNvPr id="4" name="Footer Placeholder 3">
            <a:extLst>
              <a:ext uri="{FF2B5EF4-FFF2-40B4-BE49-F238E27FC236}">
                <a16:creationId xmlns:a16="http://schemas.microsoft.com/office/drawing/2014/main" id="{A09E9486-2E56-E38F-4732-57671D80A27B}"/>
              </a:ext>
            </a:extLst>
          </p:cNvPr>
          <p:cNvSpPr>
            <a:spLocks noGrp="1"/>
          </p:cNvSpPr>
          <p:nvPr>
            <p:ph type="ftr" sz="quarter" idx="11"/>
          </p:nvPr>
        </p:nvSpPr>
        <p:spPr/>
        <p:txBody>
          <a:bodyPr/>
          <a:lstStyle/>
          <a:p>
            <a:r>
              <a:rPr lang="en-US" dirty="0"/>
              <a:t>Data case study: food security in Nigeria</a:t>
            </a:r>
          </a:p>
        </p:txBody>
      </p:sp>
      <p:sp>
        <p:nvSpPr>
          <p:cNvPr id="5" name="Slide Number Placeholder 4">
            <a:extLst>
              <a:ext uri="{FF2B5EF4-FFF2-40B4-BE49-F238E27FC236}">
                <a16:creationId xmlns:a16="http://schemas.microsoft.com/office/drawing/2014/main" id="{83783788-40AE-E191-8087-0830D9722376}"/>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3116151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A7728-7452-E13B-29FA-933EB0587DA1}"/>
              </a:ext>
            </a:extLst>
          </p:cNvPr>
          <p:cNvSpPr>
            <a:spLocks noGrp="1"/>
          </p:cNvSpPr>
          <p:nvPr>
            <p:ph type="title"/>
          </p:nvPr>
        </p:nvSpPr>
        <p:spPr/>
        <p:txBody>
          <a:bodyPr/>
          <a:lstStyle/>
          <a:p>
            <a:r>
              <a:rPr lang="en-US" dirty="0"/>
              <a:t>In Depth: Merging the data</a:t>
            </a:r>
          </a:p>
        </p:txBody>
      </p:sp>
      <p:sp>
        <p:nvSpPr>
          <p:cNvPr id="3" name="Text Placeholder 2">
            <a:extLst>
              <a:ext uri="{FF2B5EF4-FFF2-40B4-BE49-F238E27FC236}">
                <a16:creationId xmlns:a16="http://schemas.microsoft.com/office/drawing/2014/main" id="{E8CA92C7-ACAB-33FD-D911-19634FCFED14}"/>
              </a:ext>
            </a:extLst>
          </p:cNvPr>
          <p:cNvSpPr>
            <a:spLocks noGrp="1"/>
          </p:cNvSpPr>
          <p:nvPr>
            <p:ph type="body" idx="1"/>
          </p:nvPr>
        </p:nvSpPr>
        <p:spPr>
          <a:xfrm>
            <a:off x="1362074" y="3090862"/>
            <a:ext cx="5918835" cy="3058478"/>
          </a:xfrm>
        </p:spPr>
        <p:txBody>
          <a:bodyPr/>
          <a:lstStyle/>
          <a:p>
            <a:pPr marL="285750" indent="-285750">
              <a:buFont typeface="Arial" panose="020B0604020202020204" pitchFamily="34" charset="0"/>
              <a:buChar char="•"/>
            </a:pPr>
            <a:r>
              <a:rPr lang="en-US" dirty="0"/>
              <a:t>Using pandas native merge function, with the main </a:t>
            </a:r>
            <a:r>
              <a:rPr lang="en-US" dirty="0" err="1"/>
              <a:t>GeoDataFrame</a:t>
            </a:r>
            <a:r>
              <a:rPr lang="en-US" dirty="0"/>
              <a:t> as the left argument</a:t>
            </a:r>
          </a:p>
          <a:p>
            <a:pPr marL="742950" lvl="1" indent="-285750">
              <a:buFont typeface="Arial" panose="020B0604020202020204" pitchFamily="34" charset="0"/>
              <a:buChar char="•"/>
            </a:pPr>
            <a:r>
              <a:rPr lang="en-US" sz="1200" dirty="0"/>
              <a:t>On: ‘</a:t>
            </a:r>
            <a:r>
              <a:rPr lang="en-US" sz="1200" dirty="0" err="1"/>
              <a:t>hhid</a:t>
            </a:r>
            <a:r>
              <a:rPr lang="en-US" sz="1200" dirty="0"/>
              <a:t>’</a:t>
            </a:r>
          </a:p>
          <a:p>
            <a:pPr marL="742950" lvl="1" indent="-285750">
              <a:buFont typeface="Arial" panose="020B0604020202020204" pitchFamily="34" charset="0"/>
              <a:buChar char="•"/>
            </a:pPr>
            <a:r>
              <a:rPr lang="en-US" sz="1200" dirty="0"/>
              <a:t>How: ‘left’</a:t>
            </a:r>
          </a:p>
          <a:p>
            <a:pPr marL="285750" indent="-285750">
              <a:buFont typeface="Arial" panose="020B0604020202020204" pitchFamily="34" charset="0"/>
              <a:buChar char="•"/>
            </a:pPr>
            <a:r>
              <a:rPr lang="en-US" dirty="0"/>
              <a:t>Dealing with duplicate rows:</a:t>
            </a:r>
          </a:p>
          <a:p>
            <a:pPr marL="742950" lvl="1" indent="-285750">
              <a:buFont typeface="Arial" panose="020B0604020202020204" pitchFamily="34" charset="0"/>
              <a:buChar char="•"/>
            </a:pPr>
            <a:r>
              <a:rPr lang="en-US" sz="1200" dirty="0"/>
              <a:t>Some of the merging datasets caused duplicates, which were deleted with the </a:t>
            </a:r>
            <a:r>
              <a:rPr lang="en-US" sz="1200" dirty="0" err="1"/>
              <a:t>drop_duplicates</a:t>
            </a:r>
            <a:r>
              <a:rPr lang="en-US" sz="1200" dirty="0"/>
              <a:t> command AFTER merging. </a:t>
            </a:r>
          </a:p>
          <a:p>
            <a:pPr marL="285750" indent="-285750">
              <a:buFont typeface="Arial" panose="020B0604020202020204" pitchFamily="34" charset="0"/>
              <a:buChar char="•"/>
            </a:pPr>
            <a:r>
              <a:rPr lang="en-US" dirty="0"/>
              <a:t>Renaming columns to more relevant names</a:t>
            </a:r>
          </a:p>
          <a:p>
            <a:pPr marL="285750" indent="-285750">
              <a:buFont typeface="Arial" panose="020B0604020202020204" pitchFamily="34" charset="0"/>
              <a:buChar char="•"/>
            </a:pPr>
            <a:r>
              <a:rPr lang="en-US" dirty="0"/>
              <a:t>Exported the final dataset to a csv file</a:t>
            </a:r>
          </a:p>
        </p:txBody>
      </p:sp>
      <p:sp>
        <p:nvSpPr>
          <p:cNvPr id="4" name="Footer Placeholder 3">
            <a:extLst>
              <a:ext uri="{FF2B5EF4-FFF2-40B4-BE49-F238E27FC236}">
                <a16:creationId xmlns:a16="http://schemas.microsoft.com/office/drawing/2014/main" id="{7386EF98-06A8-9976-7C29-BFC71FB8F770}"/>
              </a:ext>
            </a:extLst>
          </p:cNvPr>
          <p:cNvSpPr>
            <a:spLocks noGrp="1"/>
          </p:cNvSpPr>
          <p:nvPr>
            <p:ph type="ftr" sz="quarter" idx="11"/>
          </p:nvPr>
        </p:nvSpPr>
        <p:spPr/>
        <p:txBody>
          <a:bodyPr/>
          <a:lstStyle/>
          <a:p>
            <a:r>
              <a:rPr lang="en-US" dirty="0"/>
              <a:t>Data case study: food security in Nigeria</a:t>
            </a:r>
          </a:p>
        </p:txBody>
      </p:sp>
      <p:sp>
        <p:nvSpPr>
          <p:cNvPr id="5" name="Slide Number Placeholder 4">
            <a:extLst>
              <a:ext uri="{FF2B5EF4-FFF2-40B4-BE49-F238E27FC236}">
                <a16:creationId xmlns:a16="http://schemas.microsoft.com/office/drawing/2014/main" id="{071ED3EF-5724-29D2-23D6-EAD5794CE371}"/>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1295957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How the data can be used by the NGO and next steps</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dirty="0"/>
              <a:t>Improve reproducibility</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dirty="0"/>
              <a:t>With more time, creating separate data cleaning functions, stored in separate files that can be imported with ease would improve the reproducibility for future endeavors </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Calculations</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fontScale="92500" lnSpcReduction="20000"/>
          </a:bodyPr>
          <a:lstStyle/>
          <a:p>
            <a:pPr marL="285750" indent="-285750">
              <a:buFont typeface="Arial" panose="020B0604020202020204" pitchFamily="34" charset="0"/>
              <a:buChar char="•"/>
            </a:pPr>
            <a:r>
              <a:rPr lang="en-US" dirty="0"/>
              <a:t>Examples:</a:t>
            </a:r>
          </a:p>
          <a:p>
            <a:pPr marL="742950" lvl="1" indent="-285750">
              <a:buFont typeface="Arial" panose="020B0604020202020204" pitchFamily="34" charset="0"/>
              <a:buChar char="•"/>
            </a:pPr>
            <a:r>
              <a:rPr lang="en-US" dirty="0"/>
              <a:t>Average household size can be easily calculated from the </a:t>
            </a:r>
            <a:r>
              <a:rPr lang="en-US" dirty="0" err="1"/>
              <a:t>indiv_x</a:t>
            </a:r>
            <a:r>
              <a:rPr lang="en-US" dirty="0"/>
              <a:t> column.</a:t>
            </a:r>
          </a:p>
          <a:p>
            <a:pPr marL="742950" lvl="1" indent="-285750">
              <a:buFont typeface="Arial" panose="020B0604020202020204" pitchFamily="34" charset="0"/>
              <a:buChar char="•"/>
            </a:pPr>
            <a:r>
              <a:rPr lang="en-US" dirty="0"/>
              <a:t>Secondary school completion rate can be calculated using the survey and the </a:t>
            </a:r>
            <a:r>
              <a:rPr lang="en-US" dirty="0" err="1"/>
              <a:t>highest_education_level</a:t>
            </a:r>
            <a:r>
              <a:rPr lang="en-US" dirty="0"/>
              <a:t> indicators</a:t>
            </a:r>
          </a:p>
          <a:p>
            <a:endParaRPr lang="en-US" dirty="0"/>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Regression Analysis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pPr marL="285750" indent="-285750">
              <a:buFont typeface="Arial" panose="020B0604020202020204" pitchFamily="34" charset="0"/>
              <a:buChar char="•"/>
            </a:pPr>
            <a:r>
              <a:rPr lang="en-US" dirty="0"/>
              <a:t>For next steps, this dataset can be used to perform regression analysis on the various included indicators, and how significantly they influence food security in Nigeria. </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Data case study: food security in Nigeria</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1429429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Jack Doyle</a:t>
            </a:r>
          </a:p>
          <a:p>
            <a:r>
              <a:rPr lang="en-US" dirty="0"/>
              <a:t>jpdoyle1999@gmail.com</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Data case study: food security in Nigeria</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3.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0</TotalTime>
  <Words>725</Words>
  <Application>Microsoft Macintosh PowerPoint</Application>
  <PresentationFormat>Widescreen</PresentationFormat>
  <Paragraphs>54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Tenorite</vt:lpstr>
      <vt:lpstr>Office Theme</vt:lpstr>
      <vt:lpstr>Data case study: food security in Nigeria</vt:lpstr>
      <vt:lpstr>Data wrangling: Overview</vt:lpstr>
      <vt:lpstr>In Depth: Monthly Food spending calculation</vt:lpstr>
      <vt:lpstr>In depth: Identification of relevant variables</vt:lpstr>
      <vt:lpstr>In Depth: Merging the data</vt:lpstr>
      <vt:lpstr>How the data can be used by the NGO and 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2021-05-30T14:07:31Z</dcterms:created>
  <dcterms:modified xsi:type="dcterms:W3CDTF">2023-01-24T00:50:09Z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