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acehold.i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tags/att_a_target.asp"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 take the base index file and start writing with tags</a:t>
            </a:r>
            <a:endParaRPr/>
          </a:p>
          <a:p>
            <a:pPr indent="0" lvl="0" marL="0">
              <a:spcBef>
                <a:spcPts val="0"/>
              </a:spcBef>
              <a:spcAft>
                <a:spcPts val="0"/>
              </a:spcAft>
              <a:buNone/>
            </a:pPr>
            <a:r>
              <a:t/>
            </a:r>
            <a:endParaRPr/>
          </a:p>
          <a:p>
            <a:pPr indent="0" lvl="0" marL="0">
              <a:spcBef>
                <a:spcPts val="0"/>
              </a:spcBef>
              <a:spcAft>
                <a:spcPts val="0"/>
              </a:spcAft>
              <a:buNone/>
            </a:pPr>
            <a:r>
              <a:rPr lang="en"/>
              <a:t>h1 - h6 tags</a:t>
            </a:r>
            <a:endParaRPr/>
          </a:p>
          <a:p>
            <a:pPr indent="0" lvl="0" marL="0">
              <a:spcBef>
                <a:spcPts val="0"/>
              </a:spcBef>
              <a:spcAft>
                <a:spcPts val="0"/>
              </a:spcAft>
              <a:buNone/>
            </a:pPr>
            <a:r>
              <a:rPr lang="en"/>
              <a:t>Paragraph tag</a:t>
            </a:r>
            <a:endParaRPr/>
          </a:p>
          <a:p>
            <a:pPr indent="0" lvl="0" marL="0">
              <a:spcBef>
                <a:spcPts val="0"/>
              </a:spcBef>
              <a:spcAft>
                <a:spcPts val="0"/>
              </a:spcAft>
              <a:buNone/>
            </a:pPr>
            <a:r>
              <a:rPr lang="en"/>
              <a:t>Image tag pull in image from </a:t>
            </a:r>
            <a:r>
              <a:rPr lang="en" u="sng">
                <a:solidFill>
                  <a:schemeClr val="hlink"/>
                </a:solidFill>
                <a:hlinkClick r:id="rId2"/>
              </a:rPr>
              <a:t>http://placehold.it</a:t>
            </a:r>
            <a:endParaRPr/>
          </a:p>
          <a:p>
            <a:pPr indent="0" lvl="0" marL="0">
              <a:spcBef>
                <a:spcPts val="0"/>
              </a:spcBef>
              <a:spcAft>
                <a:spcPts val="0"/>
              </a:spcAft>
              <a:buNone/>
            </a:pPr>
            <a:r>
              <a:rPr lang="en"/>
              <a:t>Section tag</a:t>
            </a:r>
            <a:endParaRPr/>
          </a:p>
          <a:p>
            <a:pPr indent="0" lvl="0" marL="0">
              <a:spcBef>
                <a:spcPts val="0"/>
              </a:spcBef>
              <a:spcAft>
                <a:spcPts val="0"/>
              </a:spcAft>
              <a:buNone/>
            </a:pPr>
            <a:r>
              <a:rPr lang="en"/>
              <a:t>Article</a:t>
            </a:r>
            <a:endParaRPr/>
          </a:p>
          <a:p>
            <a:pPr indent="0" lvl="0" marL="0">
              <a:spcBef>
                <a:spcPts val="0"/>
              </a:spcBef>
              <a:spcAft>
                <a:spcPts val="0"/>
              </a:spcAft>
              <a:buNone/>
            </a:pPr>
            <a:r>
              <a:rPr lang="en"/>
              <a:t>Main</a:t>
            </a:r>
            <a:endParaRPr/>
          </a:p>
          <a:p>
            <a:pPr indent="0" lvl="0" marL="0">
              <a:spcBef>
                <a:spcPts val="0"/>
              </a:spcBef>
              <a:spcAft>
                <a:spcPts val="0"/>
              </a:spcAft>
              <a:buNone/>
            </a:pPr>
            <a:r>
              <a:rPr lang="en"/>
              <a:t>Em</a:t>
            </a:r>
            <a:endParaRPr/>
          </a:p>
          <a:p>
            <a:pPr indent="0" lvl="0" marL="0">
              <a:spcBef>
                <a:spcPts val="0"/>
              </a:spcBef>
              <a:spcAft>
                <a:spcPts val="0"/>
              </a:spcAft>
              <a:buNone/>
            </a:pPr>
            <a:r>
              <a:rPr lang="en"/>
              <a:t>Strong</a:t>
            </a:r>
            <a:endParaRPr/>
          </a:p>
          <a:p>
            <a:pPr indent="0" lvl="0" marL="0">
              <a:spcBef>
                <a:spcPts val="0"/>
              </a:spcBef>
              <a:spcAft>
                <a:spcPts val="0"/>
              </a:spcAft>
              <a:buNone/>
            </a:pPr>
            <a:r>
              <a:rPr lang="en"/>
              <a:t>Anchor tag</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Cover Chapter 3</a:t>
            </a:r>
            <a:endParaRPr/>
          </a:p>
          <a:p>
            <a:pPr indent="-298450" lvl="1" marL="914400" rtl="0">
              <a:spcBef>
                <a:spcPts val="0"/>
              </a:spcBef>
              <a:spcAft>
                <a:spcPts val="0"/>
              </a:spcAft>
              <a:buSzPts val="1100"/>
              <a:buChar char="-"/>
            </a:pPr>
            <a:r>
              <a:rPr lang="en"/>
              <a:t>Create Headings: h1 - h6</a:t>
            </a:r>
            <a:endParaRPr/>
          </a:p>
          <a:p>
            <a:pPr indent="-298450" lvl="2" marL="1371600" rtl="0">
              <a:lnSpc>
                <a:spcPct val="115000"/>
              </a:lnSpc>
              <a:spcBef>
                <a:spcPts val="0"/>
              </a:spcBef>
              <a:spcAft>
                <a:spcPts val="0"/>
              </a:spcAft>
              <a:buSzPts val="1100"/>
              <a:buChar char="-"/>
            </a:pPr>
            <a:r>
              <a:rPr lang="en" sz="1250">
                <a:solidFill>
                  <a:srgbClr val="DC143C"/>
                </a:solidFill>
                <a:highlight>
                  <a:srgbClr val="F1F1F1"/>
                </a:highlight>
                <a:latin typeface="Courier New"/>
                <a:ea typeface="Courier New"/>
                <a:cs typeface="Courier New"/>
                <a:sym typeface="Courier New"/>
              </a:rPr>
              <a:t>&lt;h1&gt;-&lt;h6&gt;</a:t>
            </a:r>
            <a:endParaRPr/>
          </a:p>
          <a:p>
            <a:pPr indent="-298450" lvl="1" marL="914400" rtl="0">
              <a:spcBef>
                <a:spcPts val="0"/>
              </a:spcBef>
              <a:spcAft>
                <a:spcPts val="0"/>
              </a:spcAft>
              <a:buSzPts val="1100"/>
              <a:buChar char="-"/>
            </a:pPr>
            <a:r>
              <a:rPr lang="en"/>
              <a:t>Paragraph</a:t>
            </a:r>
            <a:endParaRPr/>
          </a:p>
          <a:p>
            <a:pPr indent="-298450" lvl="2" marL="1371600" rtl="0">
              <a:lnSpc>
                <a:spcPct val="115000"/>
              </a:lnSpc>
              <a:spcBef>
                <a:spcPts val="0"/>
              </a:spcBef>
              <a:spcAft>
                <a:spcPts val="0"/>
              </a:spcAft>
              <a:buSzPts val="1100"/>
              <a:buChar char="-"/>
            </a:pPr>
            <a:r>
              <a:rPr lang="en" sz="1250">
                <a:solidFill>
                  <a:srgbClr val="DC143C"/>
                </a:solidFill>
                <a:highlight>
                  <a:srgbClr val="F1F1F1"/>
                </a:highlight>
                <a:latin typeface="Courier New"/>
                <a:ea typeface="Courier New"/>
                <a:cs typeface="Courier New"/>
                <a:sym typeface="Courier New"/>
              </a:rPr>
              <a:t>&lt;p&gt;</a:t>
            </a:r>
            <a:endParaRPr/>
          </a:p>
          <a:p>
            <a:pPr indent="-298450" lvl="1" marL="914400" rtl="0">
              <a:spcBef>
                <a:spcPts val="0"/>
              </a:spcBef>
              <a:spcAft>
                <a:spcPts val="0"/>
              </a:spcAft>
              <a:buSzPts val="1100"/>
              <a:buChar char="-"/>
            </a:pPr>
            <a:r>
              <a:rPr lang="en"/>
              <a:t>Image tag and import an image from the internet</a:t>
            </a:r>
            <a:endParaRPr/>
          </a:p>
          <a:p>
            <a:pPr indent="-298450" lvl="1" marL="914400" rtl="0">
              <a:spcBef>
                <a:spcPts val="0"/>
              </a:spcBef>
              <a:spcAft>
                <a:spcPts val="0"/>
              </a:spcAft>
              <a:buSzPts val="1100"/>
              <a:buChar char="-"/>
            </a:pPr>
            <a:r>
              <a:rPr lang="en"/>
              <a:t>Button</a:t>
            </a:r>
            <a:endParaRPr/>
          </a:p>
          <a:p>
            <a:pPr indent="-298450" lvl="2" marL="1371600" rtl="0">
              <a:spcBef>
                <a:spcPts val="0"/>
              </a:spcBef>
              <a:spcAft>
                <a:spcPts val="0"/>
              </a:spcAft>
              <a:buSzPts val="1100"/>
              <a:buChar char="-"/>
            </a:pPr>
            <a:r>
              <a:rPr lang="en"/>
              <a:t>&lt;button&gt;&lt;/button&gt;</a:t>
            </a:r>
            <a:endParaRPr/>
          </a:p>
          <a:p>
            <a:pPr indent="-298450" lvl="1" marL="914400" rtl="0">
              <a:spcBef>
                <a:spcPts val="0"/>
              </a:spcBef>
              <a:spcAft>
                <a:spcPts val="0"/>
              </a:spcAft>
              <a:buSzPts val="1100"/>
              <a:buChar char="-"/>
            </a:pPr>
            <a:r>
              <a:rPr lang="en"/>
              <a:t>&lt;marquee&gt;Make it scroll, baby!&lt;/marquee&gt;</a:t>
            </a:r>
            <a:endParaRPr/>
          </a:p>
          <a:p>
            <a:pPr indent="-298450" lvl="1" marL="914400" rtl="0">
              <a:spcBef>
                <a:spcPts val="0"/>
              </a:spcBef>
              <a:spcAft>
                <a:spcPts val="0"/>
              </a:spcAft>
              <a:buSzPts val="1100"/>
              <a:buChar char="-"/>
            </a:pPr>
            <a:r>
              <a:rPr lang="en"/>
              <a:t>&lt;cite&gt;something to cite&lt;/cite&gt;</a:t>
            </a:r>
            <a:endParaRPr/>
          </a:p>
          <a:p>
            <a:pPr indent="-298450" lvl="1" marL="914400" rtl="0">
              <a:spcBef>
                <a:spcPts val="0"/>
              </a:spcBef>
              <a:spcAft>
                <a:spcPts val="0"/>
              </a:spcAft>
              <a:buSzPts val="1100"/>
              <a:buChar char="-"/>
            </a:pPr>
            <a:r>
              <a:rPr lang="en"/>
              <a:t>Anchor </a:t>
            </a:r>
            <a:endParaRPr/>
          </a:p>
          <a:p>
            <a:pPr indent="-298450" lvl="2" marL="1371600" rtl="0">
              <a:spcBef>
                <a:spcPts val="0"/>
              </a:spcBef>
              <a:spcAft>
                <a:spcPts val="0"/>
              </a:spcAft>
              <a:buSzPts val="1100"/>
              <a:buChar char="-"/>
            </a:pPr>
            <a:r>
              <a:rPr lang="en"/>
              <a:t>&lt;a href=”/path/to/something”&gt;something&lt;/a&gt;</a:t>
            </a:r>
            <a:endParaRPr/>
          </a:p>
          <a:p>
            <a:pPr indent="-298450" lvl="2" marL="1371600" rtl="0">
              <a:spcBef>
                <a:spcPts val="0"/>
              </a:spcBef>
              <a:spcAft>
                <a:spcPts val="0"/>
              </a:spcAft>
              <a:buSzPts val="1100"/>
              <a:buChar char="-"/>
            </a:pPr>
            <a:r>
              <a:rPr lang="en" u="sng">
                <a:solidFill>
                  <a:schemeClr val="hlink"/>
                </a:solidFill>
                <a:hlinkClick r:id="rId2"/>
              </a:rPr>
              <a:t>https://www.w3schools.com/tags/att_a_target.asp</a:t>
            </a:r>
            <a:endParaRPr/>
          </a:p>
          <a:p>
            <a:pPr indent="-298450" lvl="2" marL="1371600" rtl="0">
              <a:spcBef>
                <a:spcPts val="0"/>
              </a:spcBef>
              <a:spcAft>
                <a:spcPts val="0"/>
              </a:spcAft>
              <a:buSzPts val="1100"/>
              <a:buChar char="-"/>
            </a:pPr>
            <a:r>
              <a:rPr lang="en"/>
              <a:t>_blank: </a:t>
            </a:r>
            <a:r>
              <a:rPr lang="en" sz="1150">
                <a:highlight>
                  <a:srgbClr val="F1F1F1"/>
                </a:highlight>
                <a:latin typeface="Verdana"/>
                <a:ea typeface="Verdana"/>
                <a:cs typeface="Verdana"/>
                <a:sym typeface="Verdana"/>
              </a:rPr>
              <a:t>Opens the linked document in a new window or tab</a:t>
            </a:r>
            <a:endParaRPr/>
          </a:p>
          <a:p>
            <a:pPr indent="-298450" lvl="2" marL="1371600" rtl="0">
              <a:spcBef>
                <a:spcPts val="0"/>
              </a:spcBef>
              <a:spcAft>
                <a:spcPts val="0"/>
              </a:spcAft>
              <a:buSzPts val="1100"/>
              <a:buChar char="-"/>
            </a:pPr>
            <a:r>
              <a:rPr lang="en"/>
              <a:t>_self: </a:t>
            </a:r>
            <a:r>
              <a:rPr lang="en" sz="1150">
                <a:highlight>
                  <a:srgbClr val="FFFFFF"/>
                </a:highlight>
                <a:latin typeface="Verdana"/>
                <a:ea typeface="Verdana"/>
                <a:cs typeface="Verdana"/>
                <a:sym typeface="Verdana"/>
              </a:rPr>
              <a:t>Opens the linked document in the same frame as it was clicked (this is default)</a:t>
            </a:r>
            <a:endParaRPr/>
          </a:p>
          <a:p>
            <a:pPr indent="-298450" lvl="2" marL="1371600" rtl="0">
              <a:spcBef>
                <a:spcPts val="0"/>
              </a:spcBef>
              <a:spcAft>
                <a:spcPts val="0"/>
              </a:spcAft>
              <a:buSzPts val="1100"/>
              <a:buChar char="-"/>
            </a:pPr>
            <a:r>
              <a:rPr lang="en"/>
              <a:t>_parent: </a:t>
            </a:r>
            <a:r>
              <a:rPr lang="en" sz="1150">
                <a:highlight>
                  <a:srgbClr val="F1F1F1"/>
                </a:highlight>
                <a:latin typeface="Verdana"/>
                <a:ea typeface="Verdana"/>
                <a:cs typeface="Verdana"/>
                <a:sym typeface="Verdana"/>
              </a:rPr>
              <a:t>Opens the linked document in the parent frame</a:t>
            </a:r>
            <a:endParaRPr/>
          </a:p>
          <a:p>
            <a:pPr indent="-298450" lvl="2" marL="1371600" rtl="0">
              <a:spcBef>
                <a:spcPts val="0"/>
              </a:spcBef>
              <a:spcAft>
                <a:spcPts val="0"/>
              </a:spcAft>
              <a:buSzPts val="1100"/>
              <a:buChar char="-"/>
            </a:pPr>
            <a:r>
              <a:rPr lang="en"/>
              <a:t>_top: </a:t>
            </a:r>
            <a:r>
              <a:rPr lang="en" sz="1150">
                <a:highlight>
                  <a:srgbClr val="FFFFFF"/>
                </a:highlight>
                <a:latin typeface="Verdana"/>
                <a:ea typeface="Verdana"/>
                <a:cs typeface="Verdana"/>
                <a:sym typeface="Verdana"/>
              </a:rPr>
              <a:t>Opens the linked document in the full body of the window</a:t>
            </a:r>
            <a:endParaRPr/>
          </a:p>
          <a:p>
            <a:pPr indent="-298450" lvl="1" marL="914400" rtl="0">
              <a:spcBef>
                <a:spcPts val="0"/>
              </a:spcBef>
              <a:spcAft>
                <a:spcPts val="0"/>
              </a:spcAft>
              <a:buSzPts val="1100"/>
              <a:buChar char="-"/>
            </a:pPr>
            <a:r>
              <a:rPr lang="en"/>
              <a:t>Section</a:t>
            </a:r>
            <a:endParaRPr/>
          </a:p>
          <a:p>
            <a:pPr indent="-298450" lvl="1" marL="914400" rtl="0">
              <a:spcBef>
                <a:spcPts val="0"/>
              </a:spcBef>
              <a:spcAft>
                <a:spcPts val="0"/>
              </a:spcAft>
              <a:buSzPts val="1100"/>
              <a:buChar char="-"/>
            </a:pPr>
            <a:r>
              <a:rPr lang="en"/>
              <a:t>Article</a:t>
            </a:r>
            <a:endParaRPr/>
          </a:p>
          <a:p>
            <a:pPr indent="-298450" lvl="1" marL="914400" rtl="0">
              <a:spcBef>
                <a:spcPts val="0"/>
              </a:spcBef>
              <a:spcAft>
                <a:spcPts val="0"/>
              </a:spcAft>
              <a:buSzPts val="1100"/>
              <a:buChar char="-"/>
            </a:pPr>
            <a:r>
              <a:rPr lang="en"/>
              <a:t>Text tags</a:t>
            </a:r>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&lt;b&gt;</a:t>
            </a:r>
            <a:r>
              <a:rPr lang="en" sz="1150">
                <a:latin typeface="Verdana"/>
                <a:ea typeface="Verdana"/>
                <a:cs typeface="Verdana"/>
                <a:sym typeface="Verdana"/>
              </a:rPr>
              <a:t> - Bold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&lt;strong&gt;</a:t>
            </a:r>
            <a:r>
              <a:rPr lang="en" sz="1150">
                <a:latin typeface="Verdana"/>
                <a:ea typeface="Verdana"/>
                <a:cs typeface="Verdana"/>
                <a:sym typeface="Verdana"/>
              </a:rPr>
              <a:t> - Important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&lt;i&gt;</a:t>
            </a:r>
            <a:r>
              <a:rPr lang="en" sz="1150">
                <a:latin typeface="Verdana"/>
                <a:ea typeface="Verdana"/>
                <a:cs typeface="Verdana"/>
                <a:sym typeface="Verdana"/>
              </a:rPr>
              <a:t> - Italic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&lt;em&gt;</a:t>
            </a:r>
            <a:r>
              <a:rPr lang="en" sz="1150">
                <a:latin typeface="Verdana"/>
                <a:ea typeface="Verdana"/>
                <a:cs typeface="Verdana"/>
                <a:sym typeface="Verdana"/>
              </a:rPr>
              <a:t> - Emphasized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&lt;mark&gt;</a:t>
            </a:r>
            <a:r>
              <a:rPr lang="en" sz="1150">
                <a:latin typeface="Verdana"/>
                <a:ea typeface="Verdana"/>
                <a:cs typeface="Verdana"/>
                <a:sym typeface="Verdana"/>
              </a:rPr>
              <a:t> - Marked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&lt;small&gt;</a:t>
            </a:r>
            <a:r>
              <a:rPr lang="en" sz="1150">
                <a:latin typeface="Verdana"/>
                <a:ea typeface="Verdana"/>
                <a:cs typeface="Verdana"/>
                <a:sym typeface="Verdana"/>
              </a:rPr>
              <a:t> - Small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&lt;del&gt;</a:t>
            </a:r>
            <a:r>
              <a:rPr lang="en" sz="1150">
                <a:latin typeface="Verdana"/>
                <a:ea typeface="Verdana"/>
                <a:cs typeface="Verdana"/>
                <a:sym typeface="Verdana"/>
              </a:rPr>
              <a:t> - Deleted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&lt;ins&gt;</a:t>
            </a:r>
            <a:r>
              <a:rPr lang="en" sz="1150">
                <a:latin typeface="Verdana"/>
                <a:ea typeface="Verdana"/>
                <a:cs typeface="Verdana"/>
                <a:sym typeface="Verdana"/>
              </a:rPr>
              <a:t> - Inserted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&lt;sub&gt;</a:t>
            </a:r>
            <a:r>
              <a:rPr lang="en" sz="1150">
                <a:latin typeface="Verdana"/>
                <a:ea typeface="Verdana"/>
                <a:cs typeface="Verdana"/>
                <a:sym typeface="Verdana"/>
              </a:rPr>
              <a:t> - Subscript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&lt;sup&gt;</a:t>
            </a:r>
            <a:r>
              <a:rPr lang="en" sz="1150">
                <a:latin typeface="Verdana"/>
                <a:ea typeface="Verdana"/>
                <a:cs typeface="Verdana"/>
                <a:sym typeface="Verdana"/>
              </a:rPr>
              <a:t> - Superscript text</a:t>
            </a:r>
            <a:endParaRPr sz="1150">
              <a:latin typeface="Verdana"/>
              <a:ea typeface="Verdana"/>
              <a:cs typeface="Verdana"/>
              <a:sym typeface="Verdana"/>
            </a:endParaRPr>
          </a:p>
          <a:p>
            <a:pPr indent="-298450" lvl="2" marL="1371600" rtl="0">
              <a:spcBef>
                <a:spcPts val="0"/>
              </a:spcBef>
              <a:spcAft>
                <a:spcPts val="0"/>
              </a:spcAft>
              <a:buSzPts val="1100"/>
              <a:buChar char="-"/>
            </a:pPr>
            <a:r>
              <a:t/>
            </a:r>
            <a:endParaRPr/>
          </a:p>
          <a:p>
            <a:pPr indent="-298450" lvl="0" marL="457200">
              <a:spcBef>
                <a:spcPts val="0"/>
              </a:spcBef>
              <a:spcAft>
                <a:spcPts val="0"/>
              </a:spcAft>
              <a:buSzPts val="1100"/>
              <a:buChar char="-"/>
            </a:pPr>
            <a:r>
              <a:rPr lang="en"/>
              <a:t>Image Optimization with TinyPng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20SHvU2PKsM" TargetMode="External"/><Relationship Id="rId4" Type="http://schemas.openxmlformats.org/officeDocument/2006/relationships/hyperlink" Target="https://www.youtube.com/watch?v=g2tzEil5TL0" TargetMode="External"/><Relationship Id="rId5" Type="http://schemas.openxmlformats.org/officeDocument/2006/relationships/hyperlink" Target="https://moz.com/beginners-guide-to-se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w3schools.com/cssref/sel_element_gt.asp" TargetMode="External"/><Relationship Id="rId4" Type="http://schemas.openxmlformats.org/officeDocument/2006/relationships/hyperlink" Target="https://www.w3schools.com/js/js_htmldom_navigation.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williamsfuller.com/projects/deftones-site/index.html" TargetMode="External"/><Relationship Id="rId4" Type="http://schemas.openxmlformats.org/officeDocument/2006/relationships/hyperlink" Target="https://www.williamsfuller.com/projects/deftones-site/assets/stylesheets/styles.c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w3schools.com/cssref/css_selectors.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eveloper.mozilla.org/en-US/docs/Learn/Common_questions/What_are_browser_developer_tools"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tackoverflow.com/questions/tagged/html" TargetMode="External"/><Relationship Id="rId4" Type="http://schemas.openxmlformats.org/officeDocument/2006/relationships/hyperlink" Target="https://www.w3schools.com/html/html_examples.asp" TargetMode="External"/><Relationship Id="rId5" Type="http://schemas.openxmlformats.org/officeDocument/2006/relationships/hyperlink" Target="https://websitesetup.org/html5-cheat-sheet/" TargetMode="External"/><Relationship Id="rId6"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angular/angular_examples.asp" TargetMode="External"/><Relationship Id="rId4" Type="http://schemas.openxmlformats.org/officeDocument/2006/relationships/hyperlink" Target="https://reactjs.org/tutorial/tutorial.html#what-is-react" TargetMode="External"/><Relationship Id="rId5" Type="http://schemas.openxmlformats.org/officeDocument/2006/relationships/hyperlink" Target="http://guides.rubyonrails.org/layouts_and_renderi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Lecture 2: HTML</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Exercise</a:t>
            </a:r>
            <a:r>
              <a:rPr lang="en"/>
              <a:t>: Setting up Class Directory</a:t>
            </a:r>
            <a:endParaRPr/>
          </a:p>
        </p:txBody>
      </p:sp>
      <p:sp>
        <p:nvSpPr>
          <p:cNvPr id="196" name="Shape 196"/>
          <p:cNvSpPr txBox="1"/>
          <p:nvPr>
            <p:ph idx="1" type="body"/>
          </p:nvPr>
        </p:nvSpPr>
        <p:spPr>
          <a:xfrm>
            <a:off x="1297500" y="1307850"/>
            <a:ext cx="2552700" cy="10959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Select the storage option </a:t>
            </a:r>
            <a:endParaRPr/>
          </a:p>
          <a:p>
            <a:pPr indent="-298450" lvl="1" marL="914400" rtl="0">
              <a:spcBef>
                <a:spcPts val="0"/>
              </a:spcBef>
              <a:spcAft>
                <a:spcPts val="0"/>
              </a:spcAft>
              <a:buSzPts val="1100"/>
              <a:buChar char="○"/>
            </a:pPr>
            <a:r>
              <a:rPr lang="en"/>
              <a:t>Laptop</a:t>
            </a:r>
            <a:endParaRPr/>
          </a:p>
          <a:p>
            <a:pPr indent="-298450" lvl="1" marL="914400" rtl="0">
              <a:spcBef>
                <a:spcPts val="0"/>
              </a:spcBef>
              <a:spcAft>
                <a:spcPts val="0"/>
              </a:spcAft>
              <a:buSzPts val="1100"/>
              <a:buChar char="○"/>
            </a:pPr>
            <a:r>
              <a:rPr lang="en"/>
              <a:t>USB Drive</a:t>
            </a:r>
            <a:endParaRPr/>
          </a:p>
          <a:p>
            <a:pPr indent="-298450" lvl="1" marL="914400" rtl="0">
              <a:spcBef>
                <a:spcPts val="0"/>
              </a:spcBef>
              <a:spcAft>
                <a:spcPts val="0"/>
              </a:spcAft>
              <a:buSzPts val="1100"/>
              <a:buChar char="○"/>
            </a:pPr>
            <a:r>
              <a:rPr lang="en"/>
              <a:t>Cloud Storage</a:t>
            </a:r>
            <a:endParaRPr/>
          </a:p>
        </p:txBody>
      </p:sp>
      <p:sp>
        <p:nvSpPr>
          <p:cNvPr id="197" name="Shape 197"/>
          <p:cNvSpPr txBox="1"/>
          <p:nvPr/>
        </p:nvSpPr>
        <p:spPr>
          <a:xfrm>
            <a:off x="1637100" y="2555550"/>
            <a:ext cx="1873500" cy="202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/class-directory</a:t>
            </a:r>
            <a:endParaRPr>
              <a:solidFill>
                <a:srgbClr val="FFFFFF"/>
              </a:solidFill>
            </a:endParaRPr>
          </a:p>
          <a:p>
            <a:pPr indent="0" lvl="0" marL="0" rtl="0">
              <a:spcBef>
                <a:spcPts val="0"/>
              </a:spcBef>
              <a:spcAft>
                <a:spcPts val="0"/>
              </a:spcAft>
              <a:buNone/>
            </a:pPr>
            <a:r>
              <a:rPr lang="en">
                <a:solidFill>
                  <a:srgbClr val="FFFFFF"/>
                </a:solidFill>
              </a:rPr>
              <a:t>  /assets</a:t>
            </a:r>
            <a:endParaRPr>
              <a:solidFill>
                <a:srgbClr val="FFFFFF"/>
              </a:solidFill>
            </a:endParaRPr>
          </a:p>
          <a:p>
            <a:pPr indent="0" lvl="0" marL="0" rtl="0">
              <a:spcBef>
                <a:spcPts val="0"/>
              </a:spcBef>
              <a:spcAft>
                <a:spcPts val="0"/>
              </a:spcAft>
              <a:buNone/>
            </a:pPr>
            <a:r>
              <a:rPr lang="en">
                <a:solidFill>
                  <a:srgbClr val="FFFFFF"/>
                </a:solidFill>
              </a:rPr>
              <a:t>    /images</a:t>
            </a:r>
            <a:endParaRPr>
              <a:solidFill>
                <a:srgbClr val="FFFFFF"/>
              </a:solidFill>
            </a:endParaRPr>
          </a:p>
          <a:p>
            <a:pPr indent="0" lvl="0" marL="0" rtl="0">
              <a:spcBef>
                <a:spcPts val="0"/>
              </a:spcBef>
              <a:spcAft>
                <a:spcPts val="0"/>
              </a:spcAft>
              <a:buNone/>
            </a:pPr>
            <a:r>
              <a:rPr lang="en">
                <a:solidFill>
                  <a:srgbClr val="FFFFFF"/>
                </a:solidFill>
              </a:rPr>
              <a:t>      .gitkeep</a:t>
            </a:r>
            <a:endParaRPr>
              <a:solidFill>
                <a:srgbClr val="FFFFFF"/>
              </a:solidFill>
            </a:endParaRPr>
          </a:p>
          <a:p>
            <a:pPr indent="0" lvl="0" marL="0" rtl="0">
              <a:spcBef>
                <a:spcPts val="0"/>
              </a:spcBef>
              <a:spcAft>
                <a:spcPts val="0"/>
              </a:spcAft>
              <a:buNone/>
            </a:pPr>
            <a:r>
              <a:rPr lang="en">
                <a:solidFill>
                  <a:srgbClr val="FFFFFF"/>
                </a:solidFill>
              </a:rPr>
              <a:t>    /stylesheets</a:t>
            </a:r>
            <a:endParaRPr>
              <a:solidFill>
                <a:srgbClr val="FFFFFF"/>
              </a:solidFill>
            </a:endParaRPr>
          </a:p>
          <a:p>
            <a:pPr indent="0" lvl="0" marL="0" rtl="0">
              <a:spcBef>
                <a:spcPts val="0"/>
              </a:spcBef>
              <a:spcAft>
                <a:spcPts val="0"/>
              </a:spcAft>
              <a:buNone/>
            </a:pPr>
            <a:r>
              <a:rPr lang="en">
                <a:solidFill>
                  <a:srgbClr val="FFFFFF"/>
                </a:solidFill>
              </a:rPr>
              <a:t>      styles.css</a:t>
            </a:r>
            <a:endParaRPr>
              <a:solidFill>
                <a:srgbClr val="FFFFFF"/>
              </a:solidFill>
            </a:endParaRPr>
          </a:p>
          <a:p>
            <a:pPr indent="0" lvl="0" marL="0" rtl="0">
              <a:spcBef>
                <a:spcPts val="0"/>
              </a:spcBef>
              <a:spcAft>
                <a:spcPts val="0"/>
              </a:spcAft>
              <a:buNone/>
            </a:pPr>
            <a:r>
              <a:rPr lang="en">
                <a:solidFill>
                  <a:srgbClr val="FFFFFF"/>
                </a:solidFill>
              </a:rPr>
              <a:t>    /javascripts</a:t>
            </a:r>
            <a:endParaRPr>
              <a:solidFill>
                <a:srgbClr val="FFFFFF"/>
              </a:solidFill>
            </a:endParaRPr>
          </a:p>
          <a:p>
            <a:pPr indent="0" lvl="0" marL="0" rtl="0">
              <a:spcBef>
                <a:spcPts val="0"/>
              </a:spcBef>
              <a:spcAft>
                <a:spcPts val="0"/>
              </a:spcAft>
              <a:buNone/>
            </a:pPr>
            <a:r>
              <a:rPr lang="en">
                <a:solidFill>
                  <a:srgbClr val="FFFFFF"/>
                </a:solidFill>
              </a:rPr>
              <a:t>      .gitkeep</a:t>
            </a:r>
            <a:endParaRPr>
              <a:solidFill>
                <a:srgbClr val="FFFFFF"/>
              </a:solidFill>
            </a:endParaRPr>
          </a:p>
          <a:p>
            <a:pPr indent="0" lvl="0" marL="0" rtl="0">
              <a:spcBef>
                <a:spcPts val="0"/>
              </a:spcBef>
              <a:spcAft>
                <a:spcPts val="0"/>
              </a:spcAft>
              <a:buNone/>
            </a:pPr>
            <a:r>
              <a:rPr lang="en">
                <a:solidFill>
                  <a:srgbClr val="FFFFFF"/>
                </a:solidFill>
              </a:rPr>
              <a:t>  index.html</a:t>
            </a:r>
            <a:endParaRPr>
              <a:solidFill>
                <a:srgbClr val="FFFFFF"/>
              </a:solidFill>
            </a:endParaRPr>
          </a:p>
        </p:txBody>
      </p:sp>
      <p:pic>
        <p:nvPicPr>
          <p:cNvPr descr="Related image" id="198" name="Shape 198"/>
          <p:cNvPicPr preferRelativeResize="0"/>
          <p:nvPr/>
        </p:nvPicPr>
        <p:blipFill>
          <a:blip r:embed="rId3">
            <a:alphaModFix/>
          </a:blip>
          <a:stretch>
            <a:fillRect/>
          </a:stretch>
        </p:blipFill>
        <p:spPr>
          <a:xfrm>
            <a:off x="3662950" y="1372425"/>
            <a:ext cx="5347375" cy="320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Code Structure</a:t>
            </a:r>
            <a:endParaRPr/>
          </a:p>
        </p:txBody>
      </p:sp>
      <p:sp>
        <p:nvSpPr>
          <p:cNvPr id="204" name="Shape 20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Let’s create our index.html file basic </a:t>
            </a:r>
            <a:endParaRPr/>
          </a:p>
          <a:p>
            <a:pPr indent="-311150" lvl="0" marL="457200" rtl="0">
              <a:spcBef>
                <a:spcPts val="0"/>
              </a:spcBef>
              <a:spcAft>
                <a:spcPts val="0"/>
              </a:spcAft>
              <a:buSzPts val="1300"/>
              <a:buChar char="●"/>
            </a:pPr>
            <a:r>
              <a:rPr lang="en"/>
              <a:t>Once complete run atom-live-server</a:t>
            </a:r>
            <a:endParaRPr/>
          </a:p>
        </p:txBody>
      </p:sp>
      <p:sp>
        <p:nvSpPr>
          <p:cNvPr id="205" name="Shape 205"/>
          <p:cNvSpPr txBox="1"/>
          <p:nvPr>
            <p:ph idx="2" type="body"/>
          </p:nvPr>
        </p:nvSpPr>
        <p:spPr>
          <a:xfrm>
            <a:off x="4933191" y="1567553"/>
            <a:ext cx="34032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000"/>
              <a:t>&lt;!DOCTYPE html&gt;</a:t>
            </a:r>
            <a:endParaRPr sz="1000"/>
          </a:p>
          <a:p>
            <a:pPr indent="0" lvl="0" marL="0" rtl="0">
              <a:lnSpc>
                <a:spcPct val="100000"/>
              </a:lnSpc>
              <a:spcBef>
                <a:spcPts val="1600"/>
              </a:spcBef>
              <a:spcAft>
                <a:spcPts val="0"/>
              </a:spcAft>
              <a:buNone/>
            </a:pPr>
            <a:r>
              <a:rPr lang="en" sz="1000"/>
              <a:t>&lt;html lang=“en”&gt;</a:t>
            </a:r>
            <a:endParaRPr sz="1000"/>
          </a:p>
          <a:p>
            <a:pPr indent="0" lvl="0" marL="0" rtl="0">
              <a:lnSpc>
                <a:spcPct val="100000"/>
              </a:lnSpc>
              <a:spcBef>
                <a:spcPts val="1600"/>
              </a:spcBef>
              <a:spcAft>
                <a:spcPts val="0"/>
              </a:spcAft>
              <a:buNone/>
            </a:pPr>
            <a:r>
              <a:rPr lang="en" sz="1000"/>
              <a:t>&lt;head&gt;</a:t>
            </a:r>
            <a:endParaRPr sz="1000"/>
          </a:p>
          <a:p>
            <a:pPr indent="0" lvl="0" marL="0" rtl="0">
              <a:lnSpc>
                <a:spcPct val="100000"/>
              </a:lnSpc>
              <a:spcBef>
                <a:spcPts val="1600"/>
              </a:spcBef>
              <a:spcAft>
                <a:spcPts val="0"/>
              </a:spcAft>
              <a:buNone/>
            </a:pPr>
            <a:r>
              <a:rPr lang="en" sz="1000"/>
              <a:t>&lt;meta charset=“utf-8” /&gt;</a:t>
            </a:r>
            <a:endParaRPr sz="1000"/>
          </a:p>
          <a:p>
            <a:pPr indent="0" lvl="0" marL="0" rtl="0">
              <a:lnSpc>
                <a:spcPct val="100000"/>
              </a:lnSpc>
              <a:spcBef>
                <a:spcPts val="1600"/>
              </a:spcBef>
              <a:spcAft>
                <a:spcPts val="0"/>
              </a:spcAft>
              <a:buNone/>
            </a:pPr>
            <a:r>
              <a:rPr lang="en" sz="1000"/>
              <a:t>&lt;title&gt;&lt;/title&gt;</a:t>
            </a:r>
            <a:endParaRPr sz="1000"/>
          </a:p>
          <a:p>
            <a:pPr indent="0" lvl="0" marL="0" rtl="0">
              <a:lnSpc>
                <a:spcPct val="100000"/>
              </a:lnSpc>
              <a:spcBef>
                <a:spcPts val="1600"/>
              </a:spcBef>
              <a:spcAft>
                <a:spcPts val="0"/>
              </a:spcAft>
              <a:buNone/>
            </a:pPr>
            <a:r>
              <a:rPr lang="en" sz="1000"/>
              <a:t>&lt;/head&gt;</a:t>
            </a:r>
            <a:endParaRPr sz="1000"/>
          </a:p>
          <a:p>
            <a:pPr indent="0" lvl="0" marL="0" rtl="0">
              <a:lnSpc>
                <a:spcPct val="100000"/>
              </a:lnSpc>
              <a:spcBef>
                <a:spcPts val="1600"/>
              </a:spcBef>
              <a:spcAft>
                <a:spcPts val="0"/>
              </a:spcAft>
              <a:buNone/>
            </a:pPr>
            <a:r>
              <a:rPr lang="en" sz="1000"/>
              <a:t>&lt;body&gt;&lt;/body&gt;</a:t>
            </a:r>
            <a:endParaRPr sz="1000"/>
          </a:p>
          <a:p>
            <a:pPr indent="0" lvl="0" marL="0" rtl="0">
              <a:spcBef>
                <a:spcPts val="1600"/>
              </a:spcBef>
              <a:spcAft>
                <a:spcPts val="1600"/>
              </a:spcAft>
              <a:buNone/>
            </a:pPr>
            <a:r>
              <a:rPr lang="en" sz="1000"/>
              <a: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Semantics </a:t>
            </a:r>
            <a:endParaRPr/>
          </a:p>
        </p:txBody>
      </p:sp>
      <p:sp>
        <p:nvSpPr>
          <p:cNvPr id="211" name="Shape 21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is a text document containing “markup”.</a:t>
            </a:r>
            <a:endParaRPr/>
          </a:p>
          <a:p>
            <a:pPr indent="-311150" lvl="0" marL="457200" rtl="0">
              <a:spcBef>
                <a:spcPts val="0"/>
              </a:spcBef>
              <a:spcAft>
                <a:spcPts val="0"/>
              </a:spcAft>
              <a:buSzPts val="1300"/>
              <a:buChar char="●"/>
            </a:pPr>
            <a:r>
              <a:rPr lang="en"/>
              <a:t>Markup describes the meaning</a:t>
            </a:r>
            <a:endParaRPr/>
          </a:p>
          <a:p>
            <a:pPr indent="-311150" lvl="0" marL="457200" rtl="0">
              <a:spcBef>
                <a:spcPts val="0"/>
              </a:spcBef>
              <a:spcAft>
                <a:spcPts val="0"/>
              </a:spcAft>
              <a:buSzPts val="1300"/>
              <a:buChar char="●"/>
            </a:pPr>
            <a:r>
              <a:rPr lang="en"/>
              <a:t>The meaning is the Semantics</a:t>
            </a:r>
            <a:endParaRPr/>
          </a:p>
          <a:p>
            <a:pPr indent="-311150" lvl="0" marL="457200" rtl="0">
              <a:spcBef>
                <a:spcPts val="0"/>
              </a:spcBef>
              <a:spcAft>
                <a:spcPts val="0"/>
              </a:spcAft>
              <a:buSzPts val="1300"/>
              <a:buChar char="●"/>
            </a:pPr>
            <a:r>
              <a:rPr lang="en"/>
              <a:t>HTML doesn’t define how things look, that’s for CSS.</a:t>
            </a:r>
            <a:endParaRPr/>
          </a:p>
          <a:p>
            <a:pPr indent="-311150" lvl="0" marL="457200" rtl="0">
              <a:spcBef>
                <a:spcPts val="0"/>
              </a:spcBef>
              <a:spcAft>
                <a:spcPts val="0"/>
              </a:spcAft>
              <a:buSzPts val="1300"/>
              <a:buChar char="●"/>
            </a:pPr>
            <a:r>
              <a:rPr lang="en"/>
              <a:t>Every browser has some default styling</a:t>
            </a:r>
            <a:endParaRPr/>
          </a:p>
        </p:txBody>
      </p:sp>
      <p:sp>
        <p:nvSpPr>
          <p:cNvPr id="212" name="Shape 21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Elements</a:t>
            </a:r>
            <a:endParaRPr/>
          </a:p>
          <a:p>
            <a:pPr indent="-298450" lvl="1" marL="914400" rtl="0">
              <a:spcBef>
                <a:spcPts val="0"/>
              </a:spcBef>
              <a:spcAft>
                <a:spcPts val="0"/>
              </a:spcAft>
              <a:buSzPts val="1100"/>
              <a:buChar char="○"/>
            </a:pPr>
            <a:r>
              <a:rPr lang="en"/>
              <a:t>Before HTML5 there were 2 types of presentation elements</a:t>
            </a:r>
            <a:endParaRPr/>
          </a:p>
          <a:p>
            <a:pPr indent="-298450" lvl="2" marL="1371600" rtl="0">
              <a:spcBef>
                <a:spcPts val="0"/>
              </a:spcBef>
              <a:spcAft>
                <a:spcPts val="0"/>
              </a:spcAft>
              <a:buSzPts val="1100"/>
              <a:buChar char="■"/>
            </a:pPr>
            <a:r>
              <a:rPr lang="en"/>
              <a:t>Block - has its’ own line</a:t>
            </a:r>
            <a:endParaRPr/>
          </a:p>
          <a:p>
            <a:pPr indent="-298450" lvl="2" marL="1371600" rtl="0">
              <a:spcBef>
                <a:spcPts val="0"/>
              </a:spcBef>
              <a:spcAft>
                <a:spcPts val="0"/>
              </a:spcAft>
              <a:buSzPts val="1100"/>
              <a:buChar char="■"/>
            </a:pPr>
            <a:r>
              <a:rPr lang="en"/>
              <a:t>Inline - displays in a line of text</a:t>
            </a:r>
            <a:endParaRPr/>
          </a:p>
          <a:p>
            <a:pPr indent="-311150" lvl="0" marL="457200" rtl="0">
              <a:spcBef>
                <a:spcPts val="0"/>
              </a:spcBef>
              <a:spcAft>
                <a:spcPts val="0"/>
              </a:spcAft>
              <a:buSzPts val="1300"/>
              <a:buChar char="●"/>
            </a:pPr>
            <a:r>
              <a:rPr lang="en"/>
              <a:t>HTML5 does away with these concepts because presentation is for CSS</a:t>
            </a:r>
            <a:endParaRPr/>
          </a:p>
          <a:p>
            <a:pPr indent="-298450" lvl="1" marL="914400" rtl="0">
              <a:spcBef>
                <a:spcPts val="0"/>
              </a:spcBef>
              <a:spcAft>
                <a:spcPts val="0"/>
              </a:spcAft>
              <a:buSzPts val="1100"/>
              <a:buChar char="○"/>
            </a:pPr>
            <a:r>
              <a:rPr lang="en"/>
              <a:t>Block elements fall into various new HTML definitions based on their semantics</a:t>
            </a:r>
            <a:endParaRPr/>
          </a:p>
          <a:p>
            <a:pPr indent="-298450" lvl="1" marL="914400" rtl="0">
              <a:spcBef>
                <a:spcPts val="0"/>
              </a:spcBef>
              <a:spcAft>
                <a:spcPts val="0"/>
              </a:spcAft>
              <a:buSzPts val="1100"/>
              <a:buChar char="○"/>
            </a:pPr>
            <a:r>
              <a:rPr lang="en"/>
              <a:t>Inline is now “phasing content”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a:t>
            </a:r>
            <a:r>
              <a:rPr lang="en"/>
              <a:t>Semantics contd.</a:t>
            </a:r>
            <a:endParaRPr/>
          </a:p>
        </p:txBody>
      </p:sp>
      <p:sp>
        <p:nvSpPr>
          <p:cNvPr id="218" name="Shape 2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was a few </a:t>
            </a:r>
            <a:r>
              <a:rPr lang="en"/>
              <a:t>years old when CSS1 arrived in 1996. Because of this HTML had to handle some presentation qualities</a:t>
            </a:r>
            <a:endParaRPr/>
          </a:p>
          <a:p>
            <a:pPr indent="-298450" lvl="1" marL="914400" rtl="0">
              <a:spcBef>
                <a:spcPts val="0"/>
              </a:spcBef>
              <a:spcAft>
                <a:spcPts val="0"/>
              </a:spcAft>
              <a:buSzPts val="1100"/>
              <a:buChar char="○"/>
            </a:pPr>
            <a:r>
              <a:rPr lang="en"/>
              <a:t>Lots of text styles for example</a:t>
            </a:r>
            <a:endParaRPr/>
          </a:p>
          <a:p>
            <a:pPr indent="-298450" lvl="2" marL="1371600" rtl="0">
              <a:spcBef>
                <a:spcPts val="0"/>
              </a:spcBef>
              <a:spcAft>
                <a:spcPts val="0"/>
              </a:spcAft>
              <a:buSzPts val="1100"/>
              <a:buChar char="■"/>
            </a:pPr>
            <a:r>
              <a:rPr lang="en"/>
              <a:t>Bold</a:t>
            </a:r>
            <a:endParaRPr/>
          </a:p>
          <a:p>
            <a:pPr indent="-298450" lvl="2" marL="1371600" rtl="0">
              <a:spcBef>
                <a:spcPts val="0"/>
              </a:spcBef>
              <a:spcAft>
                <a:spcPts val="0"/>
              </a:spcAft>
              <a:buSzPts val="1100"/>
              <a:buChar char="■"/>
            </a:pPr>
            <a:r>
              <a:rPr lang="en"/>
              <a:t>Italic</a:t>
            </a:r>
            <a:endParaRPr/>
          </a:p>
          <a:p>
            <a:pPr indent="-298450" lvl="2" marL="1371600">
              <a:spcBef>
                <a:spcPts val="0"/>
              </a:spcBef>
              <a:spcAft>
                <a:spcPts val="0"/>
              </a:spcAft>
              <a:buSzPts val="1100"/>
              <a:buChar char="■"/>
            </a:pPr>
            <a:r>
              <a:rPr lang="en"/>
              <a:t>Sizing</a:t>
            </a:r>
            <a:endParaRPr/>
          </a:p>
        </p:txBody>
      </p:sp>
      <p:sp>
        <p:nvSpPr>
          <p:cNvPr id="219" name="Shape 21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a:t>
            </a:r>
            <a:r>
              <a:rPr lang="en"/>
              <a:t>presentation fell out of favor with HTML 4 instead pushed towards CSS styling</a:t>
            </a:r>
            <a:endParaRPr/>
          </a:p>
          <a:p>
            <a:pPr indent="-311150" lvl="0" marL="457200" rtl="0">
              <a:spcBef>
                <a:spcPts val="0"/>
              </a:spcBef>
              <a:spcAft>
                <a:spcPts val="0"/>
              </a:spcAft>
              <a:buSzPts val="1300"/>
              <a:buChar char="●"/>
            </a:pPr>
            <a:r>
              <a:rPr lang="en"/>
              <a:t>HTML5 goes further to make elements less presentational and more semantic</a:t>
            </a:r>
            <a:endParaRPr/>
          </a:p>
          <a:p>
            <a:pPr indent="-311150" lvl="0" marL="457200">
              <a:spcBef>
                <a:spcPts val="0"/>
              </a:spcBef>
              <a:spcAft>
                <a:spcPts val="0"/>
              </a:spcAft>
              <a:buSzPts val="1300"/>
              <a:buChar char="●"/>
            </a:pPr>
            <a:r>
              <a:rPr lang="en"/>
              <a:t>In the end choose tags that describe the content regardless of prestación al effects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052550" y="2295600"/>
            <a:ext cx="7038900" cy="552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HTML: Write </a:t>
            </a:r>
            <a:r>
              <a:rPr lang="en"/>
              <a:t>Semantic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Why </a:t>
            </a:r>
            <a:r>
              <a:rPr lang="en"/>
              <a:t>Semantics matters</a:t>
            </a:r>
            <a:endParaRPr/>
          </a:p>
        </p:txBody>
      </p:sp>
      <p:sp>
        <p:nvSpPr>
          <p:cNvPr id="230" name="Shape 230"/>
          <p:cNvSpPr txBox="1"/>
          <p:nvPr>
            <p:ph idx="1" type="body"/>
          </p:nvPr>
        </p:nvSpPr>
        <p:spPr>
          <a:xfrm>
            <a:off x="1297500" y="1542150"/>
            <a:ext cx="7038900" cy="33408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Accessibility </a:t>
            </a:r>
            <a:endParaRPr/>
          </a:p>
          <a:p>
            <a:pPr indent="-298450" lvl="1" marL="914400" rtl="0">
              <a:spcBef>
                <a:spcPts val="0"/>
              </a:spcBef>
              <a:spcAft>
                <a:spcPts val="0"/>
              </a:spcAft>
              <a:buSzPts val="1100"/>
              <a:buChar char="○"/>
            </a:pPr>
            <a:r>
              <a:rPr lang="en"/>
              <a:t>Users with some type of impairment usually visual</a:t>
            </a:r>
            <a:endParaRPr/>
          </a:p>
          <a:p>
            <a:pPr indent="-298450" lvl="1" marL="914400" rtl="0">
              <a:spcBef>
                <a:spcPts val="0"/>
              </a:spcBef>
              <a:spcAft>
                <a:spcPts val="0"/>
              </a:spcAft>
              <a:buSzPts val="1100"/>
              <a:buChar char="○"/>
            </a:pPr>
            <a:r>
              <a:rPr lang="en"/>
              <a:t>HTML is meant to be universal and all users should be able to view and digest content</a:t>
            </a:r>
            <a:endParaRPr/>
          </a:p>
          <a:p>
            <a:pPr indent="-298450" lvl="1" marL="914400" rtl="0">
              <a:spcBef>
                <a:spcPts val="0"/>
              </a:spcBef>
              <a:spcAft>
                <a:spcPts val="0"/>
              </a:spcAft>
              <a:buSzPts val="1100"/>
              <a:buChar char="○"/>
            </a:pPr>
            <a:r>
              <a:rPr lang="en" u="sng">
                <a:solidFill>
                  <a:schemeClr val="hlink"/>
                </a:solidFill>
                <a:hlinkClick r:id="rId3"/>
              </a:rPr>
              <a:t>YouTube: Introduction to Web Accessibility and W3C Standards</a:t>
            </a:r>
            <a:endParaRPr/>
          </a:p>
          <a:p>
            <a:pPr indent="-298450" lvl="1" marL="914400" rtl="0">
              <a:spcBef>
                <a:spcPts val="0"/>
              </a:spcBef>
              <a:spcAft>
                <a:spcPts val="0"/>
              </a:spcAft>
              <a:buSzPts val="1100"/>
              <a:buChar char="○"/>
            </a:pPr>
            <a:r>
              <a:rPr lang="en" u="sng">
                <a:solidFill>
                  <a:schemeClr val="hlink"/>
                </a:solidFill>
                <a:hlinkClick r:id="rId4"/>
              </a:rPr>
              <a:t>YouTube: Why do semantics matter?</a:t>
            </a:r>
            <a:endParaRPr/>
          </a:p>
          <a:p>
            <a:pPr indent="-311150" lvl="0" marL="457200" rtl="0">
              <a:spcBef>
                <a:spcPts val="0"/>
              </a:spcBef>
              <a:spcAft>
                <a:spcPts val="0"/>
              </a:spcAft>
              <a:buSzPts val="1300"/>
              <a:buChar char="●"/>
            </a:pPr>
            <a:r>
              <a:rPr lang="en"/>
              <a:t>Improved SEO</a:t>
            </a:r>
            <a:endParaRPr/>
          </a:p>
          <a:p>
            <a:pPr indent="-298450" lvl="1" marL="914400" rtl="0">
              <a:spcBef>
                <a:spcPts val="0"/>
              </a:spcBef>
              <a:spcAft>
                <a:spcPts val="0"/>
              </a:spcAft>
              <a:buSzPts val="1100"/>
              <a:buChar char="○"/>
            </a:pPr>
            <a:r>
              <a:rPr lang="en"/>
              <a:t>Search Engine Optimization</a:t>
            </a:r>
            <a:endParaRPr/>
          </a:p>
          <a:p>
            <a:pPr indent="-298450" lvl="2" marL="1371600" rtl="0">
              <a:spcBef>
                <a:spcPts val="0"/>
              </a:spcBef>
              <a:spcAft>
                <a:spcPts val="0"/>
              </a:spcAft>
              <a:buSzPts val="1100"/>
              <a:buChar char="■"/>
            </a:pPr>
            <a:r>
              <a:rPr lang="en"/>
              <a:t>Search engines look for particular tags on pages and these will be used as part of your site rating</a:t>
            </a:r>
            <a:endParaRPr/>
          </a:p>
          <a:p>
            <a:pPr indent="-298450" lvl="2" marL="1371600" rtl="0">
              <a:spcBef>
                <a:spcPts val="0"/>
              </a:spcBef>
              <a:spcAft>
                <a:spcPts val="0"/>
              </a:spcAft>
              <a:buSzPts val="1100"/>
              <a:buChar char="■"/>
            </a:pPr>
            <a:r>
              <a:rPr lang="en" u="sng">
                <a:solidFill>
                  <a:schemeClr val="hlink"/>
                </a:solidFill>
                <a:hlinkClick r:id="rId5"/>
              </a:rPr>
              <a:t>Beginner Guide to SEO</a:t>
            </a:r>
            <a:endParaRPr/>
          </a:p>
          <a:p>
            <a:pPr indent="-298450" lvl="2" marL="1371600" rtl="0">
              <a:spcBef>
                <a:spcPts val="0"/>
              </a:spcBef>
              <a:spcAft>
                <a:spcPts val="0"/>
              </a:spcAft>
              <a:buSzPts val="1100"/>
              <a:buChar char="■"/>
            </a:pPr>
            <a:r>
              <a:rPr lang="en"/>
              <a:t>Google Analytics Demo</a:t>
            </a:r>
            <a:endParaRPr/>
          </a:p>
          <a:p>
            <a:pPr indent="-311150" lvl="0" marL="457200" rtl="0">
              <a:spcBef>
                <a:spcPts val="0"/>
              </a:spcBef>
              <a:spcAft>
                <a:spcPts val="0"/>
              </a:spcAft>
              <a:buSzPts val="1300"/>
              <a:buChar char="●"/>
            </a:pPr>
            <a:r>
              <a:rPr lang="en"/>
              <a:t>Styling and maintenance </a:t>
            </a:r>
            <a:endParaRPr/>
          </a:p>
          <a:p>
            <a:pPr indent="-298450" lvl="1" marL="914400" rtl="0">
              <a:spcBef>
                <a:spcPts val="0"/>
              </a:spcBef>
              <a:spcAft>
                <a:spcPts val="0"/>
              </a:spcAft>
              <a:buSzPts val="1100"/>
              <a:buChar char="○"/>
            </a:pPr>
            <a:r>
              <a:rPr lang="en"/>
              <a:t>If we are coding to the same standard it makes for a better experience picking up new code more efficiently </a:t>
            </a:r>
            <a:endParaRPr/>
          </a:p>
          <a:p>
            <a:pPr indent="-298450" lvl="1" marL="914400" rtl="0">
              <a:spcBef>
                <a:spcPts val="0"/>
              </a:spcBef>
              <a:spcAft>
                <a:spcPts val="0"/>
              </a:spcAft>
              <a:buSzPts val="1100"/>
              <a:buChar char="○"/>
            </a:pPr>
            <a:r>
              <a:rPr lang="en"/>
              <a:t>Makes writing CSS easier and developer understanding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Markup Elements, Attributes, and Values</a:t>
            </a:r>
            <a:endParaRPr/>
          </a:p>
        </p:txBody>
      </p:sp>
      <p:sp>
        <p:nvSpPr>
          <p:cNvPr id="236" name="Shape 236"/>
          <p:cNvSpPr txBox="1"/>
          <p:nvPr>
            <p:ph idx="1" type="body"/>
          </p:nvPr>
        </p:nvSpPr>
        <p:spPr>
          <a:xfrm>
            <a:off x="1297500" y="1307850"/>
            <a:ext cx="7038900" cy="3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has 3 principal components: </a:t>
            </a:r>
            <a:r>
              <a:rPr i="1" lang="en"/>
              <a:t>elements, attributes, and values</a:t>
            </a:r>
            <a:endParaRPr i="1"/>
          </a:p>
          <a:p>
            <a:pPr indent="-311150" lvl="0" marL="457200" rtl="0">
              <a:spcBef>
                <a:spcPts val="1600"/>
              </a:spcBef>
              <a:spcAft>
                <a:spcPts val="0"/>
              </a:spcAft>
              <a:buSzPts val="1300"/>
              <a:buChar char="●"/>
            </a:pPr>
            <a:r>
              <a:rPr lang="en"/>
              <a:t>Elements - labels that describe parts of a page</a:t>
            </a:r>
            <a:endParaRPr/>
          </a:p>
          <a:p>
            <a:pPr indent="-298450" lvl="1" marL="914400" rtl="0">
              <a:spcBef>
                <a:spcPts val="0"/>
              </a:spcBef>
              <a:spcAft>
                <a:spcPts val="0"/>
              </a:spcAft>
              <a:buSzPts val="1100"/>
              <a:buChar char="○"/>
            </a:pPr>
            <a:r>
              <a:rPr lang="en"/>
              <a:t>&lt;p&gt;, &lt;h#&gt;, &lt;a&gt;, &lt;em&gt;, &lt;img /&gt;, etc.</a:t>
            </a:r>
            <a:endParaRPr/>
          </a:p>
          <a:p>
            <a:pPr indent="-298450" lvl="1" marL="914400" rtl="0">
              <a:spcBef>
                <a:spcPts val="0"/>
              </a:spcBef>
              <a:spcAft>
                <a:spcPts val="0"/>
              </a:spcAft>
              <a:buSzPts val="1100"/>
              <a:buChar char="○"/>
            </a:pPr>
            <a:r>
              <a:rPr lang="en"/>
              <a:t>Elements must have a start and stop, however &lt;img /&gt; for example is an “Empty Element”  tag meaning it closes without having to declare &lt;/img&gt;. </a:t>
            </a:r>
            <a:endParaRPr/>
          </a:p>
          <a:p>
            <a:pPr indent="-298450" lvl="2" marL="1371600" rtl="0">
              <a:spcBef>
                <a:spcPts val="0"/>
              </a:spcBef>
              <a:spcAft>
                <a:spcPts val="0"/>
              </a:spcAft>
              <a:buSzPts val="1100"/>
              <a:buChar char="■"/>
            </a:pPr>
            <a:r>
              <a:rPr lang="en"/>
              <a:t>Yes: &lt;img src=”...” alt=”...” /&gt; </a:t>
            </a:r>
            <a:endParaRPr/>
          </a:p>
          <a:p>
            <a:pPr indent="-298450" lvl="2" marL="1371600" rtl="0">
              <a:spcBef>
                <a:spcPts val="0"/>
              </a:spcBef>
              <a:spcAft>
                <a:spcPts val="0"/>
              </a:spcAft>
              <a:buSzPts val="1100"/>
              <a:buChar char="■"/>
            </a:pPr>
            <a:r>
              <a:rPr lang="en"/>
              <a:t>No: &lt;img src=”...” alt=”...”&gt;&lt;/img&gt; </a:t>
            </a:r>
            <a:endParaRPr/>
          </a:p>
          <a:p>
            <a:pPr indent="-311150" lvl="0" marL="457200" rtl="0">
              <a:spcBef>
                <a:spcPts val="0"/>
              </a:spcBef>
              <a:spcAft>
                <a:spcPts val="0"/>
              </a:spcAft>
              <a:buSzPts val="1300"/>
              <a:buChar char="●"/>
            </a:pPr>
            <a:r>
              <a:rPr lang="en"/>
              <a:t>Attributes and Values - attributes contain </a:t>
            </a:r>
            <a:r>
              <a:rPr lang="en"/>
              <a:t>information</a:t>
            </a:r>
            <a:r>
              <a:rPr lang="en"/>
              <a:t> about the content in the document, not the content itself</a:t>
            </a:r>
            <a:endParaRPr/>
          </a:p>
          <a:p>
            <a:pPr indent="-298450" lvl="1" marL="914400" rtl="0">
              <a:spcBef>
                <a:spcPts val="0"/>
              </a:spcBef>
              <a:spcAft>
                <a:spcPts val="0"/>
              </a:spcAft>
              <a:buSzPts val="1100"/>
              <a:buChar char="○"/>
            </a:pPr>
            <a:r>
              <a:rPr lang="en"/>
              <a:t>&lt;a href=”google.com” target=”_blank”&gt;Google&lt;/a&gt;</a:t>
            </a:r>
            <a:endParaRPr/>
          </a:p>
          <a:p>
            <a:pPr indent="-298450" lvl="2" marL="1371600" rtl="0">
              <a:spcBef>
                <a:spcPts val="0"/>
              </a:spcBef>
              <a:spcAft>
                <a:spcPts val="0"/>
              </a:spcAft>
              <a:buSzPts val="1100"/>
              <a:buChar char="■"/>
            </a:pPr>
            <a:r>
              <a:rPr i="1" lang="en"/>
              <a:t>href</a:t>
            </a:r>
            <a:r>
              <a:rPr lang="en"/>
              <a:t> is the attribute | “google.com” is the </a:t>
            </a:r>
            <a:r>
              <a:rPr i="1" lang="en"/>
              <a:t>value</a:t>
            </a:r>
            <a:r>
              <a:rPr lang="en"/>
              <a:t> of </a:t>
            </a:r>
            <a:r>
              <a:rPr i="1" lang="en"/>
              <a:t>href</a:t>
            </a:r>
            <a:endParaRPr i="1"/>
          </a:p>
          <a:p>
            <a:pPr indent="-298450" lvl="1" marL="914400" rtl="0">
              <a:spcBef>
                <a:spcPts val="0"/>
              </a:spcBef>
              <a:spcAft>
                <a:spcPts val="0"/>
              </a:spcAft>
              <a:buSzPts val="1100"/>
              <a:buChar char="○"/>
            </a:pPr>
            <a:r>
              <a:rPr lang="en"/>
              <a:t>You can have one or more attributes. </a:t>
            </a:r>
            <a:endParaRPr/>
          </a:p>
          <a:p>
            <a:pPr indent="-298450" lvl="1" marL="914400" rtl="0">
              <a:spcBef>
                <a:spcPts val="0"/>
              </a:spcBef>
              <a:spcAft>
                <a:spcPts val="0"/>
              </a:spcAft>
              <a:buSzPts val="1100"/>
              <a:buChar char="○"/>
            </a:pPr>
            <a:r>
              <a:rPr lang="en"/>
              <a:t>Some attributes have predefined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Parent &gt; Child</a:t>
            </a:r>
            <a:endParaRPr/>
          </a:p>
        </p:txBody>
      </p:sp>
      <p:sp>
        <p:nvSpPr>
          <p:cNvPr id="242" name="Shape 2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Parents and Children - an HTML element that contains another HTML element is considered a “Parent Child relationship”</a:t>
            </a:r>
            <a:endParaRPr/>
          </a:p>
          <a:p>
            <a:pPr indent="-298450" lvl="1" marL="914400" rtl="0">
              <a:spcBef>
                <a:spcPts val="0"/>
              </a:spcBef>
              <a:spcAft>
                <a:spcPts val="0"/>
              </a:spcAft>
              <a:buSzPts val="1100"/>
              <a:buChar char="○"/>
            </a:pPr>
            <a:r>
              <a:rPr lang="en"/>
              <a:t>Ex. &lt;article&gt;&lt;p&gt;...some text...&lt;/p&gt;&lt;/article&gt; | The &lt;article&gt; is the </a:t>
            </a:r>
            <a:r>
              <a:rPr i="1" lang="en"/>
              <a:t>Parent </a:t>
            </a:r>
            <a:r>
              <a:rPr lang="en"/>
              <a:t>to the </a:t>
            </a:r>
            <a:r>
              <a:rPr i="1" lang="en"/>
              <a:t>Child</a:t>
            </a:r>
            <a:r>
              <a:rPr lang="en"/>
              <a:t> &lt;p&gt;</a:t>
            </a:r>
            <a:endParaRPr/>
          </a:p>
          <a:p>
            <a:pPr indent="-298450" lvl="1" marL="914400" rtl="0">
              <a:spcBef>
                <a:spcPts val="0"/>
              </a:spcBef>
              <a:spcAft>
                <a:spcPts val="0"/>
              </a:spcAft>
              <a:buSzPts val="1100"/>
              <a:buChar char="○"/>
            </a:pPr>
            <a:r>
              <a:rPr lang="en"/>
              <a:t>Parents can have theoretically infinite nested children although this isn’t advised. “nested children” &lt;article&gt;&lt;p&gt;...some text…&lt;ul&gt;&lt;li&gt;...&lt;/li&gt;&lt;/ul&gt;&lt;/p&gt;&lt;/article&gt;</a:t>
            </a:r>
            <a:endParaRPr/>
          </a:p>
          <a:p>
            <a:pPr indent="-311150" lvl="0" marL="457200" rtl="0">
              <a:spcBef>
                <a:spcPts val="0"/>
              </a:spcBef>
              <a:spcAft>
                <a:spcPts val="0"/>
              </a:spcAft>
              <a:buSzPts val="1300"/>
              <a:buChar char="●"/>
            </a:pPr>
            <a:r>
              <a:rPr lang="en"/>
              <a:t>Parent Child relationships are extremely important to understand when you begin working with </a:t>
            </a:r>
            <a:r>
              <a:rPr lang="en" u="sng">
                <a:solidFill>
                  <a:schemeClr val="hlink"/>
                </a:solidFill>
                <a:hlinkClick r:id="rId3"/>
              </a:rPr>
              <a:t>CSS</a:t>
            </a:r>
            <a:r>
              <a:rPr lang="en"/>
              <a:t> and </a:t>
            </a:r>
            <a:r>
              <a:rPr lang="en" u="sng">
                <a:solidFill>
                  <a:schemeClr val="hlink"/>
                </a:solidFill>
                <a:hlinkClick r:id="rId4"/>
              </a:rPr>
              <a:t>JavaScript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Links, Images, and non-text content</a:t>
            </a:r>
            <a:endParaRPr/>
          </a:p>
        </p:txBody>
      </p:sp>
      <p:sp>
        <p:nvSpPr>
          <p:cNvPr id="248" name="Shape 2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Since everything in an HTML document is text anything that isn’t text is merely a </a:t>
            </a:r>
            <a:r>
              <a:rPr i="1" lang="en"/>
              <a:t>reference</a:t>
            </a:r>
            <a:endParaRPr/>
          </a:p>
          <a:p>
            <a:pPr indent="-311150" lvl="0" marL="457200" rtl="0">
              <a:spcBef>
                <a:spcPts val="0"/>
              </a:spcBef>
              <a:spcAft>
                <a:spcPts val="0"/>
              </a:spcAft>
              <a:buSzPts val="1300"/>
              <a:buChar char="●"/>
            </a:pPr>
            <a:r>
              <a:rPr lang="en"/>
              <a:t>The reference is nothing more than text</a:t>
            </a:r>
            <a:endParaRPr/>
          </a:p>
          <a:p>
            <a:pPr indent="-311150" lvl="0" marL="457200" rtl="0">
              <a:spcBef>
                <a:spcPts val="0"/>
              </a:spcBef>
              <a:spcAft>
                <a:spcPts val="0"/>
              </a:spcAft>
              <a:buSzPts val="1300"/>
              <a:buChar char="●"/>
            </a:pPr>
            <a:r>
              <a:rPr lang="en"/>
              <a:t>Browsers are able to </a:t>
            </a:r>
            <a:r>
              <a:rPr lang="en"/>
              <a:t>interpret</a:t>
            </a:r>
            <a:r>
              <a:rPr lang="en"/>
              <a:t> all types of files but depending on the browser it may not support particular files</a:t>
            </a:r>
            <a:endParaRPr/>
          </a:p>
          <a:p>
            <a:pPr indent="-298450" lvl="1" marL="914400" rtl="0">
              <a:spcBef>
                <a:spcPts val="0"/>
              </a:spcBef>
              <a:spcAft>
                <a:spcPts val="0"/>
              </a:spcAft>
              <a:buSzPts val="1100"/>
              <a:buChar char="○"/>
            </a:pPr>
            <a:r>
              <a:rPr lang="en"/>
              <a:t>Browsers will do their best in finding a supporting application to assist in supporting unsupported files</a:t>
            </a:r>
            <a:endParaRPr/>
          </a:p>
          <a:p>
            <a:pPr indent="-298450" lvl="1" marL="914400" rtl="0">
              <a:spcBef>
                <a:spcPts val="0"/>
              </a:spcBef>
              <a:spcAft>
                <a:spcPts val="0"/>
              </a:spcAft>
              <a:buSzPts val="1100"/>
              <a:buChar char="○"/>
            </a:pPr>
            <a:r>
              <a:rPr lang="en"/>
              <a:t>You as a developer can also assist in helping browser find applications and extensions to allow the browser to support a non-native file type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File Names</a:t>
            </a:r>
            <a:endParaRPr/>
          </a:p>
        </p:txBody>
      </p:sp>
      <p:sp>
        <p:nvSpPr>
          <p:cNvPr id="254" name="Shape 2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Use Lowercase File Names</a:t>
            </a:r>
            <a:endParaRPr/>
          </a:p>
          <a:p>
            <a:pPr indent="-298450" lvl="1" marL="914400" rtl="0">
              <a:spcBef>
                <a:spcPts val="0"/>
              </a:spcBef>
              <a:spcAft>
                <a:spcPts val="0"/>
              </a:spcAft>
              <a:buSzPts val="1100"/>
              <a:buChar char="○"/>
            </a:pPr>
            <a:r>
              <a:rPr lang="en"/>
              <a:t>media.html, discography.html, photos.html, etc.</a:t>
            </a:r>
            <a:endParaRPr/>
          </a:p>
          <a:p>
            <a:pPr indent="-311150" lvl="0" marL="457200" rtl="0">
              <a:spcBef>
                <a:spcPts val="0"/>
              </a:spcBef>
              <a:spcAft>
                <a:spcPts val="0"/>
              </a:spcAft>
              <a:buSzPts val="1300"/>
              <a:buChar char="●"/>
            </a:pPr>
            <a:r>
              <a:rPr lang="en"/>
              <a:t>Separate words with a dash ‘-’</a:t>
            </a:r>
            <a:endParaRPr/>
          </a:p>
          <a:p>
            <a:pPr indent="-298450" lvl="1" marL="914400" rtl="0">
              <a:spcBef>
                <a:spcPts val="0"/>
              </a:spcBef>
              <a:spcAft>
                <a:spcPts val="0"/>
              </a:spcAft>
              <a:buSzPts val="1100"/>
              <a:buChar char="○"/>
            </a:pPr>
            <a:r>
              <a:rPr lang="en"/>
              <a:t>tour-dates.html, my-profile.html, super-cool-page.html</a:t>
            </a:r>
            <a:endParaRPr/>
          </a:p>
          <a:p>
            <a:pPr indent="-298450" lvl="1" marL="914400" rtl="0">
              <a:spcBef>
                <a:spcPts val="0"/>
              </a:spcBef>
              <a:spcAft>
                <a:spcPts val="0"/>
              </a:spcAft>
              <a:buSzPts val="1100"/>
              <a:buChar char="○"/>
            </a:pPr>
            <a:r>
              <a:rPr lang="en"/>
              <a:t>Dashes are </a:t>
            </a:r>
            <a:r>
              <a:rPr lang="en"/>
              <a:t>preferred</a:t>
            </a:r>
            <a:r>
              <a:rPr lang="en"/>
              <a:t> by Search Engines</a:t>
            </a:r>
            <a:endParaRPr/>
          </a:p>
          <a:p>
            <a:pPr indent="-298450" lvl="1" marL="914400" rtl="0">
              <a:spcBef>
                <a:spcPts val="0"/>
              </a:spcBef>
              <a:spcAft>
                <a:spcPts val="0"/>
              </a:spcAft>
              <a:buSzPts val="1100"/>
              <a:buChar char="○"/>
            </a:pPr>
            <a:r>
              <a:rPr lang="en"/>
              <a:t>Underscores ‘_’ </a:t>
            </a:r>
            <a:r>
              <a:rPr lang="en"/>
              <a:t>are not</a:t>
            </a:r>
            <a:r>
              <a:rPr lang="en"/>
              <a:t> wrong just not </a:t>
            </a:r>
            <a:r>
              <a:rPr lang="en"/>
              <a:t>recommended</a:t>
            </a:r>
            <a:endParaRPr/>
          </a:p>
          <a:p>
            <a:pPr indent="-311150" lvl="0" marL="457200" rtl="0">
              <a:spcBef>
                <a:spcPts val="0"/>
              </a:spcBef>
              <a:spcAft>
                <a:spcPts val="0"/>
              </a:spcAft>
              <a:buSzPts val="1300"/>
              <a:buChar char="●"/>
            </a:pPr>
            <a:r>
              <a:rPr lang="en"/>
              <a:t>Be careful of the extensions you use</a:t>
            </a:r>
            <a:endParaRPr/>
          </a:p>
          <a:p>
            <a:pPr indent="-298450" lvl="1" marL="914400" rtl="0">
              <a:spcBef>
                <a:spcPts val="0"/>
              </a:spcBef>
              <a:spcAft>
                <a:spcPts val="0"/>
              </a:spcAft>
              <a:buSzPts val="1100"/>
              <a:buChar char="○"/>
            </a:pPr>
            <a:r>
              <a:rPr lang="en"/>
              <a:t>p</a:t>
            </a:r>
            <a:r>
              <a:rPr lang="en"/>
              <a:t>roper : .html</a:t>
            </a:r>
            <a:endParaRPr/>
          </a:p>
          <a:p>
            <a:pPr indent="-298450" lvl="1" marL="914400" rtl="0">
              <a:spcBef>
                <a:spcPts val="0"/>
              </a:spcBef>
              <a:spcAft>
                <a:spcPts val="0"/>
              </a:spcAft>
              <a:buSzPts val="1100"/>
              <a:buChar char="○"/>
            </a:pPr>
            <a:r>
              <a:rPr lang="en"/>
              <a:t>improper: .htm</a:t>
            </a:r>
            <a:endParaRPr/>
          </a:p>
          <a:p>
            <a:pPr indent="-298450" lvl="1" marL="914400" rtl="0">
              <a:spcBef>
                <a:spcPts val="0"/>
              </a:spcBef>
              <a:spcAft>
                <a:spcPts val="0"/>
              </a:spcAft>
              <a:buSzPts val="1100"/>
              <a:buChar char="○"/>
            </a:pPr>
            <a:r>
              <a:rPr lang="en"/>
              <a:t>What you declare is what will render .txt will render a text document</a:t>
            </a:r>
            <a:endParaRPr/>
          </a:p>
          <a:p>
            <a:pPr indent="0" lvl="0" marL="45720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Questions over reading</a:t>
            </a:r>
            <a:endParaRPr/>
          </a:p>
        </p:txBody>
      </p:sp>
      <p:sp>
        <p:nvSpPr>
          <p:cNvPr id="141" name="Shape 141"/>
          <p:cNvSpPr txBox="1"/>
          <p:nvPr>
            <p:ph idx="1" type="body"/>
          </p:nvPr>
        </p:nvSpPr>
        <p:spPr>
          <a:xfrm>
            <a:off x="1297500" y="1567550"/>
            <a:ext cx="37290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CH 3 - Basic HTML Structure</a:t>
            </a:r>
            <a:endParaRPr/>
          </a:p>
          <a:p>
            <a:pPr indent="-298450" lvl="1" marL="914400" rtl="0">
              <a:spcBef>
                <a:spcPts val="0"/>
              </a:spcBef>
              <a:spcAft>
                <a:spcPts val="0"/>
              </a:spcAft>
              <a:buSzPts val="1100"/>
              <a:buChar char="○"/>
            </a:pPr>
            <a:r>
              <a:rPr lang="en"/>
              <a:t>HTML Structure?</a:t>
            </a:r>
            <a:endParaRPr/>
          </a:p>
          <a:p>
            <a:pPr indent="-298450" lvl="1" marL="914400" rtl="0">
              <a:spcBef>
                <a:spcPts val="0"/>
              </a:spcBef>
              <a:spcAft>
                <a:spcPts val="0"/>
              </a:spcAft>
              <a:buSzPts val="1100"/>
              <a:buChar char="○"/>
            </a:pPr>
            <a:r>
              <a:rPr lang="en"/>
              <a:t>Parts of a document</a:t>
            </a:r>
            <a:endParaRPr/>
          </a:p>
          <a:p>
            <a:pPr indent="-298450" lvl="2" marL="1371600" rtl="0">
              <a:spcBef>
                <a:spcPts val="0"/>
              </a:spcBef>
              <a:spcAft>
                <a:spcPts val="0"/>
              </a:spcAft>
              <a:buSzPts val="1100"/>
              <a:buChar char="■"/>
            </a:pPr>
            <a:r>
              <a:rPr lang="en"/>
              <a:t>&lt;header&gt;, &lt;footer&gt;, &lt;aside&gt;?</a:t>
            </a:r>
            <a:endParaRPr/>
          </a:p>
          <a:p>
            <a:pPr indent="-298450" lvl="1" marL="914400" rtl="0">
              <a:spcBef>
                <a:spcPts val="0"/>
              </a:spcBef>
              <a:spcAft>
                <a:spcPts val="0"/>
              </a:spcAft>
              <a:buSzPts val="1100"/>
              <a:buChar char="○"/>
            </a:pPr>
            <a:r>
              <a:rPr lang="en"/>
              <a:t>Naming</a:t>
            </a:r>
            <a:r>
              <a:rPr lang="en"/>
              <a:t> elements</a:t>
            </a:r>
            <a:endParaRPr/>
          </a:p>
          <a:p>
            <a:pPr indent="-298450" lvl="2" marL="1371600" rtl="0">
              <a:spcBef>
                <a:spcPts val="0"/>
              </a:spcBef>
              <a:spcAft>
                <a:spcPts val="0"/>
              </a:spcAft>
              <a:buSzPts val="1100"/>
              <a:buChar char="■"/>
            </a:pPr>
            <a:r>
              <a:rPr lang="en"/>
              <a:t>Classes </a:t>
            </a:r>
            <a:endParaRPr/>
          </a:p>
          <a:p>
            <a:pPr indent="-311150" lvl="0" marL="457200" rtl="0">
              <a:spcBef>
                <a:spcPts val="0"/>
              </a:spcBef>
              <a:spcAft>
                <a:spcPts val="0"/>
              </a:spcAft>
              <a:buSzPts val="1300"/>
              <a:buChar char="●"/>
            </a:pPr>
            <a:r>
              <a:rPr lang="en"/>
              <a:t>CH 6 - Links</a:t>
            </a:r>
            <a:endParaRPr/>
          </a:p>
          <a:p>
            <a:pPr indent="-298450" lvl="1" marL="914400" rtl="0">
              <a:spcBef>
                <a:spcPts val="0"/>
              </a:spcBef>
              <a:spcAft>
                <a:spcPts val="0"/>
              </a:spcAft>
              <a:buSzPts val="1100"/>
              <a:buChar char="○"/>
            </a:pPr>
            <a:r>
              <a:rPr lang="en"/>
              <a:t>Block Level Links</a:t>
            </a:r>
            <a:endParaRPr/>
          </a:p>
          <a:p>
            <a:pPr indent="-298450" lvl="2" marL="1371600" rtl="0">
              <a:spcBef>
                <a:spcPts val="0"/>
              </a:spcBef>
              <a:spcAft>
                <a:spcPts val="0"/>
              </a:spcAft>
              <a:buSzPts val="1100"/>
              <a:buChar char="■"/>
            </a:pPr>
            <a:r>
              <a:rPr lang="en"/>
              <a:t>Wrapping elements in anchor tag</a:t>
            </a:r>
            <a:endParaRPr/>
          </a:p>
          <a:p>
            <a:pPr indent="-298450" lvl="1" marL="914400">
              <a:spcBef>
                <a:spcPts val="0"/>
              </a:spcBef>
              <a:spcAft>
                <a:spcPts val="0"/>
              </a:spcAft>
              <a:buSzPts val="1100"/>
              <a:buChar char="○"/>
            </a:pPr>
            <a:r>
              <a:rPr lang="en"/>
              <a:t>Target Attribute</a:t>
            </a:r>
            <a:endParaRPr/>
          </a:p>
        </p:txBody>
      </p:sp>
      <p:pic>
        <p:nvPicPr>
          <p:cNvPr id="142" name="Shape 142"/>
          <p:cNvPicPr preferRelativeResize="0"/>
          <p:nvPr/>
        </p:nvPicPr>
        <p:blipFill>
          <a:blip r:embed="rId3">
            <a:alphaModFix/>
          </a:blip>
          <a:stretch>
            <a:fillRect/>
          </a:stretch>
        </p:blipFill>
        <p:spPr>
          <a:xfrm>
            <a:off x="5178900" y="1460250"/>
            <a:ext cx="3812700" cy="2136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URLs</a:t>
            </a:r>
            <a:endParaRPr/>
          </a:p>
        </p:txBody>
      </p:sp>
      <p:sp>
        <p:nvSpPr>
          <p:cNvPr id="260" name="Shape 2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Uniform Resource Locator (URL) is a name for addresses.</a:t>
            </a:r>
            <a:endParaRPr/>
          </a:p>
          <a:p>
            <a:pPr indent="-298450" lvl="1" marL="914400" rtl="0">
              <a:spcBef>
                <a:spcPts val="0"/>
              </a:spcBef>
              <a:spcAft>
                <a:spcPts val="0"/>
              </a:spcAft>
              <a:buSzPts val="1100"/>
              <a:buChar char="○"/>
            </a:pPr>
            <a:r>
              <a:rPr lang="en"/>
              <a:t>Contains information about where the file is </a:t>
            </a:r>
            <a:endParaRPr/>
          </a:p>
          <a:p>
            <a:pPr indent="-298450" lvl="1" marL="914400" rtl="0">
              <a:spcBef>
                <a:spcPts val="0"/>
              </a:spcBef>
              <a:spcAft>
                <a:spcPts val="0"/>
              </a:spcAft>
              <a:buSzPts val="1100"/>
              <a:buChar char="○"/>
            </a:pPr>
            <a:r>
              <a:rPr lang="en"/>
              <a:t>Parts of a URL</a:t>
            </a:r>
            <a:endParaRPr/>
          </a:p>
          <a:p>
            <a:pPr indent="-298450" lvl="2" marL="1371600" rtl="0">
              <a:spcBef>
                <a:spcPts val="0"/>
              </a:spcBef>
              <a:spcAft>
                <a:spcPts val="0"/>
              </a:spcAft>
              <a:buSzPts val="1100"/>
              <a:buChar char="■"/>
            </a:pPr>
            <a:r>
              <a:rPr lang="en"/>
              <a:t>https://www.williamsfuller.com/projects/deftones-site/index.html</a:t>
            </a:r>
            <a:endParaRPr/>
          </a:p>
          <a:p>
            <a:pPr indent="-298450" lvl="2" marL="1371600" rtl="0">
              <a:spcBef>
                <a:spcPts val="0"/>
              </a:spcBef>
              <a:spcAft>
                <a:spcPts val="0"/>
              </a:spcAft>
              <a:buSzPts val="1100"/>
              <a:buChar char="■"/>
            </a:pPr>
            <a:r>
              <a:rPr lang="en"/>
              <a:t>Scheme</a:t>
            </a:r>
            <a:endParaRPr/>
          </a:p>
          <a:p>
            <a:pPr indent="-298450" lvl="3" marL="1828800" rtl="0">
              <a:spcBef>
                <a:spcPts val="0"/>
              </a:spcBef>
              <a:spcAft>
                <a:spcPts val="0"/>
              </a:spcAft>
              <a:buSzPts val="1100"/>
              <a:buChar char="●"/>
            </a:pPr>
            <a:r>
              <a:rPr lang="en"/>
              <a:t>Not Secure: http:// </a:t>
            </a:r>
            <a:endParaRPr/>
          </a:p>
          <a:p>
            <a:pPr indent="-298450" lvl="3" marL="1828800" rtl="0">
              <a:spcBef>
                <a:spcPts val="0"/>
              </a:spcBef>
              <a:spcAft>
                <a:spcPts val="0"/>
              </a:spcAft>
              <a:buSzPts val="1100"/>
              <a:buChar char="●"/>
            </a:pPr>
            <a:r>
              <a:rPr lang="en"/>
              <a:t>Secure: https://</a:t>
            </a:r>
            <a:endParaRPr/>
          </a:p>
          <a:p>
            <a:pPr indent="-298450" lvl="3" marL="1828800" rtl="0">
              <a:spcBef>
                <a:spcPts val="0"/>
              </a:spcBef>
              <a:spcAft>
                <a:spcPts val="0"/>
              </a:spcAft>
              <a:buSzPts val="1100"/>
              <a:buChar char="●"/>
            </a:pPr>
            <a:r>
              <a:rPr lang="en"/>
              <a:t>Others: ftp, sftp, etc.</a:t>
            </a:r>
            <a:endParaRPr/>
          </a:p>
          <a:p>
            <a:pPr indent="-298450" lvl="2" marL="1371600" rtl="0">
              <a:spcBef>
                <a:spcPts val="0"/>
              </a:spcBef>
              <a:spcAft>
                <a:spcPts val="0"/>
              </a:spcAft>
              <a:buSzPts val="1100"/>
              <a:buChar char="■"/>
            </a:pPr>
            <a:r>
              <a:rPr lang="en"/>
              <a:t>Server Name</a:t>
            </a:r>
            <a:endParaRPr/>
          </a:p>
          <a:p>
            <a:pPr indent="-298450" lvl="3" marL="1828800" rtl="0">
              <a:spcBef>
                <a:spcPts val="0"/>
              </a:spcBef>
              <a:spcAft>
                <a:spcPts val="0"/>
              </a:spcAft>
              <a:buSzPts val="1100"/>
              <a:buChar char="●"/>
            </a:pPr>
            <a:r>
              <a:rPr lang="en"/>
              <a:t>www.williamsfuller.com</a:t>
            </a:r>
            <a:endParaRPr/>
          </a:p>
          <a:p>
            <a:pPr indent="-298450" lvl="2" marL="1371600" rtl="0">
              <a:spcBef>
                <a:spcPts val="0"/>
              </a:spcBef>
              <a:spcAft>
                <a:spcPts val="0"/>
              </a:spcAft>
              <a:buSzPts val="1100"/>
              <a:buChar char="■"/>
            </a:pPr>
            <a:r>
              <a:rPr lang="en"/>
              <a:t>Path</a:t>
            </a:r>
            <a:endParaRPr/>
          </a:p>
          <a:p>
            <a:pPr indent="-298450" lvl="3" marL="1828800" rtl="0">
              <a:spcBef>
                <a:spcPts val="0"/>
              </a:spcBef>
              <a:spcAft>
                <a:spcPts val="0"/>
              </a:spcAft>
              <a:buSzPts val="1100"/>
              <a:buChar char="●"/>
            </a:pPr>
            <a:r>
              <a:rPr lang="en"/>
              <a:t>/projects/deftones-site/</a:t>
            </a:r>
            <a:endParaRPr/>
          </a:p>
          <a:p>
            <a:pPr indent="-298450" lvl="2" marL="1371600" rtl="0">
              <a:spcBef>
                <a:spcPts val="0"/>
              </a:spcBef>
              <a:spcAft>
                <a:spcPts val="0"/>
              </a:spcAft>
              <a:buSzPts val="1100"/>
              <a:buChar char="■"/>
            </a:pPr>
            <a:r>
              <a:rPr lang="en"/>
              <a:t>File Name</a:t>
            </a:r>
            <a:endParaRPr/>
          </a:p>
          <a:p>
            <a:pPr indent="-298450" lvl="3" marL="1828800" rtl="0">
              <a:spcBef>
                <a:spcPts val="0"/>
              </a:spcBef>
              <a:spcAft>
                <a:spcPts val="0"/>
              </a:spcAft>
              <a:buSzPts val="1100"/>
              <a:buChar char="●"/>
            </a:pPr>
            <a:r>
              <a:rPr lang="en"/>
              <a:t>index.html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URLs contd.</a:t>
            </a:r>
            <a:endParaRPr/>
          </a:p>
        </p:txBody>
      </p:sp>
      <p:sp>
        <p:nvSpPr>
          <p:cNvPr id="266" name="Shape 2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There are 2 types of URLs</a:t>
            </a:r>
            <a:endParaRPr/>
          </a:p>
          <a:p>
            <a:pPr indent="-298450" lvl="1" marL="914400" rtl="0">
              <a:spcBef>
                <a:spcPts val="0"/>
              </a:spcBef>
              <a:spcAft>
                <a:spcPts val="0"/>
              </a:spcAft>
              <a:buSzPts val="1100"/>
              <a:buChar char="○"/>
            </a:pPr>
            <a:r>
              <a:rPr lang="en"/>
              <a:t>Absolute - shows the entire path</a:t>
            </a:r>
            <a:endParaRPr/>
          </a:p>
          <a:p>
            <a:pPr indent="-298450" lvl="2" marL="1371600" rtl="0">
              <a:spcBef>
                <a:spcPts val="0"/>
              </a:spcBef>
              <a:spcAft>
                <a:spcPts val="0"/>
              </a:spcAft>
              <a:buSzPts val="1100"/>
              <a:buChar char="■"/>
            </a:pPr>
            <a:r>
              <a:rPr lang="en" u="sng">
                <a:solidFill>
                  <a:schemeClr val="hlink"/>
                </a:solidFill>
                <a:hlinkClick r:id="rId3"/>
              </a:rPr>
              <a:t>https://www.williamsfuller.com/projects/deftones-site/index.html</a:t>
            </a:r>
            <a:endParaRPr/>
          </a:p>
          <a:p>
            <a:pPr indent="-298450" lvl="2" marL="1371600" rtl="0">
              <a:spcBef>
                <a:spcPts val="0"/>
              </a:spcBef>
              <a:spcAft>
                <a:spcPts val="0"/>
              </a:spcAft>
              <a:buSzPts val="1100"/>
              <a:buChar char="■"/>
            </a:pPr>
            <a:r>
              <a:rPr lang="en" u="sng">
                <a:solidFill>
                  <a:schemeClr val="hlink"/>
                </a:solidFill>
                <a:hlinkClick r:id="rId4"/>
              </a:rPr>
              <a:t>https://www.williamsfuller.com/projects/deftones-site/assets/stylesheets/styles.css</a:t>
            </a:r>
            <a:endParaRPr/>
          </a:p>
          <a:p>
            <a:pPr indent="-298450" lvl="1" marL="914400" rtl="0">
              <a:spcBef>
                <a:spcPts val="0"/>
              </a:spcBef>
              <a:spcAft>
                <a:spcPts val="0"/>
              </a:spcAft>
              <a:buSzPts val="1100"/>
              <a:buChar char="○"/>
            </a:pPr>
            <a:r>
              <a:rPr lang="en"/>
              <a:t>Relative - details where a file is relative to where you are located</a:t>
            </a:r>
            <a:endParaRPr/>
          </a:p>
          <a:p>
            <a:pPr indent="-298450" lvl="2" marL="1371600" rtl="0">
              <a:spcBef>
                <a:spcPts val="0"/>
              </a:spcBef>
              <a:spcAft>
                <a:spcPts val="0"/>
              </a:spcAft>
              <a:buSzPts val="1100"/>
              <a:buChar char="■"/>
            </a:pPr>
            <a:r>
              <a:rPr lang="en"/>
              <a:t>If we were on the index.html page and wanted to reference the </a:t>
            </a:r>
            <a:r>
              <a:rPr i="1" lang="en"/>
              <a:t>styles.css</a:t>
            </a:r>
            <a:endParaRPr/>
          </a:p>
          <a:p>
            <a:pPr indent="-298450" lvl="3" marL="1828800" rtl="0">
              <a:spcBef>
                <a:spcPts val="0"/>
              </a:spcBef>
              <a:spcAft>
                <a:spcPts val="0"/>
              </a:spcAft>
              <a:buSzPts val="1100"/>
              <a:buChar char="●"/>
            </a:pPr>
            <a:r>
              <a:rPr lang="en"/>
              <a:t>../assets/stylesheets/styles.css</a:t>
            </a:r>
            <a:endParaRPr/>
          </a:p>
          <a:p>
            <a:pPr indent="-311150" lvl="0" marL="457200">
              <a:spcBef>
                <a:spcPts val="0"/>
              </a:spcBef>
              <a:spcAft>
                <a:spcPts val="0"/>
              </a:spcAft>
              <a:buSzPts val="1300"/>
              <a:buChar char="●"/>
            </a:pPr>
            <a:r>
              <a:rPr lang="en"/>
              <a:t>When working within files you will typically just use relative paths to grab all your reference images, stylesheets, scripts, etc. from within your project. If you are </a:t>
            </a:r>
            <a:r>
              <a:rPr lang="en"/>
              <a:t>referencing</a:t>
            </a:r>
            <a:r>
              <a:rPr lang="en"/>
              <a:t> files outside of your project on the web you’d use absolute paths.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HTML </a:t>
            </a:r>
            <a:r>
              <a:rPr lang="en"/>
              <a:t>Exercises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Review</a:t>
            </a:r>
            <a:endParaRPr/>
          </a:p>
        </p:txBody>
      </p:sp>
      <p:sp>
        <p:nvSpPr>
          <p:cNvPr id="277" name="Shape 27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depth look into HTML</a:t>
            </a:r>
            <a:endParaRPr/>
          </a:p>
          <a:p>
            <a:pPr indent="0" lvl="0" marL="0">
              <a:spcBef>
                <a:spcPts val="1600"/>
              </a:spcBef>
              <a:spcAft>
                <a:spcPts val="0"/>
              </a:spcAft>
              <a:buNone/>
            </a:pPr>
            <a:r>
              <a:rPr lang="en"/>
              <a:t>Covered</a:t>
            </a:r>
            <a:endParaRPr/>
          </a:p>
          <a:p>
            <a:pPr indent="-311150" lvl="0" marL="457200" rtl="0">
              <a:spcBef>
                <a:spcPts val="1600"/>
              </a:spcBef>
              <a:spcAft>
                <a:spcPts val="0"/>
              </a:spcAft>
              <a:buSzPts val="1300"/>
              <a:buChar char="●"/>
            </a:pPr>
            <a:r>
              <a:rPr lang="en"/>
              <a:t>Tags</a:t>
            </a:r>
            <a:endParaRPr/>
          </a:p>
          <a:p>
            <a:pPr indent="-311150" lvl="0" marL="457200" rtl="0">
              <a:spcBef>
                <a:spcPts val="0"/>
              </a:spcBef>
              <a:spcAft>
                <a:spcPts val="0"/>
              </a:spcAft>
              <a:buSzPts val="1300"/>
              <a:buChar char="●"/>
            </a:pPr>
            <a:r>
              <a:rPr lang="en"/>
              <a:t>URLs</a:t>
            </a:r>
            <a:endParaRPr/>
          </a:p>
          <a:p>
            <a:pPr indent="-311150" lvl="0" marL="457200" rtl="0">
              <a:spcBef>
                <a:spcPts val="0"/>
              </a:spcBef>
              <a:spcAft>
                <a:spcPts val="0"/>
              </a:spcAft>
              <a:buSzPts val="1300"/>
              <a:buChar char="●"/>
            </a:pPr>
            <a:r>
              <a:rPr lang="en"/>
              <a:t>Accessibility</a:t>
            </a:r>
            <a:endParaRPr/>
          </a:p>
          <a:p>
            <a:pPr indent="-311150" lvl="0" marL="457200" rtl="0">
              <a:spcBef>
                <a:spcPts val="0"/>
              </a:spcBef>
              <a:spcAft>
                <a:spcPts val="0"/>
              </a:spcAft>
              <a:buSzPts val="1300"/>
              <a:buChar char="●"/>
            </a:pPr>
            <a:r>
              <a:rPr lang="en"/>
              <a:t>SEO</a:t>
            </a:r>
            <a:endParaRPr/>
          </a:p>
          <a:p>
            <a:pPr indent="-311150" lvl="0" marL="457200" rtl="0">
              <a:spcBef>
                <a:spcPts val="0"/>
              </a:spcBef>
              <a:spcAft>
                <a:spcPts val="0"/>
              </a:spcAft>
              <a:buSzPts val="1300"/>
              <a:buChar char="●"/>
            </a:pPr>
            <a:r>
              <a:rPr lang="en"/>
              <a:t>Semantic code</a:t>
            </a:r>
            <a:endParaRPr/>
          </a:p>
          <a:p>
            <a:pPr indent="-311150" lvl="0" marL="457200" rtl="0">
              <a:spcBef>
                <a:spcPts val="0"/>
              </a:spcBef>
              <a:spcAft>
                <a:spcPts val="0"/>
              </a:spcAft>
              <a:buSzPts val="1300"/>
              <a:buChar char="●"/>
            </a:pPr>
            <a:r>
              <a:rPr lang="en"/>
              <a:t>Got environments setup</a:t>
            </a:r>
            <a:endParaRPr/>
          </a:p>
          <a:p>
            <a:pPr indent="-311150" lvl="0" marL="457200" rtl="0">
              <a:spcBef>
                <a:spcPts val="0"/>
              </a:spcBef>
              <a:spcAft>
                <a:spcPts val="0"/>
              </a:spcAft>
              <a:buSzPts val="1300"/>
              <a:buChar char="●"/>
            </a:pPr>
            <a:r>
              <a:rPr lang="en"/>
              <a:t>Element relationships</a:t>
            </a:r>
            <a:endParaRPr/>
          </a:p>
          <a:p>
            <a:pPr indent="-311150" lvl="0" marL="457200">
              <a:spcBef>
                <a:spcPts val="0"/>
              </a:spcBef>
              <a:spcAft>
                <a:spcPts val="0"/>
              </a:spcAft>
              <a:buSzPts val="1300"/>
              <a:buChar char="●"/>
            </a:pPr>
            <a:r>
              <a:rPr lang="en"/>
              <a:t>File 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 3</a:t>
            </a:r>
            <a:endParaRPr/>
          </a:p>
        </p:txBody>
      </p:sp>
      <p:sp>
        <p:nvSpPr>
          <p:cNvPr id="283" name="Shape 283"/>
          <p:cNvSpPr txBox="1"/>
          <p:nvPr>
            <p:ph idx="1" type="body"/>
          </p:nvPr>
        </p:nvSpPr>
        <p:spPr>
          <a:xfrm>
            <a:off x="1297500" y="1567550"/>
            <a:ext cx="27486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Homework</a:t>
            </a:r>
            <a:endParaRPr/>
          </a:p>
          <a:p>
            <a:pPr indent="-298450" lvl="1" marL="914400" rtl="0">
              <a:spcBef>
                <a:spcPts val="0"/>
              </a:spcBef>
              <a:spcAft>
                <a:spcPts val="0"/>
              </a:spcAft>
              <a:buSzPts val="1100"/>
              <a:buChar char="○"/>
            </a:pPr>
            <a:r>
              <a:rPr lang="en"/>
              <a:t>Read: Ch 7 &amp; 8</a:t>
            </a:r>
            <a:endParaRPr/>
          </a:p>
          <a:p>
            <a:pPr indent="-298450" lvl="1" marL="914400" rtl="0">
              <a:spcBef>
                <a:spcPts val="0"/>
              </a:spcBef>
              <a:spcAft>
                <a:spcPts val="0"/>
              </a:spcAft>
              <a:buSzPts val="1100"/>
              <a:buChar char="○"/>
            </a:pPr>
            <a:r>
              <a:rPr lang="en"/>
              <a:t>Wireframes</a:t>
            </a:r>
            <a:endParaRPr/>
          </a:p>
          <a:p>
            <a:pPr indent="-298450" lvl="2" marL="1371600" rtl="0">
              <a:spcBef>
                <a:spcPts val="0"/>
              </a:spcBef>
              <a:spcAft>
                <a:spcPts val="0"/>
              </a:spcAft>
              <a:buSzPts val="1100"/>
              <a:buChar char="■"/>
            </a:pPr>
            <a:r>
              <a:rPr lang="en"/>
              <a:t>Media</a:t>
            </a:r>
            <a:endParaRPr/>
          </a:p>
          <a:p>
            <a:pPr indent="-298450" lvl="2" marL="1371600" rtl="0">
              <a:spcBef>
                <a:spcPts val="0"/>
              </a:spcBef>
              <a:spcAft>
                <a:spcPts val="0"/>
              </a:spcAft>
              <a:buSzPts val="1100"/>
              <a:buChar char="■"/>
            </a:pPr>
            <a:r>
              <a:rPr lang="en"/>
              <a:t>Merch</a:t>
            </a:r>
            <a:endParaRPr/>
          </a:p>
          <a:p>
            <a:pPr indent="-298450" lvl="2" marL="1371600" rtl="0">
              <a:spcBef>
                <a:spcPts val="0"/>
              </a:spcBef>
              <a:spcAft>
                <a:spcPts val="0"/>
              </a:spcAft>
              <a:buSzPts val="1100"/>
              <a:buChar char="■"/>
            </a:pPr>
            <a:r>
              <a:rPr lang="en"/>
              <a:t>Tour Dates</a:t>
            </a:r>
            <a:endParaRPr/>
          </a:p>
          <a:p>
            <a:pPr indent="-298450" lvl="1" marL="914400">
              <a:spcBef>
                <a:spcPts val="0"/>
              </a:spcBef>
              <a:spcAft>
                <a:spcPts val="0"/>
              </a:spcAft>
              <a:buSzPts val="1100"/>
              <a:buChar char="○"/>
            </a:pPr>
            <a:r>
              <a:rPr lang="en"/>
              <a:t>Create final project directory and link to all of the pages</a:t>
            </a:r>
            <a:endParaRPr/>
          </a:p>
        </p:txBody>
      </p:sp>
      <p:pic>
        <p:nvPicPr>
          <p:cNvPr id="284" name="Shape 284"/>
          <p:cNvPicPr preferRelativeResize="0"/>
          <p:nvPr/>
        </p:nvPicPr>
        <p:blipFill>
          <a:blip r:embed="rId3">
            <a:alphaModFix/>
          </a:blip>
          <a:stretch>
            <a:fillRect/>
          </a:stretch>
        </p:blipFill>
        <p:spPr>
          <a:xfrm>
            <a:off x="4198500" y="1460250"/>
            <a:ext cx="4526625" cy="311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Last Week Review</a:t>
            </a:r>
            <a:endParaRPr/>
          </a:p>
        </p:txBody>
      </p:sp>
      <p:sp>
        <p:nvSpPr>
          <p:cNvPr id="148" name="Shape 14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Hyper Text Markup Language</a:t>
            </a:r>
            <a:endParaRPr/>
          </a:p>
          <a:p>
            <a:pPr indent="-298450" lvl="1" marL="914400" rtl="0">
              <a:spcBef>
                <a:spcPts val="0"/>
              </a:spcBef>
              <a:spcAft>
                <a:spcPts val="0"/>
              </a:spcAft>
              <a:buSzPts val="1100"/>
              <a:buChar char="○"/>
            </a:pPr>
            <a:r>
              <a:rPr lang="en"/>
              <a:t>Think of as a Skeleton</a:t>
            </a:r>
            <a:endParaRPr/>
          </a:p>
          <a:p>
            <a:pPr indent="-298450" lvl="1" marL="914400" rtl="0">
              <a:spcBef>
                <a:spcPts val="0"/>
              </a:spcBef>
              <a:spcAft>
                <a:spcPts val="0"/>
              </a:spcAft>
              <a:buSzPts val="1100"/>
              <a:buChar char="○"/>
            </a:pPr>
            <a:r>
              <a:rPr lang="en"/>
              <a:t>Holds everything together </a:t>
            </a:r>
            <a:endParaRPr/>
          </a:p>
          <a:p>
            <a:pPr indent="-311150" lvl="0" marL="457200" rtl="0">
              <a:spcBef>
                <a:spcPts val="0"/>
              </a:spcBef>
              <a:spcAft>
                <a:spcPts val="0"/>
              </a:spcAft>
              <a:buSzPts val="1300"/>
              <a:buChar char="●"/>
            </a:pPr>
            <a:r>
              <a:rPr lang="en"/>
              <a:t>Cascading Style Sheets</a:t>
            </a:r>
            <a:endParaRPr/>
          </a:p>
          <a:p>
            <a:pPr indent="-298450" lvl="1" marL="914400" rtl="0">
              <a:spcBef>
                <a:spcPts val="0"/>
              </a:spcBef>
              <a:spcAft>
                <a:spcPts val="0"/>
              </a:spcAft>
              <a:buSzPts val="1100"/>
              <a:buChar char="○"/>
            </a:pPr>
            <a:r>
              <a:rPr lang="en"/>
              <a:t>Think of as Clothes</a:t>
            </a:r>
            <a:endParaRPr/>
          </a:p>
          <a:p>
            <a:pPr indent="-298450" lvl="1" marL="914400" rtl="0">
              <a:spcBef>
                <a:spcPts val="0"/>
              </a:spcBef>
              <a:spcAft>
                <a:spcPts val="0"/>
              </a:spcAft>
              <a:buSzPts val="1100"/>
              <a:buChar char="○"/>
            </a:pPr>
            <a:r>
              <a:rPr lang="en"/>
              <a:t>Styling of website</a:t>
            </a:r>
            <a:endParaRPr/>
          </a:p>
          <a:p>
            <a:pPr indent="-311150" lvl="0" marL="457200" rtl="0">
              <a:spcBef>
                <a:spcPts val="0"/>
              </a:spcBef>
              <a:spcAft>
                <a:spcPts val="0"/>
              </a:spcAft>
              <a:buSzPts val="1300"/>
              <a:buChar char="●"/>
            </a:pPr>
            <a:r>
              <a:rPr lang="en"/>
              <a:t>JavaScript</a:t>
            </a:r>
            <a:endParaRPr/>
          </a:p>
          <a:p>
            <a:pPr indent="-298450" lvl="1" marL="914400" rtl="0">
              <a:spcBef>
                <a:spcPts val="0"/>
              </a:spcBef>
              <a:spcAft>
                <a:spcPts val="0"/>
              </a:spcAft>
              <a:buSzPts val="1100"/>
              <a:buChar char="○"/>
            </a:pPr>
            <a:r>
              <a:rPr lang="en"/>
              <a:t>Think of as Muscles</a:t>
            </a:r>
            <a:endParaRPr/>
          </a:p>
          <a:p>
            <a:pPr indent="-298450" lvl="1" marL="914400" rtl="0">
              <a:spcBef>
                <a:spcPts val="0"/>
              </a:spcBef>
              <a:spcAft>
                <a:spcPts val="0"/>
              </a:spcAft>
              <a:buSzPts val="1100"/>
              <a:buChar char="○"/>
            </a:pPr>
            <a:r>
              <a:rPr lang="en"/>
              <a:t>Creates functionality </a:t>
            </a:r>
            <a:endParaRPr/>
          </a:p>
        </p:txBody>
      </p:sp>
      <p:sp>
        <p:nvSpPr>
          <p:cNvPr id="149" name="Shape 14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&lt;!DOCTYPE html&gt;</a:t>
            </a:r>
            <a:endParaRPr/>
          </a:p>
          <a:p>
            <a:pPr indent="-298450" lvl="1" marL="914400" rtl="0">
              <a:spcBef>
                <a:spcPts val="0"/>
              </a:spcBef>
              <a:spcAft>
                <a:spcPts val="0"/>
              </a:spcAft>
              <a:buSzPts val="1100"/>
              <a:buChar char="○"/>
            </a:pPr>
            <a:r>
              <a:rPr lang="en"/>
              <a:t>Declares file</a:t>
            </a:r>
            <a:endParaRPr/>
          </a:p>
          <a:p>
            <a:pPr indent="-311150" lvl="0" marL="457200" rtl="0">
              <a:spcBef>
                <a:spcPts val="0"/>
              </a:spcBef>
              <a:spcAft>
                <a:spcPts val="0"/>
              </a:spcAft>
              <a:buSzPts val="1300"/>
              <a:buChar char="●"/>
            </a:pPr>
            <a:r>
              <a:rPr lang="en"/>
              <a:t>&lt;html&gt;</a:t>
            </a:r>
            <a:endParaRPr/>
          </a:p>
          <a:p>
            <a:pPr indent="-298450" lvl="1" marL="914400" rtl="0">
              <a:spcBef>
                <a:spcPts val="0"/>
              </a:spcBef>
              <a:spcAft>
                <a:spcPts val="0"/>
              </a:spcAft>
              <a:buSzPts val="1100"/>
              <a:buChar char="○"/>
            </a:pPr>
            <a:r>
              <a:rPr lang="en"/>
              <a:t>Begins the HTML content</a:t>
            </a:r>
            <a:endParaRPr/>
          </a:p>
          <a:p>
            <a:pPr indent="-311150" lvl="0" marL="457200" rtl="0">
              <a:spcBef>
                <a:spcPts val="0"/>
              </a:spcBef>
              <a:spcAft>
                <a:spcPts val="0"/>
              </a:spcAft>
              <a:buSzPts val="1300"/>
              <a:buChar char="●"/>
            </a:pPr>
            <a:r>
              <a:rPr lang="en"/>
              <a:t>&lt;head&gt;</a:t>
            </a:r>
            <a:endParaRPr/>
          </a:p>
          <a:p>
            <a:pPr indent="-298450" lvl="1" marL="914400" rtl="0">
              <a:spcBef>
                <a:spcPts val="0"/>
              </a:spcBef>
              <a:spcAft>
                <a:spcPts val="0"/>
              </a:spcAft>
              <a:buSzPts val="1100"/>
              <a:buChar char="○"/>
            </a:pPr>
            <a:r>
              <a:rPr lang="en"/>
              <a:t>Instructional information for page</a:t>
            </a:r>
            <a:endParaRPr/>
          </a:p>
          <a:p>
            <a:pPr indent="-298450" lvl="2" marL="1371600" rtl="0">
              <a:spcBef>
                <a:spcPts val="0"/>
              </a:spcBef>
              <a:spcAft>
                <a:spcPts val="0"/>
              </a:spcAft>
              <a:buSzPts val="1100"/>
              <a:buChar char="■"/>
            </a:pPr>
            <a:r>
              <a:rPr lang="en"/>
              <a:t>Meta tags</a:t>
            </a:r>
            <a:endParaRPr/>
          </a:p>
          <a:p>
            <a:pPr indent="-298450" lvl="2" marL="1371600" rtl="0">
              <a:spcBef>
                <a:spcPts val="0"/>
              </a:spcBef>
              <a:spcAft>
                <a:spcPts val="0"/>
              </a:spcAft>
              <a:buSzPts val="1100"/>
              <a:buChar char="■"/>
            </a:pPr>
            <a:r>
              <a:rPr lang="en"/>
              <a:t>&lt;title&gt;</a:t>
            </a:r>
            <a:endParaRPr/>
          </a:p>
          <a:p>
            <a:pPr indent="-298450" lvl="2" marL="1371600" rtl="0">
              <a:spcBef>
                <a:spcPts val="0"/>
              </a:spcBef>
              <a:spcAft>
                <a:spcPts val="0"/>
              </a:spcAft>
              <a:buSzPts val="1100"/>
              <a:buChar char="■"/>
            </a:pPr>
            <a:r>
              <a:rPr lang="en"/>
              <a:t>External CSS</a:t>
            </a:r>
            <a:endParaRPr/>
          </a:p>
          <a:p>
            <a:pPr indent="-311150" lvl="0" marL="457200" rtl="0">
              <a:spcBef>
                <a:spcPts val="0"/>
              </a:spcBef>
              <a:spcAft>
                <a:spcPts val="0"/>
              </a:spcAft>
              <a:buSzPts val="1300"/>
              <a:buChar char="●"/>
            </a:pPr>
            <a:r>
              <a:rPr lang="en"/>
              <a:t>&lt;body&gt;</a:t>
            </a:r>
            <a:endParaRPr/>
          </a:p>
          <a:p>
            <a:pPr indent="-298450" lvl="1" marL="914400" rtl="0">
              <a:spcBef>
                <a:spcPts val="0"/>
              </a:spcBef>
              <a:spcAft>
                <a:spcPts val="0"/>
              </a:spcAft>
              <a:buSzPts val="1100"/>
              <a:buChar char="○"/>
            </a:pPr>
            <a:r>
              <a:rPr lang="en"/>
              <a:t>Content user sees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CSS Selectors</a:t>
            </a:r>
            <a:endParaRPr/>
          </a:p>
          <a:p>
            <a:pPr indent="-311150" lvl="0" marL="457200" rtl="0">
              <a:spcBef>
                <a:spcPts val="1600"/>
              </a:spcBef>
              <a:spcAft>
                <a:spcPts val="0"/>
              </a:spcAft>
              <a:buSzPts val="1300"/>
              <a:buChar char="●"/>
            </a:pPr>
            <a:r>
              <a:rPr lang="en"/>
              <a:t>.class</a:t>
            </a:r>
            <a:endParaRPr/>
          </a:p>
          <a:p>
            <a:pPr indent="-298450" lvl="1" marL="914400" rtl="0">
              <a:spcBef>
                <a:spcPts val="0"/>
              </a:spcBef>
              <a:spcAft>
                <a:spcPts val="0"/>
              </a:spcAft>
              <a:buSzPts val="1100"/>
              <a:buChar char="○"/>
            </a:pPr>
            <a:r>
              <a:rPr lang="en"/>
              <a:t>Reuseable</a:t>
            </a:r>
            <a:endParaRPr/>
          </a:p>
          <a:p>
            <a:pPr indent="-298450" lvl="1" marL="914400" rtl="0">
              <a:spcBef>
                <a:spcPts val="0"/>
              </a:spcBef>
              <a:spcAft>
                <a:spcPts val="0"/>
              </a:spcAft>
              <a:buSzPts val="1100"/>
              <a:buChar char="○"/>
            </a:pPr>
            <a:r>
              <a:rPr lang="en"/>
              <a:t>&lt;div class=”myClass”&gt;...&lt;/div&gt;</a:t>
            </a:r>
            <a:endParaRPr/>
          </a:p>
          <a:p>
            <a:pPr indent="-311150" lvl="0" marL="457200" rtl="0">
              <a:spcBef>
                <a:spcPts val="0"/>
              </a:spcBef>
              <a:spcAft>
                <a:spcPts val="0"/>
              </a:spcAft>
              <a:buSzPts val="1300"/>
              <a:buChar char="●"/>
            </a:pPr>
            <a:r>
              <a:rPr lang="en"/>
              <a:t>#id</a:t>
            </a:r>
            <a:endParaRPr/>
          </a:p>
          <a:p>
            <a:pPr indent="-298450" lvl="1" marL="914400" rtl="0">
              <a:spcBef>
                <a:spcPts val="0"/>
              </a:spcBef>
              <a:spcAft>
                <a:spcPts val="0"/>
              </a:spcAft>
              <a:buSzPts val="1100"/>
              <a:buChar char="○"/>
            </a:pPr>
            <a:r>
              <a:rPr lang="en"/>
              <a:t>Unique element</a:t>
            </a:r>
            <a:endParaRPr/>
          </a:p>
          <a:p>
            <a:pPr indent="-298450" lvl="1" marL="914400" rtl="0">
              <a:spcBef>
                <a:spcPts val="0"/>
              </a:spcBef>
              <a:spcAft>
                <a:spcPts val="0"/>
              </a:spcAft>
              <a:buSzPts val="1100"/>
              <a:buChar char="○"/>
            </a:pPr>
            <a:r>
              <a:rPr lang="en"/>
              <a:t>&lt;div id=”myId”&gt;...&lt;/div&gt;</a:t>
            </a:r>
            <a:endParaRPr/>
          </a:p>
          <a:p>
            <a:pPr indent="-311150" lvl="0" marL="457200" rtl="0">
              <a:spcBef>
                <a:spcPts val="0"/>
              </a:spcBef>
              <a:spcAft>
                <a:spcPts val="0"/>
              </a:spcAft>
              <a:buSzPts val="1300"/>
              <a:buChar char="●"/>
            </a:pPr>
            <a:r>
              <a:rPr lang="en"/>
              <a:t>* </a:t>
            </a:r>
            <a:endParaRPr/>
          </a:p>
          <a:p>
            <a:pPr indent="-298450" lvl="1" marL="914400" rtl="0">
              <a:spcBef>
                <a:spcPts val="0"/>
              </a:spcBef>
              <a:spcAft>
                <a:spcPts val="0"/>
              </a:spcAft>
              <a:buSzPts val="1100"/>
              <a:buChar char="○"/>
            </a:pPr>
            <a:r>
              <a:rPr lang="en"/>
              <a:t>Selects all elements</a:t>
            </a:r>
            <a:endParaRPr/>
          </a:p>
          <a:p>
            <a:pPr indent="-311150" lvl="0" marL="457200" rtl="0">
              <a:spcBef>
                <a:spcPts val="0"/>
              </a:spcBef>
              <a:spcAft>
                <a:spcPts val="0"/>
              </a:spcAft>
              <a:buSzPts val="1300"/>
              <a:buChar char="●"/>
            </a:pPr>
            <a:r>
              <a:rPr lang="en"/>
              <a:t>element</a:t>
            </a:r>
            <a:endParaRPr/>
          </a:p>
          <a:p>
            <a:pPr indent="-298450" lvl="1" marL="914400" rtl="0">
              <a:spcBef>
                <a:spcPts val="0"/>
              </a:spcBef>
              <a:spcAft>
                <a:spcPts val="0"/>
              </a:spcAft>
              <a:buSzPts val="1100"/>
              <a:buChar char="○"/>
            </a:pPr>
            <a:r>
              <a:rPr lang="en"/>
              <a:t>Selects all same HTML elements</a:t>
            </a:r>
            <a:endParaRPr/>
          </a:p>
          <a:p>
            <a:pPr indent="-298450" lvl="1" marL="914400" rtl="0">
              <a:spcBef>
                <a:spcPts val="0"/>
              </a:spcBef>
              <a:spcAft>
                <a:spcPts val="0"/>
              </a:spcAft>
              <a:buSzPts val="1100"/>
              <a:buChar char="○"/>
            </a:pPr>
            <a:r>
              <a:rPr lang="en"/>
              <a:t>&lt;p&gt;...&lt;/p&gt;</a:t>
            </a:r>
            <a:endParaRPr/>
          </a:p>
        </p:txBody>
      </p:sp>
      <p:sp>
        <p:nvSpPr>
          <p:cNvPr id="155" name="Shape 1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Last Week </a:t>
            </a:r>
            <a:r>
              <a:rPr lang="en"/>
              <a:t>Review contd.</a:t>
            </a:r>
            <a:endParaRPr/>
          </a:p>
        </p:txBody>
      </p:sp>
      <p:sp>
        <p:nvSpPr>
          <p:cNvPr id="156" name="Shape 15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.myClass {...css props...}</a:t>
            </a:r>
            <a:endParaRPr/>
          </a:p>
          <a:p>
            <a:pPr indent="-311150" lvl="0" marL="457200" rtl="0">
              <a:spcBef>
                <a:spcPts val="0"/>
              </a:spcBef>
              <a:spcAft>
                <a:spcPts val="0"/>
              </a:spcAft>
              <a:buSzPts val="1300"/>
              <a:buChar char="●"/>
            </a:pPr>
            <a:r>
              <a:rPr lang="en"/>
              <a:t>#myId{...css props…}</a:t>
            </a:r>
            <a:endParaRPr/>
          </a:p>
          <a:p>
            <a:pPr indent="-311150" lvl="0" marL="457200" rtl="0">
              <a:spcBef>
                <a:spcPts val="0"/>
              </a:spcBef>
              <a:spcAft>
                <a:spcPts val="0"/>
              </a:spcAft>
              <a:buSzPts val="1300"/>
              <a:buChar char="●"/>
            </a:pPr>
            <a:r>
              <a:rPr lang="en"/>
              <a:t>*{...css props…}</a:t>
            </a:r>
            <a:endParaRPr/>
          </a:p>
          <a:p>
            <a:pPr indent="-311150" lvl="0" marL="457200" rtl="0">
              <a:spcBef>
                <a:spcPts val="0"/>
              </a:spcBef>
              <a:spcAft>
                <a:spcPts val="0"/>
              </a:spcAft>
              <a:buSzPts val="1300"/>
              <a:buChar char="●"/>
            </a:pPr>
            <a:r>
              <a:rPr lang="en"/>
              <a:t>p{...css props…}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u="sng">
                <a:solidFill>
                  <a:schemeClr val="hlink"/>
                </a:solidFill>
                <a:hlinkClick r:id="rId3"/>
              </a:rPr>
              <a:t>CSS Selector 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Last Week Review contd.</a:t>
            </a:r>
            <a:endParaRPr/>
          </a:p>
          <a:p>
            <a:pPr indent="0" lvl="0" marL="0">
              <a:spcBef>
                <a:spcPts val="0"/>
              </a:spcBef>
              <a:spcAft>
                <a:spcPts val="0"/>
              </a:spcAft>
              <a:buNone/>
            </a:pPr>
            <a:r>
              <a:t/>
            </a:r>
            <a:endParaRPr/>
          </a:p>
        </p:txBody>
      </p:sp>
      <p:sp>
        <p:nvSpPr>
          <p:cNvPr id="162" name="Shape 16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Chrome Developer tools</a:t>
            </a:r>
            <a:endParaRPr/>
          </a:p>
          <a:p>
            <a:pPr indent="0" lvl="0" marL="0">
              <a:spcBef>
                <a:spcPts val="1600"/>
              </a:spcBef>
              <a:spcAft>
                <a:spcPts val="0"/>
              </a:spcAft>
              <a:buNone/>
            </a:pPr>
            <a:r>
              <a:rPr lang="en"/>
              <a:t>In creating websites and web applications one of the most important tools is the developer tools.</a:t>
            </a:r>
            <a:endParaRPr/>
          </a:p>
          <a:p>
            <a:pPr indent="0" lvl="0" marL="0">
              <a:spcBef>
                <a:spcPts val="1600"/>
              </a:spcBef>
              <a:spcAft>
                <a:spcPts val="0"/>
              </a:spcAft>
              <a:buNone/>
            </a:pPr>
            <a:r>
              <a:rPr lang="en"/>
              <a:t>Every modern web browser includes a powerful suite of developer tools. These tools do a range of things, from inspecting currently-loaded HTML, CSS and JavaScript to showing which assets the page has requested and how long they took to load. </a:t>
            </a:r>
            <a:endParaRPr/>
          </a:p>
          <a:p>
            <a:pPr indent="0" lvl="0" marL="0">
              <a:spcBef>
                <a:spcPts val="1600"/>
              </a:spcBef>
              <a:spcAft>
                <a:spcPts val="1600"/>
              </a:spcAft>
              <a:buNone/>
            </a:pPr>
            <a:r>
              <a:rPr lang="en" u="sng">
                <a:solidFill>
                  <a:schemeClr val="hlink"/>
                </a:solidFill>
                <a:hlinkClick r:id="rId3"/>
              </a:rPr>
              <a:t>What are developer tools?</a:t>
            </a:r>
            <a:endParaRPr/>
          </a:p>
        </p:txBody>
      </p:sp>
      <p:pic>
        <p:nvPicPr>
          <p:cNvPr id="163" name="Shape 163"/>
          <p:cNvPicPr preferRelativeResize="0"/>
          <p:nvPr/>
        </p:nvPicPr>
        <p:blipFill>
          <a:blip r:embed="rId4">
            <a:alphaModFix/>
          </a:blip>
          <a:stretch>
            <a:fillRect/>
          </a:stretch>
        </p:blipFill>
        <p:spPr>
          <a:xfrm>
            <a:off x="4853100" y="1460250"/>
            <a:ext cx="4138500" cy="29230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Last Week Review contd.</a:t>
            </a:r>
            <a:endParaRPr/>
          </a:p>
          <a:p>
            <a:pPr indent="0" lvl="0" marL="0">
              <a:spcBef>
                <a:spcPts val="0"/>
              </a:spcBef>
              <a:spcAft>
                <a:spcPts val="0"/>
              </a:spcAft>
              <a:buNone/>
            </a:pPr>
            <a:r>
              <a:t/>
            </a:r>
            <a:endParaRPr/>
          </a:p>
        </p:txBody>
      </p:sp>
      <p:sp>
        <p:nvSpPr>
          <p:cNvPr id="169" name="Shape 16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Vendor Prefixes</a:t>
            </a:r>
            <a:endParaRPr/>
          </a:p>
          <a:p>
            <a:pPr indent="0" lvl="0" marL="0">
              <a:spcBef>
                <a:spcPts val="1600"/>
              </a:spcBef>
              <a:spcAft>
                <a:spcPts val="1600"/>
              </a:spcAft>
              <a:buNone/>
            </a:pPr>
            <a:r>
              <a:rPr lang="en">
                <a:solidFill>
                  <a:srgbClr val="FFFFFF"/>
                </a:solidFill>
              </a:rPr>
              <a:t>Browser vendors sometimes add prefixes to experimental or nonstandard CSS properties and JavaScript APIs, so developers can experiment with new ideas while—in theory—preventing their experiments from being relied upon and then breaking web developers' code during the standardization process. Developers should wait to include the unprefixed property until browser behavior is standardized.</a:t>
            </a:r>
            <a:endParaRPr>
              <a:solidFill>
                <a:srgbClr val="FFFFFF"/>
              </a:solidFill>
            </a:endParaRPr>
          </a:p>
        </p:txBody>
      </p:sp>
      <p:sp>
        <p:nvSpPr>
          <p:cNvPr id="170" name="Shape 17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webkit- </a:t>
            </a:r>
            <a:endParaRPr/>
          </a:p>
          <a:p>
            <a:pPr indent="-298450" lvl="1" marL="914400" rtl="0">
              <a:spcBef>
                <a:spcPts val="0"/>
              </a:spcBef>
              <a:spcAft>
                <a:spcPts val="0"/>
              </a:spcAft>
              <a:buSzPts val="1100"/>
              <a:buChar char="○"/>
            </a:pPr>
            <a:r>
              <a:rPr lang="en"/>
              <a:t>Chrome</a:t>
            </a:r>
            <a:endParaRPr/>
          </a:p>
          <a:p>
            <a:pPr indent="-298450" lvl="1" marL="914400" rtl="0">
              <a:spcBef>
                <a:spcPts val="0"/>
              </a:spcBef>
              <a:spcAft>
                <a:spcPts val="0"/>
              </a:spcAft>
              <a:buSzPts val="1100"/>
              <a:buChar char="○"/>
            </a:pPr>
            <a:r>
              <a:rPr lang="en"/>
              <a:t>Safari</a:t>
            </a:r>
            <a:endParaRPr/>
          </a:p>
          <a:p>
            <a:pPr indent="-298450" lvl="1" marL="914400" rtl="0">
              <a:spcBef>
                <a:spcPts val="0"/>
              </a:spcBef>
              <a:spcAft>
                <a:spcPts val="0"/>
              </a:spcAft>
              <a:buSzPts val="1100"/>
              <a:buChar char="○"/>
            </a:pPr>
            <a:r>
              <a:rPr lang="en"/>
              <a:t>Newer version of Opera</a:t>
            </a:r>
            <a:endParaRPr/>
          </a:p>
          <a:p>
            <a:pPr indent="-298450" lvl="1" marL="914400" rtl="0">
              <a:spcBef>
                <a:spcPts val="0"/>
              </a:spcBef>
              <a:spcAft>
                <a:spcPts val="0"/>
              </a:spcAft>
              <a:buSzPts val="1100"/>
              <a:buChar char="○"/>
            </a:pPr>
            <a:r>
              <a:rPr lang="en"/>
              <a:t>iOS browsers</a:t>
            </a:r>
            <a:endParaRPr/>
          </a:p>
          <a:p>
            <a:pPr indent="-311150" lvl="0" marL="457200" rtl="0">
              <a:spcBef>
                <a:spcPts val="0"/>
              </a:spcBef>
              <a:spcAft>
                <a:spcPts val="0"/>
              </a:spcAft>
              <a:buSzPts val="1300"/>
              <a:buChar char="●"/>
            </a:pPr>
            <a:r>
              <a:rPr lang="en"/>
              <a:t>moz-</a:t>
            </a:r>
            <a:endParaRPr/>
          </a:p>
          <a:p>
            <a:pPr indent="-298450" lvl="1" marL="914400" rtl="0">
              <a:spcBef>
                <a:spcPts val="0"/>
              </a:spcBef>
              <a:spcAft>
                <a:spcPts val="0"/>
              </a:spcAft>
              <a:buSzPts val="1100"/>
              <a:buChar char="○"/>
            </a:pPr>
            <a:r>
              <a:rPr lang="en"/>
              <a:t>Firefox</a:t>
            </a:r>
            <a:endParaRPr/>
          </a:p>
          <a:p>
            <a:pPr indent="-311150" lvl="0" marL="457200" rtl="0">
              <a:spcBef>
                <a:spcPts val="0"/>
              </a:spcBef>
              <a:spcAft>
                <a:spcPts val="0"/>
              </a:spcAft>
              <a:buSzPts val="1300"/>
              <a:buChar char="●"/>
            </a:pPr>
            <a:r>
              <a:rPr lang="en"/>
              <a:t>o- </a:t>
            </a:r>
            <a:endParaRPr/>
          </a:p>
          <a:p>
            <a:pPr indent="-298450" lvl="1" marL="914400" rtl="0">
              <a:spcBef>
                <a:spcPts val="0"/>
              </a:spcBef>
              <a:spcAft>
                <a:spcPts val="0"/>
              </a:spcAft>
              <a:buSzPts val="1100"/>
              <a:buChar char="○"/>
            </a:pPr>
            <a:r>
              <a:rPr lang="en"/>
              <a:t>Pre-WebKit versions of Opera</a:t>
            </a:r>
            <a:endParaRPr/>
          </a:p>
          <a:p>
            <a:pPr indent="-311150" lvl="0" marL="457200" rtl="0">
              <a:spcBef>
                <a:spcPts val="0"/>
              </a:spcBef>
              <a:spcAft>
                <a:spcPts val="0"/>
              </a:spcAft>
              <a:buSzPts val="1300"/>
              <a:buChar char="●"/>
            </a:pPr>
            <a:r>
              <a:rPr lang="en"/>
              <a:t>ms-</a:t>
            </a:r>
            <a:endParaRPr/>
          </a:p>
          <a:p>
            <a:pPr indent="-298450" lvl="1" marL="914400" rtl="0">
              <a:spcBef>
                <a:spcPts val="0"/>
              </a:spcBef>
              <a:spcAft>
                <a:spcPts val="0"/>
              </a:spcAft>
              <a:buSzPts val="1100"/>
              <a:buChar char="○"/>
            </a:pPr>
            <a:r>
              <a:rPr lang="en"/>
              <a:t>Internet Explorer</a:t>
            </a:r>
            <a:endParaRPr/>
          </a:p>
          <a:p>
            <a:pPr indent="-298450" lvl="1" marL="914400">
              <a:spcBef>
                <a:spcPts val="0"/>
              </a:spcBef>
              <a:spcAft>
                <a:spcPts val="0"/>
              </a:spcAft>
              <a:buSzPts val="1100"/>
              <a:buChar char="○"/>
            </a:pPr>
            <a:r>
              <a:rPr lang="en"/>
              <a:t>Microsoft 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Goals</a:t>
            </a:r>
            <a:endParaRPr/>
          </a:p>
        </p:txBody>
      </p:sp>
      <p:sp>
        <p:nvSpPr>
          <p:cNvPr id="176" name="Shape 17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goals for tonight</a:t>
            </a:r>
            <a:endParaRPr/>
          </a:p>
          <a:p>
            <a:pPr indent="-311150" lvl="0" marL="457200" rtl="0">
              <a:spcBef>
                <a:spcPts val="1600"/>
              </a:spcBef>
              <a:spcAft>
                <a:spcPts val="0"/>
              </a:spcAft>
              <a:buSzPts val="1300"/>
              <a:buChar char="●"/>
            </a:pPr>
            <a:r>
              <a:rPr lang="en"/>
              <a:t>Verify wireframes for</a:t>
            </a:r>
            <a:endParaRPr/>
          </a:p>
          <a:p>
            <a:pPr indent="-298450" lvl="1" marL="914400" rtl="0">
              <a:spcBef>
                <a:spcPts val="0"/>
              </a:spcBef>
              <a:spcAft>
                <a:spcPts val="0"/>
              </a:spcAft>
              <a:buSzPts val="1100"/>
              <a:buChar char="○"/>
            </a:pPr>
            <a:r>
              <a:rPr lang="en"/>
              <a:t>Homepage</a:t>
            </a:r>
            <a:endParaRPr/>
          </a:p>
          <a:p>
            <a:pPr indent="-298450" lvl="1" marL="914400" rtl="0">
              <a:spcBef>
                <a:spcPts val="0"/>
              </a:spcBef>
              <a:spcAft>
                <a:spcPts val="0"/>
              </a:spcAft>
              <a:buSzPts val="1100"/>
              <a:buChar char="○"/>
            </a:pPr>
            <a:r>
              <a:rPr lang="en"/>
              <a:t>About</a:t>
            </a:r>
            <a:endParaRPr/>
          </a:p>
          <a:p>
            <a:pPr indent="-298450" lvl="1" marL="914400" rtl="0">
              <a:spcBef>
                <a:spcPts val="0"/>
              </a:spcBef>
              <a:spcAft>
                <a:spcPts val="0"/>
              </a:spcAft>
              <a:buSzPts val="1100"/>
              <a:buChar char="○"/>
            </a:pPr>
            <a:r>
              <a:rPr lang="en"/>
              <a:t>Discography</a:t>
            </a:r>
            <a:endParaRPr/>
          </a:p>
          <a:p>
            <a:pPr indent="-311150" lvl="0" marL="457200" rtl="0">
              <a:spcBef>
                <a:spcPts val="0"/>
              </a:spcBef>
              <a:spcAft>
                <a:spcPts val="0"/>
              </a:spcAft>
              <a:buSzPts val="1300"/>
              <a:buChar char="●"/>
            </a:pPr>
            <a:r>
              <a:rPr lang="en"/>
              <a:t>Verify band selection</a:t>
            </a:r>
            <a:endParaRPr/>
          </a:p>
          <a:p>
            <a:pPr indent="-311150" lvl="0" marL="457200" rtl="0">
              <a:spcBef>
                <a:spcPts val="0"/>
              </a:spcBef>
              <a:spcAft>
                <a:spcPts val="0"/>
              </a:spcAft>
              <a:buSzPts val="1300"/>
              <a:buChar char="●"/>
            </a:pPr>
            <a:r>
              <a:rPr i="1" lang="en"/>
              <a:t>Setup personal computers</a:t>
            </a:r>
            <a:endParaRPr i="1"/>
          </a:p>
          <a:p>
            <a:pPr indent="-311150" lvl="0" marL="457200" rtl="0">
              <a:spcBef>
                <a:spcPts val="0"/>
              </a:spcBef>
              <a:spcAft>
                <a:spcPts val="0"/>
              </a:spcAft>
              <a:buSzPts val="1300"/>
              <a:buChar char="●"/>
            </a:pPr>
            <a:r>
              <a:rPr lang="en"/>
              <a:t>Setup Class Directory on storage device</a:t>
            </a:r>
            <a:endParaRPr/>
          </a:p>
          <a:p>
            <a:pPr indent="-298450" lvl="1" marL="914400" rtl="0">
              <a:spcBef>
                <a:spcPts val="0"/>
              </a:spcBef>
              <a:spcAft>
                <a:spcPts val="0"/>
              </a:spcAft>
              <a:buSzPts val="1100"/>
              <a:buChar char="○"/>
            </a:pPr>
            <a:r>
              <a:rPr lang="en"/>
              <a:t>Sign up for</a:t>
            </a:r>
            <a:endParaRPr/>
          </a:p>
          <a:p>
            <a:pPr indent="-298450" lvl="2" marL="1371600" rtl="0">
              <a:spcBef>
                <a:spcPts val="0"/>
              </a:spcBef>
              <a:spcAft>
                <a:spcPts val="0"/>
              </a:spcAft>
              <a:buSzPts val="1100"/>
              <a:buChar char="■"/>
            </a:pPr>
            <a:r>
              <a:rPr lang="en"/>
              <a:t>Box</a:t>
            </a:r>
            <a:endParaRPr/>
          </a:p>
          <a:p>
            <a:pPr indent="-298450" lvl="2" marL="1371600" rtl="0">
              <a:spcBef>
                <a:spcPts val="0"/>
              </a:spcBef>
              <a:spcAft>
                <a:spcPts val="0"/>
              </a:spcAft>
              <a:buSzPts val="1100"/>
              <a:buChar char="■"/>
            </a:pPr>
            <a:r>
              <a:rPr lang="en"/>
              <a:t>Google Drive</a:t>
            </a:r>
            <a:endParaRPr/>
          </a:p>
          <a:p>
            <a:pPr indent="-298450" lvl="2" marL="1371600" rtl="0">
              <a:spcBef>
                <a:spcPts val="0"/>
              </a:spcBef>
              <a:spcAft>
                <a:spcPts val="0"/>
              </a:spcAft>
              <a:buSzPts val="1100"/>
              <a:buChar char="■"/>
            </a:pPr>
            <a:r>
              <a:rPr lang="en"/>
              <a:t>Dropbox</a:t>
            </a:r>
            <a:endParaRPr/>
          </a:p>
          <a:p>
            <a:pPr indent="-298450" lvl="1" marL="914400">
              <a:spcBef>
                <a:spcPts val="0"/>
              </a:spcBef>
              <a:spcAft>
                <a:spcPts val="0"/>
              </a:spcAft>
              <a:buSzPts val="1100"/>
              <a:buChar char="○"/>
            </a:pPr>
            <a:r>
              <a:rPr i="1" lang="en"/>
              <a:t>USB Drive or Laptop</a:t>
            </a:r>
            <a:endParaRPr i="1"/>
          </a:p>
        </p:txBody>
      </p:sp>
      <p:sp>
        <p:nvSpPr>
          <p:cNvPr id="177" name="Shape 17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Understand HTML</a:t>
            </a:r>
            <a:endParaRPr/>
          </a:p>
          <a:p>
            <a:pPr indent="-298450" lvl="1" marL="914400" rtl="0">
              <a:spcBef>
                <a:spcPts val="0"/>
              </a:spcBef>
              <a:spcAft>
                <a:spcPts val="0"/>
              </a:spcAft>
              <a:buSzPts val="1100"/>
              <a:buChar char="○"/>
            </a:pPr>
            <a:r>
              <a:rPr lang="en"/>
              <a:t>Semantics</a:t>
            </a:r>
            <a:endParaRPr/>
          </a:p>
          <a:p>
            <a:pPr indent="-298450" lvl="1" marL="914400" rtl="0">
              <a:spcBef>
                <a:spcPts val="0"/>
              </a:spcBef>
              <a:spcAft>
                <a:spcPts val="0"/>
              </a:spcAft>
              <a:buSzPts val="1100"/>
              <a:buChar char="○"/>
            </a:pPr>
            <a:r>
              <a:rPr lang="en"/>
              <a:t>Directory Structure</a:t>
            </a:r>
            <a:endParaRPr/>
          </a:p>
          <a:p>
            <a:pPr indent="-298450" lvl="1" marL="914400" rtl="0">
              <a:spcBef>
                <a:spcPts val="0"/>
              </a:spcBef>
              <a:spcAft>
                <a:spcPts val="0"/>
              </a:spcAft>
              <a:buSzPts val="1100"/>
              <a:buChar char="○"/>
            </a:pPr>
            <a:r>
              <a:rPr lang="en"/>
              <a:t>Images, Text, Links</a:t>
            </a:r>
            <a:endParaRPr/>
          </a:p>
          <a:p>
            <a:pPr indent="-298450" lvl="1" marL="914400" rtl="0">
              <a:spcBef>
                <a:spcPts val="0"/>
              </a:spcBef>
              <a:spcAft>
                <a:spcPts val="0"/>
              </a:spcAft>
              <a:buSzPts val="1100"/>
              <a:buChar char="○"/>
            </a:pPr>
            <a:r>
              <a:rPr lang="en"/>
              <a:t>URLs</a:t>
            </a:r>
            <a:endParaRPr/>
          </a:p>
          <a:p>
            <a:pPr indent="-298450" lvl="1" marL="914400" rtl="0">
              <a:spcBef>
                <a:spcPts val="0"/>
              </a:spcBef>
              <a:spcAft>
                <a:spcPts val="0"/>
              </a:spcAft>
              <a:buSzPts val="1100"/>
              <a:buChar char="○"/>
            </a:pPr>
            <a:r>
              <a:rPr lang="en"/>
              <a:t>Element Relationships</a:t>
            </a:r>
            <a:endParaRPr/>
          </a:p>
          <a:p>
            <a:pPr indent="-311150" lvl="0" marL="457200" rtl="0">
              <a:spcBef>
                <a:spcPts val="0"/>
              </a:spcBef>
              <a:spcAft>
                <a:spcPts val="0"/>
              </a:spcAft>
              <a:buSzPts val="1300"/>
              <a:buChar char="●"/>
            </a:pPr>
            <a:r>
              <a:rPr lang="en"/>
              <a:t>SEO</a:t>
            </a:r>
            <a:endParaRPr/>
          </a:p>
          <a:p>
            <a:pPr indent="-311150" lvl="0" marL="457200" rtl="0">
              <a:spcBef>
                <a:spcPts val="0"/>
              </a:spcBef>
              <a:spcAft>
                <a:spcPts val="0"/>
              </a:spcAft>
              <a:buSzPts val="1300"/>
              <a:buChar char="●"/>
            </a:pPr>
            <a:r>
              <a:rPr lang="en"/>
              <a:t>Accessibility</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body"/>
          </p:nvPr>
        </p:nvSpPr>
        <p:spPr>
          <a:xfrm>
            <a:off x="5833850" y="1399100"/>
            <a:ext cx="25527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r:id="rId3"/>
              </a:rPr>
              <a:t>StackOverflow - HTML</a:t>
            </a:r>
            <a:endParaRPr/>
          </a:p>
          <a:p>
            <a:pPr indent="-311150" lvl="0" marL="457200" rtl="0">
              <a:spcBef>
                <a:spcPts val="0"/>
              </a:spcBef>
              <a:spcAft>
                <a:spcPts val="0"/>
              </a:spcAft>
              <a:buSzPts val="1300"/>
              <a:buChar char="●"/>
            </a:pPr>
            <a:r>
              <a:rPr lang="en" u="sng">
                <a:solidFill>
                  <a:schemeClr val="hlink"/>
                </a:solidFill>
                <a:hlinkClick r:id="rId4"/>
              </a:rPr>
              <a:t>W3Schools</a:t>
            </a:r>
            <a:endParaRPr/>
          </a:p>
          <a:p>
            <a:pPr indent="-311150" lvl="0" marL="457200" rtl="0">
              <a:spcBef>
                <a:spcPts val="0"/>
              </a:spcBef>
              <a:spcAft>
                <a:spcPts val="0"/>
              </a:spcAft>
              <a:buSzPts val="1300"/>
              <a:buChar char="●"/>
            </a:pPr>
            <a:r>
              <a:rPr lang="en" u="sng">
                <a:solidFill>
                  <a:schemeClr val="hlink"/>
                </a:solidFill>
                <a:hlinkClick r:id="rId5"/>
              </a:rPr>
              <a:t>HTML Cheatsheet</a:t>
            </a:r>
            <a:endParaRPr/>
          </a:p>
        </p:txBody>
      </p:sp>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Help Resources</a:t>
            </a:r>
            <a:endParaRPr/>
          </a:p>
        </p:txBody>
      </p:sp>
      <p:pic>
        <p:nvPicPr>
          <p:cNvPr id="184" name="Shape 184"/>
          <p:cNvPicPr preferRelativeResize="0"/>
          <p:nvPr/>
        </p:nvPicPr>
        <p:blipFill>
          <a:blip r:embed="rId6">
            <a:alphaModFix/>
          </a:blip>
          <a:stretch>
            <a:fillRect/>
          </a:stretch>
        </p:blipFill>
        <p:spPr>
          <a:xfrm>
            <a:off x="1088300" y="1399100"/>
            <a:ext cx="4188025" cy="234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Web Pages</a:t>
            </a:r>
            <a:endParaRPr/>
          </a:p>
        </p:txBody>
      </p:sp>
      <p:sp>
        <p:nvSpPr>
          <p:cNvPr id="190" name="Shape 190"/>
          <p:cNvSpPr txBox="1"/>
          <p:nvPr>
            <p:ph idx="1" type="body"/>
          </p:nvPr>
        </p:nvSpPr>
        <p:spPr>
          <a:xfrm>
            <a:off x="1171725" y="1307850"/>
            <a:ext cx="7038900" cy="3469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It's</a:t>
            </a:r>
            <a:r>
              <a:rPr lang="en"/>
              <a:t> impossible to create a </a:t>
            </a:r>
            <a:r>
              <a:rPr lang="en"/>
              <a:t>web page</a:t>
            </a:r>
            <a:r>
              <a:rPr lang="en"/>
              <a:t> without HTML</a:t>
            </a:r>
            <a:endParaRPr/>
          </a:p>
          <a:p>
            <a:pPr indent="-298450" lvl="1" marL="914400" rtl="0">
              <a:spcBef>
                <a:spcPts val="0"/>
              </a:spcBef>
              <a:spcAft>
                <a:spcPts val="0"/>
              </a:spcAft>
              <a:buSzPts val="1100"/>
              <a:buChar char="○"/>
            </a:pPr>
            <a:r>
              <a:rPr lang="en"/>
              <a:t>New front end frameworks like Angular and ReactJS </a:t>
            </a:r>
            <a:r>
              <a:rPr lang="en"/>
              <a:t>require</a:t>
            </a:r>
            <a:r>
              <a:rPr lang="en"/>
              <a:t> HTML but in different ways</a:t>
            </a:r>
            <a:endParaRPr/>
          </a:p>
          <a:p>
            <a:pPr indent="-298450" lvl="2" marL="1371600" rtl="0">
              <a:spcBef>
                <a:spcPts val="0"/>
              </a:spcBef>
              <a:spcAft>
                <a:spcPts val="0"/>
              </a:spcAft>
              <a:buSzPts val="1100"/>
              <a:buChar char="■"/>
            </a:pPr>
            <a:r>
              <a:rPr lang="en" u="sng">
                <a:solidFill>
                  <a:schemeClr val="hlink"/>
                </a:solidFill>
                <a:hlinkClick r:id="rId3"/>
              </a:rPr>
              <a:t>Angular Example</a:t>
            </a:r>
            <a:endParaRPr/>
          </a:p>
          <a:p>
            <a:pPr indent="-298450" lvl="2" marL="1371600" rtl="0">
              <a:spcBef>
                <a:spcPts val="0"/>
              </a:spcBef>
              <a:spcAft>
                <a:spcPts val="0"/>
              </a:spcAft>
              <a:buSzPts val="1100"/>
              <a:buChar char="■"/>
            </a:pPr>
            <a:r>
              <a:rPr lang="en" u="sng">
                <a:solidFill>
                  <a:schemeClr val="hlink"/>
                </a:solidFill>
                <a:hlinkClick r:id="rId4"/>
              </a:rPr>
              <a:t>React Example</a:t>
            </a:r>
            <a:endParaRPr/>
          </a:p>
          <a:p>
            <a:pPr indent="-298450" lvl="2" marL="1371600" rtl="0">
              <a:spcBef>
                <a:spcPts val="0"/>
              </a:spcBef>
              <a:spcAft>
                <a:spcPts val="0"/>
              </a:spcAft>
              <a:buSzPts val="1100"/>
              <a:buChar char="■"/>
            </a:pPr>
            <a:r>
              <a:rPr lang="en" u="sng">
                <a:solidFill>
                  <a:schemeClr val="hlink"/>
                </a:solidFill>
                <a:hlinkClick r:id="rId5"/>
              </a:rPr>
              <a:t>Ruby on Rails Example</a:t>
            </a:r>
            <a:endParaRPr/>
          </a:p>
          <a:p>
            <a:pPr indent="-311150" lvl="0" marL="457200" rtl="0">
              <a:spcBef>
                <a:spcPts val="0"/>
              </a:spcBef>
              <a:spcAft>
                <a:spcPts val="0"/>
              </a:spcAft>
              <a:buSzPts val="1300"/>
              <a:buChar char="●"/>
            </a:pPr>
            <a:r>
              <a:rPr lang="en"/>
              <a:t>Web Browsers are designed to render HTML for users</a:t>
            </a:r>
            <a:endParaRPr/>
          </a:p>
          <a:p>
            <a:pPr indent="-311150" lvl="0" marL="457200" rtl="0">
              <a:spcBef>
                <a:spcPts val="0"/>
              </a:spcBef>
              <a:spcAft>
                <a:spcPts val="0"/>
              </a:spcAft>
              <a:buSzPts val="1300"/>
              <a:buChar char="●"/>
            </a:pPr>
            <a:r>
              <a:rPr lang="en"/>
              <a:t>A </a:t>
            </a:r>
            <a:r>
              <a:rPr lang="en"/>
              <a:t>web page</a:t>
            </a:r>
            <a:r>
              <a:rPr lang="en"/>
              <a:t> consists of 3 primary components</a:t>
            </a:r>
            <a:endParaRPr/>
          </a:p>
          <a:p>
            <a:pPr indent="-298450" lvl="1" marL="914400" rtl="0">
              <a:spcBef>
                <a:spcPts val="0"/>
              </a:spcBef>
              <a:spcAft>
                <a:spcPts val="0"/>
              </a:spcAft>
              <a:buSzPts val="1100"/>
              <a:buChar char="○"/>
            </a:pPr>
            <a:r>
              <a:rPr lang="en"/>
              <a:t>Text Content - bare text that tells the user what your page or site is about</a:t>
            </a:r>
            <a:endParaRPr/>
          </a:p>
          <a:p>
            <a:pPr indent="-298450" lvl="1" marL="914400" rtl="0">
              <a:spcBef>
                <a:spcPts val="0"/>
              </a:spcBef>
              <a:spcAft>
                <a:spcPts val="0"/>
              </a:spcAft>
              <a:buSzPts val="1100"/>
              <a:buChar char="○"/>
            </a:pPr>
            <a:r>
              <a:rPr lang="en"/>
              <a:t>References to other files - items such as images, audio, video files or other HTML files</a:t>
            </a:r>
            <a:endParaRPr/>
          </a:p>
          <a:p>
            <a:pPr indent="-298450" lvl="2" marL="1371600" rtl="0">
              <a:spcBef>
                <a:spcPts val="0"/>
              </a:spcBef>
              <a:spcAft>
                <a:spcPts val="0"/>
              </a:spcAft>
              <a:buSzPts val="1100"/>
              <a:buChar char="■"/>
            </a:pPr>
            <a:r>
              <a:rPr lang="en"/>
              <a:t>Assets - JavaScripts or CSS files</a:t>
            </a:r>
            <a:endParaRPr/>
          </a:p>
          <a:p>
            <a:pPr indent="-298450" lvl="1" marL="914400" rtl="0">
              <a:spcBef>
                <a:spcPts val="0"/>
              </a:spcBef>
              <a:spcAft>
                <a:spcPts val="0"/>
              </a:spcAft>
              <a:buSzPts val="1100"/>
              <a:buChar char="○"/>
            </a:pPr>
            <a:r>
              <a:rPr lang="en"/>
              <a:t>Markup - HTML Elements</a:t>
            </a:r>
            <a:endParaRPr/>
          </a:p>
          <a:p>
            <a:pPr indent="-311150" lvl="0" marL="457200" rtl="0">
              <a:spcBef>
                <a:spcPts val="0"/>
              </a:spcBef>
              <a:spcAft>
                <a:spcPts val="0"/>
              </a:spcAft>
              <a:buSzPts val="1300"/>
              <a:buChar char="●"/>
            </a:pPr>
            <a:r>
              <a:rPr lang="en"/>
              <a:t>These files are all saved as text so they can be universally read by browsers</a:t>
            </a:r>
            <a:endParaRPr/>
          </a:p>
          <a:p>
            <a:pPr indent="-311150" lvl="0" marL="457200" rtl="0">
              <a:spcBef>
                <a:spcPts val="0"/>
              </a:spcBef>
              <a:spcAft>
                <a:spcPts val="0"/>
              </a:spcAft>
              <a:buSzPts val="1300"/>
              <a:buChar char="●"/>
            </a:pPr>
            <a:r>
              <a:rPr lang="en"/>
              <a:t>There is other information contained in the files not viewable by users</a:t>
            </a:r>
            <a:endParaRPr/>
          </a:p>
          <a:p>
            <a:pPr indent="-298450" lvl="1" marL="914400" rtl="0">
              <a:spcBef>
                <a:spcPts val="0"/>
              </a:spcBef>
              <a:spcAft>
                <a:spcPts val="0"/>
              </a:spcAft>
              <a:buSzPts val="1100"/>
              <a:buChar char="○"/>
            </a:pPr>
            <a:r>
              <a:rPr lang="en"/>
              <a:t>Content in the &lt;head&gt;...&lt;/head&gt;</a:t>
            </a:r>
            <a:endParaRPr/>
          </a:p>
          <a:p>
            <a:pPr indent="-298450" lvl="1" marL="914400" rtl="0">
              <a:spcBef>
                <a:spcPts val="0"/>
              </a:spcBef>
              <a:spcAft>
                <a:spcPts val="0"/>
              </a:spcAft>
              <a:buSzPts val="1100"/>
              <a:buChar char="○"/>
            </a:pPr>
            <a:r>
              <a:rPr lang="en"/>
              <a:t>The &lt;head&gt; contains character encoding usually UTF-8 and other information for the browser and search engines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