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mozilla.org/en-US/docs/Web/CSS/Media_Queries/Using_media_queries" TargetMode="External"/><Relationship Id="rId4" Type="http://schemas.openxmlformats.org/officeDocument/2006/relationships/hyperlink" Target="https://developer.mozilla.org/en-US/docs/Mozilla/Mobile/Viewport_meta_tag" TargetMode="External"/><Relationship Id="rId5" Type="http://schemas.openxmlformats.org/officeDocument/2006/relationships/hyperlink" Target="https://css-tricks.com/perfect-full-page-background-image/" TargetMode="External"/><Relationship Id="rId6" Type="http://schemas.openxmlformats.org/officeDocument/2006/relationships/hyperlink" Target="https://www.w3schools.com/html/html_responsive.asp" TargetMode="External"/><Relationship Id="rId7" Type="http://schemas.openxmlformats.org/officeDocument/2006/relationships/hyperlink" Target="https://stackoverflow.com/questions/tagged/responsive-design" TargetMode="External"/><Relationship Id="rId8"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smashingmagazine.com/2011/01/guidelines-for-responsive-web-desig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m.bart.gov/" TargetMode="External"/></Relationships>
</file>

<file path=ppt/slides/_rels/slide8.xml.rels><?xml version="1.0" encoding="UTF-8" standalone="yes"?><Relationships xmlns="http://schemas.openxmlformats.org/package/2006/relationships"><Relationship Id="rId11" Type="http://schemas.openxmlformats.org/officeDocument/2006/relationships/hyperlink" Target="http://flexboxgrid.com/" TargetMode="External"/><Relationship Id="rId10" Type="http://schemas.openxmlformats.org/officeDocument/2006/relationships/hyperlink" Target="http://www.material-ui.com/" TargetMode="External"/><Relationship Id="rId13" Type="http://schemas.openxmlformats.org/officeDocument/2006/relationships/hyperlink" Target="https://williamsfuller.com/projects/react-weather/" TargetMode="External"/><Relationship Id="rId12" Type="http://schemas.openxmlformats.org/officeDocument/2006/relationships/hyperlink" Target="https://www.williamsfuller.com/projects/deftones-site/"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getbootstrap.com/" TargetMode="External"/><Relationship Id="rId4" Type="http://schemas.openxmlformats.org/officeDocument/2006/relationships/hyperlink" Target="https://www.williamsfuller.com/projects/uWatch/" TargetMode="External"/><Relationship Id="rId9" Type="http://schemas.openxmlformats.org/officeDocument/2006/relationships/hyperlink" Target="http://ghostjackent.com/" TargetMode="External"/><Relationship Id="rId15" Type="http://schemas.openxmlformats.org/officeDocument/2006/relationships/hyperlink" Target="https://www.williamsfuller.com/" TargetMode="External"/><Relationship Id="rId14" Type="http://schemas.openxmlformats.org/officeDocument/2006/relationships/hyperlink" Target="https://material.angular.io/guide/getting-started" TargetMode="External"/><Relationship Id="rId5" Type="http://schemas.openxmlformats.org/officeDocument/2006/relationships/hyperlink" Target="https://foundation.zurb.com/" TargetMode="External"/><Relationship Id="rId6" Type="http://schemas.openxmlformats.org/officeDocument/2006/relationships/hyperlink" Target="https://semantic-ui.com/" TargetMode="External"/><Relationship Id="rId7" Type="http://schemas.openxmlformats.org/officeDocument/2006/relationships/hyperlink" Target="http://getskeleton.com/" TargetMode="External"/><Relationship Id="rId8" Type="http://schemas.openxmlformats.org/officeDocument/2006/relationships/hyperlink" Target="http://materializecss.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Lecture 5: Responsive Web Design</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RWD: Homework</a:t>
            </a:r>
            <a:endParaRPr/>
          </a:p>
        </p:txBody>
      </p:sp>
      <p:sp>
        <p:nvSpPr>
          <p:cNvPr id="190" name="Shape 190"/>
          <p:cNvSpPr txBox="1"/>
          <p:nvPr>
            <p:ph idx="1" type="body"/>
          </p:nvPr>
        </p:nvSpPr>
        <p:spPr>
          <a:xfrm>
            <a:off x="1297500" y="1567550"/>
            <a:ext cx="36501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Complete FULL InVision project</a:t>
            </a:r>
            <a:endParaRPr/>
          </a:p>
          <a:p>
            <a:pPr indent="-311150" lvl="0" marL="457200" rtl="0">
              <a:spcBef>
                <a:spcPts val="0"/>
              </a:spcBef>
              <a:spcAft>
                <a:spcPts val="0"/>
              </a:spcAft>
              <a:buSzPts val="1300"/>
              <a:buChar char="●"/>
            </a:pPr>
            <a:r>
              <a:rPr lang="en"/>
              <a:t>Prepare to present InVision project next week</a:t>
            </a:r>
            <a:endParaRPr/>
          </a:p>
          <a:p>
            <a:pPr indent="-311150" lvl="0" marL="457200" rtl="0">
              <a:spcBef>
                <a:spcPts val="0"/>
              </a:spcBef>
              <a:spcAft>
                <a:spcPts val="0"/>
              </a:spcAft>
              <a:buSzPts val="1300"/>
              <a:buChar char="●"/>
            </a:pPr>
            <a:r>
              <a:rPr lang="en"/>
              <a:t>Read Ch. 15</a:t>
            </a:r>
            <a:endParaRPr/>
          </a:p>
        </p:txBody>
      </p:sp>
      <p:pic>
        <p:nvPicPr>
          <p:cNvPr id="191" name="Shape 191"/>
          <p:cNvPicPr preferRelativeResize="0"/>
          <p:nvPr/>
        </p:nvPicPr>
        <p:blipFill>
          <a:blip r:embed="rId3">
            <a:alphaModFix/>
          </a:blip>
          <a:stretch>
            <a:fillRect/>
          </a:stretch>
        </p:blipFill>
        <p:spPr>
          <a:xfrm>
            <a:off x="5225250" y="1183575"/>
            <a:ext cx="3295175" cy="3295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RWD: Questions over reading?</a:t>
            </a:r>
            <a:endParaRPr/>
          </a:p>
        </p:txBody>
      </p:sp>
      <p:sp>
        <p:nvSpPr>
          <p:cNvPr id="141" name="Shape 141"/>
          <p:cNvSpPr txBox="1"/>
          <p:nvPr>
            <p:ph idx="1" type="body"/>
          </p:nvPr>
        </p:nvSpPr>
        <p:spPr>
          <a:xfrm>
            <a:off x="1297500" y="1567550"/>
            <a:ext cx="42330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 12</a:t>
            </a:r>
            <a:endParaRPr/>
          </a:p>
          <a:p>
            <a:pPr indent="-311150" lvl="0" marL="457200" rtl="0">
              <a:spcBef>
                <a:spcPts val="1600"/>
              </a:spcBef>
              <a:spcAft>
                <a:spcPts val="0"/>
              </a:spcAft>
              <a:buSzPts val="1300"/>
              <a:buChar char="●"/>
            </a:pPr>
            <a:r>
              <a:rPr lang="en"/>
              <a:t>Media Queries</a:t>
            </a:r>
            <a:endParaRPr/>
          </a:p>
          <a:p>
            <a:pPr indent="-311150" lvl="0" marL="457200" rtl="0">
              <a:spcBef>
                <a:spcPts val="0"/>
              </a:spcBef>
              <a:spcAft>
                <a:spcPts val="0"/>
              </a:spcAft>
              <a:buSzPts val="1300"/>
              <a:buChar char="●"/>
            </a:pPr>
            <a:r>
              <a:rPr lang="en"/>
              <a:t>Scaling</a:t>
            </a:r>
            <a:endParaRPr/>
          </a:p>
          <a:p>
            <a:pPr indent="0" lvl="0" marL="0">
              <a:spcBef>
                <a:spcPts val="1600"/>
              </a:spcBef>
              <a:spcAft>
                <a:spcPts val="0"/>
              </a:spcAft>
              <a:buNone/>
            </a:pPr>
            <a:r>
              <a:rPr lang="en"/>
              <a:t>CH 14</a:t>
            </a:r>
            <a:endParaRPr/>
          </a:p>
          <a:p>
            <a:pPr indent="-311150" lvl="0" marL="457200" rtl="0">
              <a:spcBef>
                <a:spcPts val="1600"/>
              </a:spcBef>
              <a:spcAft>
                <a:spcPts val="0"/>
              </a:spcAft>
              <a:buSzPts val="1300"/>
              <a:buChar char="●"/>
            </a:pPr>
            <a:r>
              <a:rPr lang="en"/>
              <a:t>Border radius</a:t>
            </a:r>
            <a:endParaRPr/>
          </a:p>
          <a:p>
            <a:pPr indent="-311150" lvl="0" marL="457200" rtl="0">
              <a:spcBef>
                <a:spcPts val="0"/>
              </a:spcBef>
              <a:spcAft>
                <a:spcPts val="0"/>
              </a:spcAft>
              <a:buSzPts val="1300"/>
              <a:buChar char="●"/>
            </a:pPr>
            <a:r>
              <a:rPr lang="en"/>
              <a:t>Adding shadows</a:t>
            </a:r>
            <a:endParaRPr/>
          </a:p>
          <a:p>
            <a:pPr indent="-311150" lvl="0" marL="457200" rtl="0">
              <a:spcBef>
                <a:spcPts val="0"/>
              </a:spcBef>
              <a:spcAft>
                <a:spcPts val="0"/>
              </a:spcAft>
              <a:buSzPts val="1300"/>
              <a:buChar char="●"/>
            </a:pPr>
            <a:r>
              <a:rPr lang="en"/>
              <a:t>Gradients</a:t>
            </a:r>
            <a:endParaRPr/>
          </a:p>
          <a:p>
            <a:pPr indent="-311150" lvl="0" marL="457200">
              <a:spcBef>
                <a:spcPts val="0"/>
              </a:spcBef>
              <a:spcAft>
                <a:spcPts val="0"/>
              </a:spcAft>
              <a:buSzPts val="1300"/>
              <a:buChar char="●"/>
            </a:pPr>
            <a:r>
              <a:rPr lang="en"/>
              <a:t>Opacity</a:t>
            </a:r>
            <a:endParaRPr/>
          </a:p>
        </p:txBody>
      </p:sp>
      <p:pic>
        <p:nvPicPr>
          <p:cNvPr id="142" name="Shape 142"/>
          <p:cNvPicPr preferRelativeResize="0"/>
          <p:nvPr/>
        </p:nvPicPr>
        <p:blipFill>
          <a:blip r:embed="rId3">
            <a:alphaModFix/>
          </a:blip>
          <a:stretch>
            <a:fillRect/>
          </a:stretch>
        </p:blipFill>
        <p:spPr>
          <a:xfrm>
            <a:off x="5755700" y="728425"/>
            <a:ext cx="3124200" cy="415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RWD: Help</a:t>
            </a:r>
            <a:endParaRPr/>
          </a:p>
        </p:txBody>
      </p:sp>
      <p:sp>
        <p:nvSpPr>
          <p:cNvPr id="148" name="Shape 148"/>
          <p:cNvSpPr txBox="1"/>
          <p:nvPr>
            <p:ph idx="1" type="body"/>
          </p:nvPr>
        </p:nvSpPr>
        <p:spPr>
          <a:xfrm>
            <a:off x="1297500" y="1567550"/>
            <a:ext cx="35205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u="sng">
                <a:solidFill>
                  <a:schemeClr val="hlink"/>
                </a:solidFill>
                <a:hlinkClick r:id="rId3"/>
              </a:rPr>
              <a:t>Media Queries</a:t>
            </a:r>
            <a:endParaRPr/>
          </a:p>
          <a:p>
            <a:pPr indent="-311150" lvl="0" marL="457200" rtl="0">
              <a:spcBef>
                <a:spcPts val="0"/>
              </a:spcBef>
              <a:spcAft>
                <a:spcPts val="0"/>
              </a:spcAft>
              <a:buSzPts val="1300"/>
              <a:buChar char="●"/>
            </a:pPr>
            <a:r>
              <a:rPr lang="en" u="sng">
                <a:solidFill>
                  <a:schemeClr val="hlink"/>
                </a:solidFill>
                <a:hlinkClick r:id="rId4"/>
              </a:rPr>
              <a:t>Viewport Tag</a:t>
            </a:r>
            <a:endParaRPr/>
          </a:p>
          <a:p>
            <a:pPr indent="-311150" lvl="0" marL="457200" rtl="0">
              <a:spcBef>
                <a:spcPts val="0"/>
              </a:spcBef>
              <a:spcAft>
                <a:spcPts val="0"/>
              </a:spcAft>
              <a:buSzPts val="1300"/>
              <a:buChar char="●"/>
            </a:pPr>
            <a:r>
              <a:rPr lang="en" u="sng">
                <a:solidFill>
                  <a:schemeClr val="hlink"/>
                </a:solidFill>
                <a:hlinkClick r:id="rId5"/>
              </a:rPr>
              <a:t>Perfect Full Page Background Image</a:t>
            </a:r>
            <a:endParaRPr/>
          </a:p>
          <a:p>
            <a:pPr indent="-311150" lvl="0" marL="457200" rtl="0">
              <a:spcBef>
                <a:spcPts val="0"/>
              </a:spcBef>
              <a:spcAft>
                <a:spcPts val="0"/>
              </a:spcAft>
              <a:buSzPts val="1300"/>
              <a:buChar char="●"/>
            </a:pPr>
            <a:r>
              <a:rPr lang="en" u="sng">
                <a:solidFill>
                  <a:schemeClr val="hlink"/>
                </a:solidFill>
                <a:hlinkClick r:id="rId6"/>
              </a:rPr>
              <a:t>W3School Responsive HTML</a:t>
            </a:r>
            <a:endParaRPr/>
          </a:p>
          <a:p>
            <a:pPr indent="-311150" lvl="0" marL="457200">
              <a:spcBef>
                <a:spcPts val="0"/>
              </a:spcBef>
              <a:spcAft>
                <a:spcPts val="0"/>
              </a:spcAft>
              <a:buSzPts val="1300"/>
              <a:buChar char="●"/>
            </a:pPr>
            <a:r>
              <a:rPr lang="en" u="sng">
                <a:solidFill>
                  <a:schemeClr val="hlink"/>
                </a:solidFill>
                <a:hlinkClick r:id="rId7"/>
              </a:rPr>
              <a:t>Stack Overflow Responsive</a:t>
            </a:r>
            <a:endParaRPr/>
          </a:p>
        </p:txBody>
      </p:sp>
      <p:pic>
        <p:nvPicPr>
          <p:cNvPr id="149" name="Shape 149"/>
          <p:cNvPicPr preferRelativeResize="0"/>
          <p:nvPr/>
        </p:nvPicPr>
        <p:blipFill>
          <a:blip r:embed="rId8">
            <a:alphaModFix/>
          </a:blip>
          <a:stretch>
            <a:fillRect/>
          </a:stretch>
        </p:blipFill>
        <p:spPr>
          <a:xfrm>
            <a:off x="4970400" y="1460250"/>
            <a:ext cx="4021200" cy="21714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RWD: What is it</a:t>
            </a:r>
            <a:endParaRPr/>
          </a:p>
        </p:txBody>
      </p:sp>
      <p:sp>
        <p:nvSpPr>
          <p:cNvPr id="155" name="Shape 15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tl;dr</a:t>
            </a:r>
            <a:endParaRPr/>
          </a:p>
          <a:p>
            <a:pPr indent="-298450" lvl="1" marL="914400" rtl="0">
              <a:spcBef>
                <a:spcPts val="0"/>
              </a:spcBef>
              <a:spcAft>
                <a:spcPts val="0"/>
              </a:spcAft>
              <a:buSzPts val="1100"/>
              <a:buChar char="○"/>
            </a:pPr>
            <a:r>
              <a:rPr lang="en"/>
              <a:t>Responsive Web Design or RWD makes your web page look good on all devices (desktops, tablets, and phones)</a:t>
            </a:r>
            <a:endParaRPr/>
          </a:p>
          <a:p>
            <a:pPr indent="0" lvl="0" marL="0" rtl="0">
              <a:spcBef>
                <a:spcPts val="1600"/>
              </a:spcBef>
              <a:spcAft>
                <a:spcPts val="1600"/>
              </a:spcAft>
              <a:buNone/>
            </a:pPr>
            <a:r>
              <a:rPr lang="en"/>
              <a:t>“Responsive Web Design is the approach that suggest that design and development should respond to the user’s behavior and environment based on screen size, platform and orientation. The practice consists of a mix of flexible grids and layouts, images and an intelligent use of CSS media queries.” - </a:t>
            </a:r>
            <a:r>
              <a:rPr lang="en" u="sng">
                <a:solidFill>
                  <a:schemeClr val="hlink"/>
                </a:solidFill>
                <a:hlinkClick r:id="rId3"/>
              </a:rPr>
              <a:t>Smashing Magazine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RWD: Example</a:t>
            </a:r>
            <a:endParaRPr/>
          </a:p>
        </p:txBody>
      </p:sp>
      <p:pic>
        <p:nvPicPr>
          <p:cNvPr id="161" name="Shape 161"/>
          <p:cNvPicPr preferRelativeResize="0"/>
          <p:nvPr/>
        </p:nvPicPr>
        <p:blipFill>
          <a:blip r:embed="rId3">
            <a:alphaModFix/>
          </a:blip>
          <a:stretch>
            <a:fillRect/>
          </a:stretch>
        </p:blipFill>
        <p:spPr>
          <a:xfrm>
            <a:off x="1496764" y="1143563"/>
            <a:ext cx="6150475" cy="3759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RWD: How to develop for it?</a:t>
            </a:r>
            <a:endParaRPr/>
          </a:p>
        </p:txBody>
      </p:sp>
      <p:sp>
        <p:nvSpPr>
          <p:cNvPr id="167" name="Shape 16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tl;dr: Practice mobile first development (for purposes of this course we will be doing the opposite for varying reasons)</a:t>
            </a:r>
            <a:endParaRPr/>
          </a:p>
          <a:p>
            <a:pPr indent="-311150" lvl="0" marL="457200" rtl="0">
              <a:spcBef>
                <a:spcPts val="1600"/>
              </a:spcBef>
              <a:spcAft>
                <a:spcPts val="0"/>
              </a:spcAft>
              <a:buSzPts val="1300"/>
              <a:buChar char="●"/>
            </a:pPr>
            <a:r>
              <a:rPr lang="en"/>
              <a:t>A good adage “when a user is on their phone looking at your site imagine they have one thumb and one eye”</a:t>
            </a:r>
            <a:endParaRPr/>
          </a:p>
          <a:p>
            <a:pPr indent="-298450" lvl="1" marL="914400" rtl="0">
              <a:spcBef>
                <a:spcPts val="0"/>
              </a:spcBef>
              <a:spcAft>
                <a:spcPts val="0"/>
              </a:spcAft>
              <a:buSzPts val="1100"/>
              <a:buChar char="○"/>
            </a:pPr>
            <a:r>
              <a:rPr lang="en"/>
              <a:t>Generally speaking those on a mobile device are more distracted and there for you want your content easily understood</a:t>
            </a:r>
            <a:endParaRPr/>
          </a:p>
          <a:p>
            <a:pPr indent="-298450" lvl="1" marL="914400" rtl="0">
              <a:spcBef>
                <a:spcPts val="0"/>
              </a:spcBef>
              <a:spcAft>
                <a:spcPts val="0"/>
              </a:spcAft>
              <a:buSzPts val="1100"/>
              <a:buChar char="○"/>
            </a:pPr>
            <a:r>
              <a:rPr lang="en"/>
              <a:t>Imagery over text</a:t>
            </a:r>
            <a:endParaRPr/>
          </a:p>
          <a:p>
            <a:pPr indent="-298450" lvl="1" marL="914400" rtl="0">
              <a:spcBef>
                <a:spcPts val="0"/>
              </a:spcBef>
              <a:spcAft>
                <a:spcPts val="0"/>
              </a:spcAft>
              <a:buSzPts val="1100"/>
              <a:buChar char="○"/>
            </a:pPr>
            <a:r>
              <a:rPr lang="en"/>
              <a:t>Bold simple actions over complex steps</a:t>
            </a:r>
            <a:endParaRPr/>
          </a:p>
          <a:p>
            <a:pPr indent="-311150" lvl="0" marL="457200" rtl="0">
              <a:spcBef>
                <a:spcPts val="0"/>
              </a:spcBef>
              <a:spcAft>
                <a:spcPts val="0"/>
              </a:spcAft>
              <a:buSzPts val="1300"/>
              <a:buChar char="●"/>
            </a:pPr>
            <a:r>
              <a:rPr lang="en"/>
              <a:t>When designing a website you’ll want to start small and add changes in as the screen size </a:t>
            </a:r>
            <a:r>
              <a:rPr lang="en"/>
              <a:t>increases</a:t>
            </a:r>
            <a:endParaRPr/>
          </a:p>
          <a:p>
            <a:pPr indent="-298450" lvl="1" marL="914400" rtl="0">
              <a:spcBef>
                <a:spcPts val="0"/>
              </a:spcBef>
              <a:spcAft>
                <a:spcPts val="0"/>
              </a:spcAft>
              <a:buSzPts val="1100"/>
              <a:buChar char="○"/>
            </a:pPr>
            <a:r>
              <a:rPr lang="en"/>
              <a:t>“It is easier to add then it is to take away”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RWD: The purpose</a:t>
            </a:r>
            <a:endParaRPr/>
          </a:p>
        </p:txBody>
      </p:sp>
      <p:sp>
        <p:nvSpPr>
          <p:cNvPr id="173" name="Shape 17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reason you want a Responsive site is that you want to serve 1 site that can be used by all your users</a:t>
            </a:r>
            <a:endParaRPr/>
          </a:p>
          <a:p>
            <a:pPr indent="0" lvl="0" marL="0">
              <a:spcBef>
                <a:spcPts val="1600"/>
              </a:spcBef>
              <a:spcAft>
                <a:spcPts val="0"/>
              </a:spcAft>
              <a:buNone/>
            </a:pPr>
            <a:r>
              <a:rPr lang="en"/>
              <a:t>In the past mobile only sites were created like </a:t>
            </a:r>
            <a:r>
              <a:rPr lang="en" u="sng">
                <a:solidFill>
                  <a:schemeClr val="hlink"/>
                </a:solidFill>
                <a:hlinkClick r:id="rId3"/>
              </a:rPr>
              <a:t>Mobile BART</a:t>
            </a:r>
            <a:r>
              <a:rPr lang="en"/>
              <a:t>, the idea is to not have a dedicated sites to serve based on screen size. But 1 site for all devices</a:t>
            </a:r>
            <a:endParaRPr/>
          </a:p>
          <a:p>
            <a:pPr indent="0" lvl="0" marL="0">
              <a:spcBef>
                <a:spcPts val="1600"/>
              </a:spcBef>
              <a:spcAft>
                <a:spcPts val="0"/>
              </a:spcAft>
              <a:buNone/>
            </a:pPr>
            <a:r>
              <a:rPr lang="en"/>
              <a:t>HTML is about accessibility for all and you can think of RWD the same way that no matter the device a user can take in your content</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RWD: Popular Frameworks</a:t>
            </a:r>
            <a:endParaRPr/>
          </a:p>
        </p:txBody>
      </p:sp>
      <p:sp>
        <p:nvSpPr>
          <p:cNvPr id="179" name="Shape 179"/>
          <p:cNvSpPr txBox="1"/>
          <p:nvPr>
            <p:ph idx="1" type="body"/>
          </p:nvPr>
        </p:nvSpPr>
        <p:spPr>
          <a:xfrm>
            <a:off x="1297500" y="1022900"/>
            <a:ext cx="7038900" cy="4028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Most all modern websites are built on some type of framework. These frameworks can be home grown or from 3rd parties. Many sites take advantage of different frameworks. These frameworks may or may not have grid systems. Here is a list of some popular Frameworks/grid systems</a:t>
            </a:r>
            <a:endParaRPr/>
          </a:p>
          <a:p>
            <a:pPr indent="-311150" lvl="0" marL="457200" rtl="0">
              <a:spcBef>
                <a:spcPts val="1600"/>
              </a:spcBef>
              <a:spcAft>
                <a:spcPts val="0"/>
              </a:spcAft>
              <a:buSzPts val="1300"/>
              <a:buChar char="●"/>
            </a:pPr>
            <a:r>
              <a:rPr lang="en" u="sng">
                <a:solidFill>
                  <a:schemeClr val="hlink"/>
                </a:solidFill>
                <a:hlinkClick r:id="rId3"/>
              </a:rPr>
              <a:t>Twitter Bootstrap</a:t>
            </a:r>
            <a:endParaRPr/>
          </a:p>
          <a:p>
            <a:pPr indent="-298450" lvl="1" marL="914400" rtl="0">
              <a:spcBef>
                <a:spcPts val="0"/>
              </a:spcBef>
              <a:spcAft>
                <a:spcPts val="0"/>
              </a:spcAft>
              <a:buSzPts val="1100"/>
              <a:buChar char="○"/>
            </a:pPr>
            <a:r>
              <a:rPr lang="en" u="sng">
                <a:solidFill>
                  <a:schemeClr val="hlink"/>
                </a:solidFill>
                <a:hlinkClick r:id="rId4"/>
              </a:rPr>
              <a:t>uWatch</a:t>
            </a:r>
            <a:endParaRPr/>
          </a:p>
          <a:p>
            <a:pPr indent="-311150" lvl="0" marL="457200" rtl="0">
              <a:spcBef>
                <a:spcPts val="0"/>
              </a:spcBef>
              <a:spcAft>
                <a:spcPts val="0"/>
              </a:spcAft>
              <a:buSzPts val="1300"/>
              <a:buChar char="●"/>
            </a:pPr>
            <a:r>
              <a:rPr lang="en" u="sng">
                <a:solidFill>
                  <a:schemeClr val="hlink"/>
                </a:solidFill>
                <a:hlinkClick r:id="rId5"/>
              </a:rPr>
              <a:t>Foundation</a:t>
            </a:r>
            <a:endParaRPr/>
          </a:p>
          <a:p>
            <a:pPr indent="-311150" lvl="0" marL="457200" rtl="0">
              <a:spcBef>
                <a:spcPts val="0"/>
              </a:spcBef>
              <a:spcAft>
                <a:spcPts val="0"/>
              </a:spcAft>
              <a:buSzPts val="1300"/>
              <a:buChar char="●"/>
            </a:pPr>
            <a:r>
              <a:rPr lang="en" u="sng">
                <a:solidFill>
                  <a:schemeClr val="hlink"/>
                </a:solidFill>
                <a:hlinkClick r:id="rId6"/>
              </a:rPr>
              <a:t>Semantic UI</a:t>
            </a:r>
            <a:endParaRPr/>
          </a:p>
          <a:p>
            <a:pPr indent="-311150" lvl="0" marL="457200" rtl="0">
              <a:spcBef>
                <a:spcPts val="0"/>
              </a:spcBef>
              <a:spcAft>
                <a:spcPts val="0"/>
              </a:spcAft>
              <a:buSzPts val="1300"/>
              <a:buChar char="●"/>
            </a:pPr>
            <a:r>
              <a:rPr lang="en" u="sng">
                <a:solidFill>
                  <a:schemeClr val="hlink"/>
                </a:solidFill>
                <a:hlinkClick r:id="rId7"/>
              </a:rPr>
              <a:t>Skeleton</a:t>
            </a:r>
            <a:endParaRPr/>
          </a:p>
          <a:p>
            <a:pPr indent="-311150" lvl="0" marL="457200" rtl="0">
              <a:spcBef>
                <a:spcPts val="0"/>
              </a:spcBef>
              <a:spcAft>
                <a:spcPts val="0"/>
              </a:spcAft>
              <a:buSzPts val="1300"/>
              <a:buChar char="●"/>
            </a:pPr>
            <a:r>
              <a:rPr lang="en" u="sng">
                <a:solidFill>
                  <a:schemeClr val="hlink"/>
                </a:solidFill>
                <a:hlinkClick r:id="rId8"/>
              </a:rPr>
              <a:t>Materialize</a:t>
            </a:r>
            <a:endParaRPr/>
          </a:p>
          <a:p>
            <a:pPr indent="-298450" lvl="1" marL="914400" rtl="0">
              <a:spcBef>
                <a:spcPts val="0"/>
              </a:spcBef>
              <a:spcAft>
                <a:spcPts val="0"/>
              </a:spcAft>
              <a:buSzPts val="1100"/>
              <a:buChar char="○"/>
            </a:pPr>
            <a:r>
              <a:rPr lang="en" u="sng">
                <a:solidFill>
                  <a:schemeClr val="hlink"/>
                </a:solidFill>
                <a:hlinkClick r:id="rId9"/>
              </a:rPr>
              <a:t>GhostJack</a:t>
            </a:r>
            <a:endParaRPr/>
          </a:p>
          <a:p>
            <a:pPr indent="-311150" lvl="0" marL="457200" rtl="0">
              <a:spcBef>
                <a:spcPts val="0"/>
              </a:spcBef>
              <a:spcAft>
                <a:spcPts val="0"/>
              </a:spcAft>
              <a:buSzPts val="1300"/>
              <a:buChar char="●"/>
            </a:pPr>
            <a:r>
              <a:rPr lang="en" u="sng">
                <a:solidFill>
                  <a:schemeClr val="hlink"/>
                </a:solidFill>
                <a:hlinkClick r:id="rId10"/>
              </a:rPr>
              <a:t>Material UI</a:t>
            </a:r>
            <a:r>
              <a:rPr lang="en"/>
              <a:t> (does not have grid system)</a:t>
            </a:r>
            <a:endParaRPr/>
          </a:p>
          <a:p>
            <a:pPr indent="-311150" lvl="0" marL="457200" rtl="0">
              <a:spcBef>
                <a:spcPts val="0"/>
              </a:spcBef>
              <a:spcAft>
                <a:spcPts val="0"/>
              </a:spcAft>
              <a:buSzPts val="1300"/>
              <a:buChar char="●"/>
            </a:pPr>
            <a:r>
              <a:rPr lang="en" u="sng">
                <a:solidFill>
                  <a:schemeClr val="hlink"/>
                </a:solidFill>
                <a:hlinkClick r:id="rId11"/>
              </a:rPr>
              <a:t>Flexbox Grid</a:t>
            </a:r>
            <a:endParaRPr/>
          </a:p>
          <a:p>
            <a:pPr indent="-298450" lvl="1" marL="914400" rtl="0">
              <a:spcBef>
                <a:spcPts val="0"/>
              </a:spcBef>
              <a:spcAft>
                <a:spcPts val="0"/>
              </a:spcAft>
              <a:buSzPts val="1100"/>
              <a:buChar char="○"/>
            </a:pPr>
            <a:r>
              <a:rPr lang="en" u="sng">
                <a:solidFill>
                  <a:schemeClr val="hlink"/>
                </a:solidFill>
                <a:hlinkClick r:id="rId12"/>
              </a:rPr>
              <a:t>Deftones Site</a:t>
            </a:r>
            <a:endParaRPr/>
          </a:p>
          <a:p>
            <a:pPr indent="-298450" lvl="1" marL="914400" rtl="0">
              <a:spcBef>
                <a:spcPts val="0"/>
              </a:spcBef>
              <a:spcAft>
                <a:spcPts val="0"/>
              </a:spcAft>
              <a:buSzPts val="1100"/>
              <a:buChar char="○"/>
            </a:pPr>
            <a:r>
              <a:rPr lang="en" u="sng">
                <a:solidFill>
                  <a:schemeClr val="hlink"/>
                </a:solidFill>
                <a:hlinkClick r:id="rId13"/>
              </a:rPr>
              <a:t>ReactWeather</a:t>
            </a:r>
            <a:endParaRPr/>
          </a:p>
          <a:p>
            <a:pPr indent="-311150" lvl="0" marL="457200" rtl="0">
              <a:spcBef>
                <a:spcPts val="0"/>
              </a:spcBef>
              <a:spcAft>
                <a:spcPts val="0"/>
              </a:spcAft>
              <a:buSzPts val="1300"/>
              <a:buChar char="●"/>
            </a:pPr>
            <a:r>
              <a:rPr lang="en" u="sng">
                <a:solidFill>
                  <a:schemeClr val="hlink"/>
                </a:solidFill>
                <a:hlinkClick r:id="rId14"/>
              </a:rPr>
              <a:t>Angular Material</a:t>
            </a:r>
            <a:endParaRPr/>
          </a:p>
          <a:p>
            <a:pPr indent="-298450" lvl="1" marL="914400" rtl="0">
              <a:spcBef>
                <a:spcPts val="0"/>
              </a:spcBef>
              <a:spcAft>
                <a:spcPts val="0"/>
              </a:spcAft>
              <a:buSzPts val="1100"/>
              <a:buChar char="○"/>
            </a:pPr>
            <a:r>
              <a:rPr lang="en" u="sng">
                <a:solidFill>
                  <a:schemeClr val="hlink"/>
                </a:solidFill>
                <a:hlinkClick r:id="rId15"/>
              </a:rPr>
              <a:t>Portfolio Site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823850" y="2053000"/>
            <a:ext cx="55998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Create </a:t>
            </a:r>
            <a:r>
              <a:rPr lang="en"/>
              <a:t>Responsive</a:t>
            </a:r>
            <a:r>
              <a:rPr lang="en"/>
              <a:t> Layout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