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6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7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2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67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11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1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76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396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498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97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1469" y="741933"/>
            <a:ext cx="898906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908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8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2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11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8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84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9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3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5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1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D180D3-B59C-4963-B0DA-BA3BF97E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6"/>
            <a:ext cx="12191999" cy="6868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219200"/>
            <a:ext cx="9143999" cy="3953518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685"/>
              </a:spcBef>
            </a:pPr>
            <a:r>
              <a:rPr lang="pt-PT" sz="6600" spc="-20" dirty="0">
                <a:solidFill>
                  <a:schemeClr val="bg1">
                    <a:lumMod val="50000"/>
                  </a:schemeClr>
                </a:solidFill>
              </a:rPr>
              <a:t>THE BEST LOCATION FOR A MEXICAN RESTAURANT IN MADRID</a:t>
            </a:r>
            <a:endParaRPr sz="6600" dirty="0">
              <a:solidFill>
                <a:schemeClr val="bg1">
                  <a:lumMod val="50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pt-PT" sz="2000" spc="165" dirty="0">
                <a:solidFill>
                  <a:schemeClr val="tx1"/>
                </a:solidFill>
              </a:rPr>
              <a:t>JOÃO NASCIMENTO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266" y="103817"/>
            <a:ext cx="8596668" cy="1499897"/>
          </a:xfrm>
          <a:prstGeom prst="rect">
            <a:avLst/>
          </a:prstGeom>
        </p:spPr>
        <p:txBody>
          <a:bodyPr vert="horz" wrap="square" lIns="0" tIns="596391" rIns="0" bIns="0" rtlCol="0">
            <a:spAutoFit/>
          </a:bodyPr>
          <a:lstStyle/>
          <a:p>
            <a:pPr marR="5080">
              <a:lnSpc>
                <a:spcPts val="3460"/>
              </a:lnSpc>
              <a:spcBef>
                <a:spcPts val="535"/>
              </a:spcBef>
            </a:pPr>
            <a:r>
              <a:rPr spc="45" dirty="0"/>
              <a:t>In </a:t>
            </a:r>
            <a:r>
              <a:rPr spc="70" dirty="0"/>
              <a:t>this </a:t>
            </a:r>
            <a:r>
              <a:rPr spc="75" dirty="0"/>
              <a:t>project </a:t>
            </a:r>
            <a:r>
              <a:rPr spc="45" dirty="0"/>
              <a:t>we </a:t>
            </a:r>
            <a:r>
              <a:rPr spc="65" dirty="0"/>
              <a:t>will </a:t>
            </a:r>
            <a:r>
              <a:rPr lang="pt-PT" spc="45" dirty="0"/>
              <a:t>determine </a:t>
            </a:r>
            <a:r>
              <a:rPr lang="pt-PT" spc="45" dirty="0" err="1"/>
              <a:t>the</a:t>
            </a:r>
            <a:r>
              <a:rPr lang="pt-PT" spc="45" dirty="0"/>
              <a:t> </a:t>
            </a:r>
            <a:r>
              <a:rPr lang="pt-PT" spc="45" dirty="0" err="1"/>
              <a:t>best</a:t>
            </a:r>
            <a:r>
              <a:rPr lang="pt-PT" spc="45" dirty="0"/>
              <a:t> </a:t>
            </a:r>
            <a:r>
              <a:rPr lang="pt-PT" spc="45" dirty="0" err="1"/>
              <a:t>location</a:t>
            </a:r>
            <a:r>
              <a:rPr lang="pt-PT" spc="45" dirty="0"/>
              <a:t> for a </a:t>
            </a:r>
            <a:r>
              <a:rPr lang="pt-PT" spc="45" dirty="0" err="1"/>
              <a:t>mexican</a:t>
            </a:r>
            <a:r>
              <a:rPr lang="pt-PT" spc="45" dirty="0"/>
              <a:t> </a:t>
            </a:r>
            <a:r>
              <a:rPr lang="pt-PT" spc="45" dirty="0" err="1"/>
              <a:t>restaurant</a:t>
            </a:r>
            <a:endParaRPr spc="60" dirty="0"/>
          </a:p>
        </p:txBody>
      </p:sp>
      <p:sp>
        <p:nvSpPr>
          <p:cNvPr id="3" name="object 3"/>
          <p:cNvSpPr/>
          <p:nvPr/>
        </p:nvSpPr>
        <p:spPr>
          <a:xfrm>
            <a:off x="1559052" y="2953511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2242820" y="0"/>
                </a:moveTo>
                <a:lnTo>
                  <a:pt x="201675" y="0"/>
                </a:lnTo>
                <a:lnTo>
                  <a:pt x="155434" y="5326"/>
                </a:lnTo>
                <a:lnTo>
                  <a:pt x="112985" y="20499"/>
                </a:lnTo>
                <a:lnTo>
                  <a:pt x="75539" y="44307"/>
                </a:lnTo>
                <a:lnTo>
                  <a:pt x="44307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814576"/>
                </a:lnTo>
                <a:lnTo>
                  <a:pt x="5326" y="1860817"/>
                </a:lnTo>
                <a:lnTo>
                  <a:pt x="20499" y="1903266"/>
                </a:lnTo>
                <a:lnTo>
                  <a:pt x="44307" y="1940712"/>
                </a:lnTo>
                <a:lnTo>
                  <a:pt x="75539" y="1971944"/>
                </a:lnTo>
                <a:lnTo>
                  <a:pt x="112985" y="1995752"/>
                </a:lnTo>
                <a:lnTo>
                  <a:pt x="155434" y="2010925"/>
                </a:lnTo>
                <a:lnTo>
                  <a:pt x="201675" y="2016252"/>
                </a:lnTo>
                <a:lnTo>
                  <a:pt x="2242820" y="2016252"/>
                </a:lnTo>
                <a:lnTo>
                  <a:pt x="2289061" y="2010925"/>
                </a:lnTo>
                <a:lnTo>
                  <a:pt x="2331510" y="1995752"/>
                </a:lnTo>
                <a:lnTo>
                  <a:pt x="2368956" y="1971944"/>
                </a:lnTo>
                <a:lnTo>
                  <a:pt x="2400188" y="1940712"/>
                </a:lnTo>
                <a:lnTo>
                  <a:pt x="2423996" y="1903266"/>
                </a:lnTo>
                <a:lnTo>
                  <a:pt x="2439169" y="1860817"/>
                </a:lnTo>
                <a:lnTo>
                  <a:pt x="2444496" y="1814576"/>
                </a:lnTo>
                <a:lnTo>
                  <a:pt x="2444496" y="201675"/>
                </a:lnTo>
                <a:lnTo>
                  <a:pt x="2439169" y="155434"/>
                </a:lnTo>
                <a:lnTo>
                  <a:pt x="2423996" y="112985"/>
                </a:lnTo>
                <a:lnTo>
                  <a:pt x="2400188" y="75539"/>
                </a:lnTo>
                <a:lnTo>
                  <a:pt x="2368956" y="44307"/>
                </a:lnTo>
                <a:lnTo>
                  <a:pt x="2331510" y="20499"/>
                </a:lnTo>
                <a:lnTo>
                  <a:pt x="2289061" y="5326"/>
                </a:lnTo>
                <a:lnTo>
                  <a:pt x="224282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9052" y="2953511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2242820" y="0"/>
                </a:lnTo>
                <a:lnTo>
                  <a:pt x="2289061" y="5326"/>
                </a:lnTo>
                <a:lnTo>
                  <a:pt x="2331510" y="20499"/>
                </a:lnTo>
                <a:lnTo>
                  <a:pt x="2368956" y="44307"/>
                </a:lnTo>
                <a:lnTo>
                  <a:pt x="2400188" y="75539"/>
                </a:lnTo>
                <a:lnTo>
                  <a:pt x="2423996" y="112985"/>
                </a:lnTo>
                <a:lnTo>
                  <a:pt x="2439169" y="155434"/>
                </a:lnTo>
                <a:lnTo>
                  <a:pt x="2444496" y="201675"/>
                </a:lnTo>
                <a:lnTo>
                  <a:pt x="2444496" y="1814576"/>
                </a:lnTo>
                <a:lnTo>
                  <a:pt x="2439169" y="1860817"/>
                </a:lnTo>
                <a:lnTo>
                  <a:pt x="2423996" y="1903266"/>
                </a:lnTo>
                <a:lnTo>
                  <a:pt x="2400188" y="1940712"/>
                </a:lnTo>
                <a:lnTo>
                  <a:pt x="2368956" y="1971944"/>
                </a:lnTo>
                <a:lnTo>
                  <a:pt x="2331510" y="1995752"/>
                </a:lnTo>
                <a:lnTo>
                  <a:pt x="2289061" y="2010925"/>
                </a:lnTo>
                <a:lnTo>
                  <a:pt x="2242820" y="2016252"/>
                </a:lnTo>
                <a:lnTo>
                  <a:pt x="201675" y="2016252"/>
                </a:lnTo>
                <a:lnTo>
                  <a:pt x="155434" y="2010925"/>
                </a:lnTo>
                <a:lnTo>
                  <a:pt x="112985" y="1995752"/>
                </a:lnTo>
                <a:lnTo>
                  <a:pt x="75539" y="1971944"/>
                </a:lnTo>
                <a:lnTo>
                  <a:pt x="44307" y="1940712"/>
                </a:lnTo>
                <a:lnTo>
                  <a:pt x="20499" y="1903266"/>
                </a:lnTo>
                <a:lnTo>
                  <a:pt x="5326" y="1860817"/>
                </a:lnTo>
                <a:lnTo>
                  <a:pt x="0" y="1814576"/>
                </a:lnTo>
                <a:lnTo>
                  <a:pt x="0" y="201675"/>
                </a:lnTo>
                <a:close/>
              </a:path>
            </a:pathLst>
          </a:custGeom>
          <a:ln w="6096">
            <a:solidFill>
              <a:srgbClr val="5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4964" y="2984068"/>
            <a:ext cx="2086610" cy="9987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5080" indent="-172085">
              <a:lnSpc>
                <a:spcPct val="915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700" spc="-5" dirty="0">
                <a:latin typeface="Corbel"/>
                <a:cs typeface="Corbel"/>
              </a:rPr>
              <a:t>Extracting the </a:t>
            </a:r>
            <a:r>
              <a:rPr sz="1700" dirty="0">
                <a:latin typeface="Corbel"/>
                <a:cs typeface="Corbel"/>
              </a:rPr>
              <a:t>data from  </a:t>
            </a:r>
            <a:r>
              <a:rPr sz="1700" spc="-5" dirty="0">
                <a:latin typeface="Corbel"/>
                <a:cs typeface="Corbel"/>
              </a:rPr>
              <a:t>the Madrid’s City</a:t>
            </a:r>
            <a:r>
              <a:rPr sz="1700" spc="-165" dirty="0">
                <a:latin typeface="Corbel"/>
                <a:cs typeface="Corbel"/>
              </a:rPr>
              <a:t> </a:t>
            </a:r>
            <a:r>
              <a:rPr sz="1700" spc="-5" dirty="0">
                <a:latin typeface="Corbel"/>
                <a:cs typeface="Corbel"/>
              </a:rPr>
              <a:t>Hall  </a:t>
            </a:r>
            <a:r>
              <a:rPr sz="1700" dirty="0">
                <a:latin typeface="Corbel"/>
                <a:cs typeface="Corbel"/>
              </a:rPr>
              <a:t>and </a:t>
            </a:r>
            <a:r>
              <a:rPr sz="1700" spc="-5" dirty="0">
                <a:latin typeface="Corbel"/>
                <a:cs typeface="Corbel"/>
              </a:rPr>
              <a:t>the Foursquare  API.</a:t>
            </a:r>
            <a:endParaRPr sz="1700" dirty="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0" y="5334000"/>
            <a:ext cx="2388108" cy="83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3664" y="5080750"/>
            <a:ext cx="2693923" cy="1012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2160" y="4498860"/>
            <a:ext cx="2287524" cy="976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8360" y="4620780"/>
            <a:ext cx="2135124" cy="792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1595" y="4538471"/>
            <a:ext cx="2173224" cy="864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9279" y="4731258"/>
            <a:ext cx="1660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Get </a:t>
            </a:r>
            <a:r>
              <a:rPr sz="25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500" dirty="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32020" y="2955035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2242820" y="0"/>
                </a:moveTo>
                <a:lnTo>
                  <a:pt x="201675" y="0"/>
                </a:lnTo>
                <a:lnTo>
                  <a:pt x="155434" y="5326"/>
                </a:lnTo>
                <a:lnTo>
                  <a:pt x="112985" y="20499"/>
                </a:lnTo>
                <a:lnTo>
                  <a:pt x="75539" y="44307"/>
                </a:lnTo>
                <a:lnTo>
                  <a:pt x="44307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814576"/>
                </a:lnTo>
                <a:lnTo>
                  <a:pt x="5326" y="1860817"/>
                </a:lnTo>
                <a:lnTo>
                  <a:pt x="20499" y="1903266"/>
                </a:lnTo>
                <a:lnTo>
                  <a:pt x="44307" y="1940712"/>
                </a:lnTo>
                <a:lnTo>
                  <a:pt x="75539" y="1971944"/>
                </a:lnTo>
                <a:lnTo>
                  <a:pt x="112985" y="1995752"/>
                </a:lnTo>
                <a:lnTo>
                  <a:pt x="155434" y="2010925"/>
                </a:lnTo>
                <a:lnTo>
                  <a:pt x="201675" y="2016252"/>
                </a:lnTo>
                <a:lnTo>
                  <a:pt x="2242820" y="2016252"/>
                </a:lnTo>
                <a:lnTo>
                  <a:pt x="2289061" y="2010925"/>
                </a:lnTo>
                <a:lnTo>
                  <a:pt x="2331510" y="1995752"/>
                </a:lnTo>
                <a:lnTo>
                  <a:pt x="2368956" y="1971944"/>
                </a:lnTo>
                <a:lnTo>
                  <a:pt x="2400188" y="1940712"/>
                </a:lnTo>
                <a:lnTo>
                  <a:pt x="2423996" y="1903266"/>
                </a:lnTo>
                <a:lnTo>
                  <a:pt x="2439169" y="1860817"/>
                </a:lnTo>
                <a:lnTo>
                  <a:pt x="2444496" y="1814576"/>
                </a:lnTo>
                <a:lnTo>
                  <a:pt x="2444496" y="201675"/>
                </a:lnTo>
                <a:lnTo>
                  <a:pt x="2439169" y="155434"/>
                </a:lnTo>
                <a:lnTo>
                  <a:pt x="2423996" y="112985"/>
                </a:lnTo>
                <a:lnTo>
                  <a:pt x="2400188" y="75539"/>
                </a:lnTo>
                <a:lnTo>
                  <a:pt x="2368956" y="44307"/>
                </a:lnTo>
                <a:lnTo>
                  <a:pt x="2331510" y="20499"/>
                </a:lnTo>
                <a:lnTo>
                  <a:pt x="2289061" y="5326"/>
                </a:lnTo>
                <a:lnTo>
                  <a:pt x="224282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2020" y="2955035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2242820" y="0"/>
                </a:lnTo>
                <a:lnTo>
                  <a:pt x="2289061" y="5326"/>
                </a:lnTo>
                <a:lnTo>
                  <a:pt x="2331510" y="20499"/>
                </a:lnTo>
                <a:lnTo>
                  <a:pt x="2368956" y="44307"/>
                </a:lnTo>
                <a:lnTo>
                  <a:pt x="2400188" y="75539"/>
                </a:lnTo>
                <a:lnTo>
                  <a:pt x="2423996" y="112985"/>
                </a:lnTo>
                <a:lnTo>
                  <a:pt x="2439169" y="155434"/>
                </a:lnTo>
                <a:lnTo>
                  <a:pt x="2444496" y="201675"/>
                </a:lnTo>
                <a:lnTo>
                  <a:pt x="2444496" y="1814576"/>
                </a:lnTo>
                <a:lnTo>
                  <a:pt x="2439169" y="1860817"/>
                </a:lnTo>
                <a:lnTo>
                  <a:pt x="2423996" y="1903266"/>
                </a:lnTo>
                <a:lnTo>
                  <a:pt x="2400188" y="1940712"/>
                </a:lnTo>
                <a:lnTo>
                  <a:pt x="2368956" y="1971944"/>
                </a:lnTo>
                <a:lnTo>
                  <a:pt x="2331510" y="1995752"/>
                </a:lnTo>
                <a:lnTo>
                  <a:pt x="2289061" y="2010925"/>
                </a:lnTo>
                <a:lnTo>
                  <a:pt x="2242820" y="2016252"/>
                </a:lnTo>
                <a:lnTo>
                  <a:pt x="201675" y="2016252"/>
                </a:lnTo>
                <a:lnTo>
                  <a:pt x="155434" y="2010925"/>
                </a:lnTo>
                <a:lnTo>
                  <a:pt x="112985" y="1995752"/>
                </a:lnTo>
                <a:lnTo>
                  <a:pt x="75539" y="1971944"/>
                </a:lnTo>
                <a:lnTo>
                  <a:pt x="44307" y="1940712"/>
                </a:lnTo>
                <a:lnTo>
                  <a:pt x="20499" y="1903266"/>
                </a:lnTo>
                <a:lnTo>
                  <a:pt x="5326" y="1860817"/>
                </a:lnTo>
                <a:lnTo>
                  <a:pt x="0" y="1814576"/>
                </a:lnTo>
                <a:lnTo>
                  <a:pt x="0" y="201675"/>
                </a:lnTo>
                <a:close/>
              </a:path>
            </a:pathLst>
          </a:custGeom>
          <a:ln w="6096">
            <a:solidFill>
              <a:srgbClr val="5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8314" y="3416553"/>
            <a:ext cx="2304415" cy="12338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marR="5080" indent="-172085">
              <a:lnSpc>
                <a:spcPct val="91500"/>
              </a:lnSpc>
              <a:spcBef>
                <a:spcPts val="27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orbel"/>
                <a:cs typeface="Corbel"/>
              </a:rPr>
              <a:t>Making a</a:t>
            </a:r>
            <a:r>
              <a:rPr sz="1700" spc="-65" dirty="0">
                <a:latin typeface="Corbel"/>
                <a:cs typeface="Corbel"/>
              </a:rPr>
              <a:t> </a:t>
            </a:r>
            <a:r>
              <a:rPr sz="1700" spc="-5" dirty="0">
                <a:latin typeface="Corbel"/>
                <a:cs typeface="Corbel"/>
              </a:rPr>
              <a:t>segmentation  </a:t>
            </a:r>
            <a:r>
              <a:rPr sz="1700" dirty="0">
                <a:latin typeface="Corbel"/>
                <a:cs typeface="Corbel"/>
              </a:rPr>
              <a:t>by </a:t>
            </a:r>
            <a:r>
              <a:rPr sz="1700" spc="-5" dirty="0">
                <a:latin typeface="Corbel"/>
                <a:cs typeface="Corbel"/>
              </a:rPr>
              <a:t>neighborhood </a:t>
            </a:r>
            <a:r>
              <a:rPr sz="1700" dirty="0">
                <a:latin typeface="Corbel"/>
                <a:cs typeface="Corbel"/>
              </a:rPr>
              <a:t>and  </a:t>
            </a:r>
            <a:r>
              <a:rPr sz="1700" spc="-5" dirty="0">
                <a:latin typeface="Corbel"/>
                <a:cs typeface="Corbel"/>
              </a:rPr>
              <a:t>population  </a:t>
            </a:r>
            <a:r>
              <a:rPr sz="1700" dirty="0">
                <a:latin typeface="Corbel"/>
                <a:cs typeface="Corbel"/>
              </a:rPr>
              <a:t>characteristics in  Madrid</a:t>
            </a:r>
            <a:r>
              <a:rPr sz="1700" spc="-35" dirty="0">
                <a:latin typeface="Corbel"/>
                <a:cs typeface="Corbel"/>
              </a:rPr>
              <a:t> </a:t>
            </a:r>
            <a:r>
              <a:rPr sz="1700" spc="-5" dirty="0">
                <a:latin typeface="Corbel"/>
                <a:cs typeface="Corbel"/>
              </a:rPr>
              <a:t>(Clustering).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6688" y="1711464"/>
            <a:ext cx="2660904" cy="911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5996" y="1752402"/>
            <a:ext cx="2894204" cy="1110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5128" y="2482608"/>
            <a:ext cx="2287524" cy="976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2604528"/>
            <a:ext cx="2354579" cy="792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4564" y="2522220"/>
            <a:ext cx="2173224" cy="864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22772" y="2714624"/>
            <a:ext cx="18796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5" dirty="0">
                <a:solidFill>
                  <a:srgbClr val="FFFFFF"/>
                </a:solidFill>
                <a:latin typeface="Corbel"/>
                <a:cs typeface="Corbel"/>
              </a:rPr>
              <a:t>Work </a:t>
            </a:r>
            <a:r>
              <a:rPr sz="25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4988" y="2953511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2242819" y="0"/>
                </a:moveTo>
                <a:lnTo>
                  <a:pt x="201675" y="0"/>
                </a:lnTo>
                <a:lnTo>
                  <a:pt x="155434" y="5326"/>
                </a:lnTo>
                <a:lnTo>
                  <a:pt x="112985" y="20499"/>
                </a:lnTo>
                <a:lnTo>
                  <a:pt x="75539" y="44307"/>
                </a:lnTo>
                <a:lnTo>
                  <a:pt x="44307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814576"/>
                </a:lnTo>
                <a:lnTo>
                  <a:pt x="5326" y="1860817"/>
                </a:lnTo>
                <a:lnTo>
                  <a:pt x="20499" y="1903266"/>
                </a:lnTo>
                <a:lnTo>
                  <a:pt x="44307" y="1940712"/>
                </a:lnTo>
                <a:lnTo>
                  <a:pt x="75539" y="1971944"/>
                </a:lnTo>
                <a:lnTo>
                  <a:pt x="112985" y="1995752"/>
                </a:lnTo>
                <a:lnTo>
                  <a:pt x="155434" y="2010925"/>
                </a:lnTo>
                <a:lnTo>
                  <a:pt x="201675" y="2016252"/>
                </a:lnTo>
                <a:lnTo>
                  <a:pt x="2242819" y="2016252"/>
                </a:lnTo>
                <a:lnTo>
                  <a:pt x="2289061" y="2010925"/>
                </a:lnTo>
                <a:lnTo>
                  <a:pt x="2331510" y="1995752"/>
                </a:lnTo>
                <a:lnTo>
                  <a:pt x="2368956" y="1971944"/>
                </a:lnTo>
                <a:lnTo>
                  <a:pt x="2400188" y="1940712"/>
                </a:lnTo>
                <a:lnTo>
                  <a:pt x="2423996" y="1903266"/>
                </a:lnTo>
                <a:lnTo>
                  <a:pt x="2439169" y="1860817"/>
                </a:lnTo>
                <a:lnTo>
                  <a:pt x="2444495" y="1814576"/>
                </a:lnTo>
                <a:lnTo>
                  <a:pt x="2444495" y="201675"/>
                </a:lnTo>
                <a:lnTo>
                  <a:pt x="2439169" y="155434"/>
                </a:lnTo>
                <a:lnTo>
                  <a:pt x="2423996" y="112985"/>
                </a:lnTo>
                <a:lnTo>
                  <a:pt x="2400188" y="75539"/>
                </a:lnTo>
                <a:lnTo>
                  <a:pt x="2368956" y="44307"/>
                </a:lnTo>
                <a:lnTo>
                  <a:pt x="2331510" y="20499"/>
                </a:lnTo>
                <a:lnTo>
                  <a:pt x="2289061" y="5326"/>
                </a:lnTo>
                <a:lnTo>
                  <a:pt x="224281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04988" y="2953511"/>
            <a:ext cx="2444750" cy="2016760"/>
          </a:xfrm>
          <a:custGeom>
            <a:avLst/>
            <a:gdLst/>
            <a:ahLst/>
            <a:cxnLst/>
            <a:rect l="l" t="t" r="r" b="b"/>
            <a:pathLst>
              <a:path w="2444750" h="2016760">
                <a:moveTo>
                  <a:pt x="0" y="201675"/>
                </a:moveTo>
                <a:lnTo>
                  <a:pt x="5326" y="155434"/>
                </a:lnTo>
                <a:lnTo>
                  <a:pt x="20499" y="112985"/>
                </a:lnTo>
                <a:lnTo>
                  <a:pt x="44307" y="75539"/>
                </a:lnTo>
                <a:lnTo>
                  <a:pt x="75539" y="44307"/>
                </a:lnTo>
                <a:lnTo>
                  <a:pt x="112985" y="20499"/>
                </a:lnTo>
                <a:lnTo>
                  <a:pt x="155434" y="5326"/>
                </a:lnTo>
                <a:lnTo>
                  <a:pt x="201675" y="0"/>
                </a:lnTo>
                <a:lnTo>
                  <a:pt x="2242819" y="0"/>
                </a:lnTo>
                <a:lnTo>
                  <a:pt x="2289061" y="5326"/>
                </a:lnTo>
                <a:lnTo>
                  <a:pt x="2331510" y="20499"/>
                </a:lnTo>
                <a:lnTo>
                  <a:pt x="2368956" y="44307"/>
                </a:lnTo>
                <a:lnTo>
                  <a:pt x="2400188" y="75539"/>
                </a:lnTo>
                <a:lnTo>
                  <a:pt x="2423996" y="112985"/>
                </a:lnTo>
                <a:lnTo>
                  <a:pt x="2439169" y="155434"/>
                </a:lnTo>
                <a:lnTo>
                  <a:pt x="2444495" y="201675"/>
                </a:lnTo>
                <a:lnTo>
                  <a:pt x="2444495" y="1814576"/>
                </a:lnTo>
                <a:lnTo>
                  <a:pt x="2439169" y="1860817"/>
                </a:lnTo>
                <a:lnTo>
                  <a:pt x="2423996" y="1903266"/>
                </a:lnTo>
                <a:lnTo>
                  <a:pt x="2400188" y="1940712"/>
                </a:lnTo>
                <a:lnTo>
                  <a:pt x="2368956" y="1971944"/>
                </a:lnTo>
                <a:lnTo>
                  <a:pt x="2331510" y="1995752"/>
                </a:lnTo>
                <a:lnTo>
                  <a:pt x="2289061" y="2010925"/>
                </a:lnTo>
                <a:lnTo>
                  <a:pt x="2242819" y="2016252"/>
                </a:lnTo>
                <a:lnTo>
                  <a:pt x="201675" y="2016252"/>
                </a:lnTo>
                <a:lnTo>
                  <a:pt x="155434" y="2010925"/>
                </a:lnTo>
                <a:lnTo>
                  <a:pt x="112985" y="1995752"/>
                </a:lnTo>
                <a:lnTo>
                  <a:pt x="75539" y="1971944"/>
                </a:lnTo>
                <a:lnTo>
                  <a:pt x="44307" y="1940712"/>
                </a:lnTo>
                <a:lnTo>
                  <a:pt x="20499" y="1903266"/>
                </a:lnTo>
                <a:lnTo>
                  <a:pt x="5326" y="1860817"/>
                </a:lnTo>
                <a:lnTo>
                  <a:pt x="0" y="1814576"/>
                </a:lnTo>
                <a:lnTo>
                  <a:pt x="0" y="201675"/>
                </a:lnTo>
                <a:close/>
              </a:path>
            </a:pathLst>
          </a:custGeom>
          <a:ln w="6096">
            <a:solidFill>
              <a:srgbClr val="55C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71535" y="2984068"/>
            <a:ext cx="2078989" cy="75014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5080" indent="-172085">
              <a:lnSpc>
                <a:spcPct val="914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700" spc="-5" dirty="0">
                <a:latin typeface="Corbel"/>
                <a:cs typeface="Corbel"/>
              </a:rPr>
              <a:t>Analyzing the </a:t>
            </a:r>
            <a:r>
              <a:rPr sz="1700" dirty="0">
                <a:latin typeface="Corbel"/>
                <a:cs typeface="Corbel"/>
              </a:rPr>
              <a:t>results  and </a:t>
            </a:r>
            <a:r>
              <a:rPr sz="1700" spc="-5" dirty="0">
                <a:latin typeface="Corbel"/>
                <a:cs typeface="Corbel"/>
              </a:rPr>
              <a:t>extracting  conclusions</a:t>
            </a:r>
            <a:r>
              <a:rPr lang="pt-PT" sz="1700" spc="-5" dirty="0">
                <a:latin typeface="Corbel"/>
                <a:cs typeface="Corbel"/>
              </a:rPr>
              <a:t>.</a:t>
            </a:r>
            <a:endParaRPr sz="1700" dirty="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88095" y="4498860"/>
            <a:ext cx="2287524" cy="976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0747" y="4447032"/>
            <a:ext cx="2522220" cy="11399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47531" y="4538471"/>
            <a:ext cx="2173224" cy="864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12302" y="4556886"/>
            <a:ext cx="2047875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5095" marR="5080" indent="-113030">
              <a:lnSpc>
                <a:spcPts val="2750"/>
              </a:lnSpc>
              <a:spcBef>
                <a:spcPts val="395"/>
              </a:spcBef>
            </a:pP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Extract</a:t>
            </a:r>
            <a:r>
              <a:rPr sz="25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insights  from </a:t>
            </a:r>
            <a:r>
              <a:rPr sz="25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25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8371205" cy="517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pt-PT" spc="50" dirty="0" err="1"/>
              <a:t>Get</a:t>
            </a:r>
            <a:r>
              <a:rPr lang="pt-PT" spc="50" dirty="0"/>
              <a:t> </a:t>
            </a:r>
            <a:r>
              <a:rPr lang="pt-PT" spc="50" dirty="0" err="1"/>
              <a:t>the</a:t>
            </a:r>
            <a:r>
              <a:rPr lang="pt-PT" spc="50" dirty="0"/>
              <a:t> data (API)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911901"/>
            <a:ext cx="4656309" cy="36285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39750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tabLst>
                <a:tab pos="236854" algn="l"/>
              </a:tabLst>
            </a:pPr>
            <a:r>
              <a:rPr lang="pt-PT" sz="3200" dirty="0">
                <a:latin typeface="Corbel"/>
                <a:cs typeface="Corbel"/>
              </a:rPr>
              <a:t>To do </a:t>
            </a:r>
            <a:r>
              <a:rPr lang="pt-PT" sz="3200" dirty="0" err="1">
                <a:latin typeface="Corbel"/>
                <a:cs typeface="Corbel"/>
              </a:rPr>
              <a:t>so</a:t>
            </a:r>
            <a:r>
              <a:rPr lang="pt-PT" sz="3200" dirty="0">
                <a:latin typeface="Corbel"/>
                <a:cs typeface="Corbel"/>
              </a:rPr>
              <a:t>, </a:t>
            </a:r>
            <a:r>
              <a:rPr lang="pt-PT" sz="3200" dirty="0" err="1">
                <a:latin typeface="Corbel"/>
                <a:cs typeface="Corbel"/>
              </a:rPr>
              <a:t>we</a:t>
            </a:r>
            <a:r>
              <a:rPr lang="pt-PT" sz="3200" dirty="0">
                <a:latin typeface="Corbel"/>
                <a:cs typeface="Corbel"/>
              </a:rPr>
              <a:t> </a:t>
            </a:r>
            <a:r>
              <a:rPr lang="pt-PT" sz="3200" dirty="0" err="1">
                <a:latin typeface="Corbel"/>
                <a:cs typeface="Corbel"/>
              </a:rPr>
              <a:t>needed</a:t>
            </a:r>
            <a:r>
              <a:rPr lang="pt-PT" sz="3200" dirty="0">
                <a:latin typeface="Corbel"/>
                <a:cs typeface="Corbel"/>
              </a:rPr>
              <a:t> to:</a:t>
            </a:r>
          </a:p>
          <a:p>
            <a:pPr marL="12700" marR="539750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tabLst>
                <a:tab pos="236854" algn="l"/>
              </a:tabLst>
            </a:pPr>
            <a:endParaRPr lang="pt-PT" sz="3200" dirty="0">
              <a:latin typeface="Corbel"/>
              <a:cs typeface="Corbel"/>
            </a:endParaRPr>
          </a:p>
          <a:p>
            <a:pPr marL="236220" marR="539750" indent="-223520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buFont typeface="Arial"/>
              <a:buChar char="•"/>
              <a:tabLst>
                <a:tab pos="236854" algn="l"/>
              </a:tabLst>
            </a:pPr>
            <a:r>
              <a:rPr lang="pt-PT" sz="3200" dirty="0" err="1">
                <a:latin typeface="Corbel"/>
                <a:cs typeface="Corbel"/>
              </a:rPr>
              <a:t>Create</a:t>
            </a:r>
            <a:r>
              <a:rPr lang="pt-PT" sz="3200" dirty="0">
                <a:latin typeface="Corbel"/>
                <a:cs typeface="Corbel"/>
              </a:rPr>
              <a:t> a</a:t>
            </a:r>
            <a:r>
              <a:rPr sz="320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second </a:t>
            </a:r>
            <a:r>
              <a:rPr sz="3200" spc="-5" dirty="0" err="1">
                <a:latin typeface="Corbel"/>
                <a:cs typeface="Corbel"/>
              </a:rPr>
              <a:t>dataframe</a:t>
            </a:r>
            <a:endParaRPr sz="3200" dirty="0">
              <a:latin typeface="Corbel"/>
              <a:cs typeface="Corbel"/>
            </a:endParaRPr>
          </a:p>
          <a:p>
            <a:pPr marL="236220" indent="-223520">
              <a:lnSpc>
                <a:spcPts val="2735"/>
              </a:lnSpc>
              <a:spcBef>
                <a:spcPts val="1475"/>
              </a:spcBef>
              <a:buClr>
                <a:srgbClr val="55C5FF"/>
              </a:buClr>
              <a:buFont typeface="Arial"/>
              <a:buChar char="•"/>
              <a:tabLst>
                <a:tab pos="236854" algn="l"/>
              </a:tabLst>
            </a:pPr>
            <a:r>
              <a:rPr lang="pt-PT" sz="3200" spc="-5" dirty="0" err="1">
                <a:latin typeface="Corbel"/>
                <a:cs typeface="Corbel"/>
              </a:rPr>
              <a:t>Include</a:t>
            </a:r>
            <a:r>
              <a:rPr lang="pt-PT" sz="3200" spc="-5" dirty="0">
                <a:latin typeface="Corbel"/>
                <a:cs typeface="Corbel"/>
              </a:rPr>
              <a:t> </a:t>
            </a:r>
            <a:r>
              <a:rPr lang="pt-PT" sz="3200" spc="-5" dirty="0" err="1">
                <a:latin typeface="Corbel"/>
                <a:cs typeface="Corbel"/>
              </a:rPr>
              <a:t>the</a:t>
            </a:r>
            <a:r>
              <a:rPr lang="pt-PT" sz="3200" spc="-5" dirty="0">
                <a:latin typeface="Corbel"/>
                <a:cs typeface="Corbel"/>
              </a:rPr>
              <a:t> </a:t>
            </a:r>
            <a:r>
              <a:rPr sz="3200" spc="-10" dirty="0" err="1">
                <a:latin typeface="Corbel"/>
                <a:cs typeface="Corbel"/>
              </a:rPr>
              <a:t>neighborhoods’s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names</a:t>
            </a:r>
            <a:endParaRPr lang="pt-PT" sz="3200" spc="-5" dirty="0">
              <a:latin typeface="Corbel"/>
              <a:cs typeface="Corbel"/>
            </a:endParaRPr>
          </a:p>
          <a:p>
            <a:pPr marL="236220" indent="-223520">
              <a:lnSpc>
                <a:spcPts val="2735"/>
              </a:lnSpc>
              <a:spcBef>
                <a:spcPts val="1475"/>
              </a:spcBef>
              <a:buClr>
                <a:srgbClr val="55C5FF"/>
              </a:buClr>
              <a:buFont typeface="Arial"/>
              <a:buChar char="•"/>
              <a:tabLst>
                <a:tab pos="236854" algn="l"/>
              </a:tabLst>
            </a:pPr>
            <a:r>
              <a:rPr lang="pt-PT" sz="3200" spc="-5" dirty="0" err="1">
                <a:latin typeface="Corbel"/>
                <a:cs typeface="Corbel"/>
              </a:rPr>
              <a:t>Add</a:t>
            </a:r>
            <a:r>
              <a:rPr lang="pt-PT" sz="3200" spc="-5" dirty="0">
                <a:latin typeface="Corbel"/>
                <a:cs typeface="Corbel"/>
              </a:rPr>
              <a:t> </a:t>
            </a:r>
            <a:r>
              <a:rPr lang="pt-PT" sz="3200" spc="-5" dirty="0" err="1">
                <a:latin typeface="Corbel"/>
                <a:cs typeface="Corbel"/>
              </a:rPr>
              <a:t>the</a:t>
            </a:r>
            <a:r>
              <a:rPr lang="pt-PT" sz="3200" spc="-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latitude </a:t>
            </a:r>
            <a:r>
              <a:rPr sz="3200" dirty="0">
                <a:latin typeface="Corbel"/>
                <a:cs typeface="Corbel"/>
              </a:rPr>
              <a:t>and </a:t>
            </a:r>
            <a:r>
              <a:rPr sz="3200" spc="-5" dirty="0">
                <a:latin typeface="Corbel"/>
                <a:cs typeface="Corbel"/>
              </a:rPr>
              <a:t>longitude </a:t>
            </a:r>
            <a:r>
              <a:rPr lang="pt-PT"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each</a:t>
            </a:r>
            <a:r>
              <a:rPr sz="3200" spc="-9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neighborhood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0" y="1937004"/>
            <a:ext cx="2854452" cy="357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4E9CA54-92F0-48DF-8556-03C8C99A5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6"/>
            <a:ext cx="12192000" cy="6868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10905066" cy="7600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12700" marR="5080">
              <a:lnSpc>
                <a:spcPts val="4610"/>
              </a:lnSpc>
              <a:spcBef>
                <a:spcPts val="1210"/>
              </a:spcBef>
            </a:pPr>
            <a:r>
              <a:rPr lang="pt-PT" sz="4800" spc="60" dirty="0">
                <a:solidFill>
                  <a:srgbClr val="90C226"/>
                </a:solidFill>
              </a:rPr>
              <a:t>T</a:t>
            </a:r>
            <a:r>
              <a:rPr sz="4800" spc="60" dirty="0">
                <a:solidFill>
                  <a:srgbClr val="90C226"/>
                </a:solidFill>
              </a:rPr>
              <a:t>he </a:t>
            </a:r>
            <a:r>
              <a:rPr sz="4800" spc="80" dirty="0">
                <a:solidFill>
                  <a:srgbClr val="90C226"/>
                </a:solidFill>
              </a:rPr>
              <a:t>neighborhoods </a:t>
            </a:r>
            <a:r>
              <a:rPr sz="4800" spc="45" dirty="0">
                <a:solidFill>
                  <a:srgbClr val="90C226"/>
                </a:solidFill>
              </a:rPr>
              <a:t>on </a:t>
            </a:r>
            <a:r>
              <a:rPr sz="4800" dirty="0">
                <a:solidFill>
                  <a:srgbClr val="90C226"/>
                </a:solidFill>
              </a:rPr>
              <a:t>a</a:t>
            </a:r>
            <a:r>
              <a:rPr sz="4800" spc="495" dirty="0">
                <a:solidFill>
                  <a:srgbClr val="90C226"/>
                </a:solidFill>
              </a:rPr>
              <a:t> </a:t>
            </a:r>
            <a:r>
              <a:rPr sz="4800" spc="65" dirty="0">
                <a:solidFill>
                  <a:srgbClr val="90C226"/>
                </a:solidFill>
              </a:rPr>
              <a:t>map</a:t>
            </a:r>
            <a:endParaRPr sz="4800" dirty="0">
              <a:solidFill>
                <a:srgbClr val="90C226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1984646"/>
            <a:ext cx="6729984" cy="4093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5078" y="228600"/>
            <a:ext cx="8989060" cy="9662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pt-PT" spc="70" dirty="0">
                <a:solidFill>
                  <a:srgbClr val="90C226"/>
                </a:solidFill>
              </a:rPr>
              <a:t>A </a:t>
            </a:r>
            <a:r>
              <a:rPr spc="80" dirty="0" err="1">
                <a:solidFill>
                  <a:srgbClr val="90C226"/>
                </a:solidFill>
              </a:rPr>
              <a:t>dataframe</a:t>
            </a:r>
            <a:r>
              <a:rPr spc="80" dirty="0">
                <a:solidFill>
                  <a:srgbClr val="90C226"/>
                </a:solidFill>
              </a:rPr>
              <a:t> containing </a:t>
            </a:r>
            <a:r>
              <a:rPr spc="60" dirty="0">
                <a:solidFill>
                  <a:srgbClr val="90C226"/>
                </a:solidFill>
              </a:rPr>
              <a:t>the </a:t>
            </a:r>
            <a:r>
              <a:rPr spc="65" dirty="0">
                <a:solidFill>
                  <a:srgbClr val="90C226"/>
                </a:solidFill>
              </a:rPr>
              <a:t>most </a:t>
            </a:r>
            <a:r>
              <a:rPr spc="75" dirty="0">
                <a:solidFill>
                  <a:srgbClr val="90C226"/>
                </a:solidFill>
              </a:rPr>
              <a:t>common  venues </a:t>
            </a:r>
            <a:r>
              <a:rPr spc="45" dirty="0">
                <a:solidFill>
                  <a:srgbClr val="90C226"/>
                </a:solidFill>
              </a:rPr>
              <a:t>by </a:t>
            </a:r>
            <a:r>
              <a:rPr spc="80" dirty="0" err="1">
                <a:solidFill>
                  <a:srgbClr val="90C226"/>
                </a:solidFill>
              </a:rPr>
              <a:t>neighborhoo</a:t>
            </a:r>
            <a:r>
              <a:rPr lang="pt-PT" spc="80" dirty="0">
                <a:solidFill>
                  <a:srgbClr val="90C226"/>
                </a:solidFill>
              </a:rPr>
              <a:t>d</a:t>
            </a:r>
            <a:endParaRPr spc="80" dirty="0">
              <a:solidFill>
                <a:srgbClr val="90C226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835" y="2236469"/>
            <a:ext cx="5615940" cy="169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2227" y="2798317"/>
            <a:ext cx="418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After obtaining these </a:t>
            </a:r>
            <a:r>
              <a:rPr sz="1800" spc="-10" dirty="0">
                <a:latin typeface="Corbel"/>
                <a:cs typeface="Corbel"/>
              </a:rPr>
              <a:t>data, </a:t>
            </a:r>
            <a:r>
              <a:rPr sz="1800" spc="-5" dirty="0">
                <a:latin typeface="Corbel"/>
                <a:cs typeface="Corbel"/>
              </a:rPr>
              <a:t>clusters could </a:t>
            </a:r>
            <a:r>
              <a:rPr sz="1800" dirty="0">
                <a:latin typeface="Corbel"/>
                <a:cs typeface="Corbel"/>
              </a:rPr>
              <a:t>be  </a:t>
            </a:r>
            <a:r>
              <a:rPr sz="1800" spc="-5" dirty="0">
                <a:latin typeface="Corbel"/>
                <a:cs typeface="Corbel"/>
              </a:rPr>
              <a:t>made: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3646229"/>
            <a:ext cx="4933188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1BC77C-F932-4241-A900-3379AC54D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839"/>
            <a:ext cx="12192000" cy="68687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477903" y="391349"/>
            <a:ext cx="3235960" cy="1295400"/>
          </a:xfrm>
          <a:custGeom>
            <a:avLst/>
            <a:gdLst/>
            <a:ahLst/>
            <a:cxnLst/>
            <a:rect l="l" t="t" r="r" b="b"/>
            <a:pathLst>
              <a:path w="3235960" h="1295400">
                <a:moveTo>
                  <a:pt x="3019551" y="0"/>
                </a:moveTo>
                <a:lnTo>
                  <a:pt x="215899" y="0"/>
                </a:lnTo>
                <a:lnTo>
                  <a:pt x="166395" y="5701"/>
                </a:lnTo>
                <a:lnTo>
                  <a:pt x="120951" y="21941"/>
                </a:lnTo>
                <a:lnTo>
                  <a:pt x="80864" y="47426"/>
                </a:lnTo>
                <a:lnTo>
                  <a:pt x="47430" y="80859"/>
                </a:lnTo>
                <a:lnTo>
                  <a:pt x="21943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3" y="1174453"/>
                </a:lnTo>
                <a:lnTo>
                  <a:pt x="47430" y="1214540"/>
                </a:lnTo>
                <a:lnTo>
                  <a:pt x="80864" y="1247973"/>
                </a:lnTo>
                <a:lnTo>
                  <a:pt x="120951" y="1273458"/>
                </a:lnTo>
                <a:lnTo>
                  <a:pt x="166395" y="1289698"/>
                </a:lnTo>
                <a:lnTo>
                  <a:pt x="215899" y="1295400"/>
                </a:lnTo>
                <a:lnTo>
                  <a:pt x="3019551" y="1295400"/>
                </a:lnTo>
                <a:lnTo>
                  <a:pt x="3069060" y="1289698"/>
                </a:lnTo>
                <a:lnTo>
                  <a:pt x="3114505" y="1273458"/>
                </a:lnTo>
                <a:lnTo>
                  <a:pt x="3154592" y="1247973"/>
                </a:lnTo>
                <a:lnTo>
                  <a:pt x="3188025" y="1214540"/>
                </a:lnTo>
                <a:lnTo>
                  <a:pt x="3213510" y="1174453"/>
                </a:lnTo>
                <a:lnTo>
                  <a:pt x="3229750" y="1129008"/>
                </a:lnTo>
                <a:lnTo>
                  <a:pt x="3235451" y="1079500"/>
                </a:lnTo>
                <a:lnTo>
                  <a:pt x="3235451" y="215900"/>
                </a:lnTo>
                <a:lnTo>
                  <a:pt x="3229750" y="166391"/>
                </a:lnTo>
                <a:lnTo>
                  <a:pt x="3213510" y="120946"/>
                </a:lnTo>
                <a:lnTo>
                  <a:pt x="3188025" y="80859"/>
                </a:lnTo>
                <a:lnTo>
                  <a:pt x="3154592" y="47426"/>
                </a:lnTo>
                <a:lnTo>
                  <a:pt x="3114505" y="21941"/>
                </a:lnTo>
                <a:lnTo>
                  <a:pt x="3069060" y="5701"/>
                </a:lnTo>
                <a:lnTo>
                  <a:pt x="301955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2807" y="690751"/>
            <a:ext cx="2787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Conclusions</a:t>
            </a:r>
            <a:endParaRPr sz="4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F5FDA-46DB-4DA2-B73D-2BCF376496F2}"/>
              </a:ext>
            </a:extLst>
          </p:cNvPr>
          <p:cNvSpPr txBox="1"/>
          <p:nvPr/>
        </p:nvSpPr>
        <p:spPr>
          <a:xfrm>
            <a:off x="1143000" y="2667001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open a new </a:t>
            </a:r>
            <a:r>
              <a:rPr lang="es-ES" dirty="0" err="1"/>
              <a:t>Mexican</a:t>
            </a:r>
            <a:r>
              <a:rPr lang="es-ES" dirty="0"/>
              <a:t> restaurant in Madrid,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population</a:t>
            </a:r>
            <a:r>
              <a:rPr lang="es-ES" dirty="0"/>
              <a:t> in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exam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 1,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population</a:t>
            </a:r>
            <a:r>
              <a:rPr lang="es-ES" dirty="0"/>
              <a:t> are </a:t>
            </a:r>
            <a:r>
              <a:rPr lang="es-ES" dirty="0" err="1"/>
              <a:t>mostly</a:t>
            </a:r>
            <a:r>
              <a:rPr lang="es-ES" dirty="0"/>
              <a:t> Latinos, (South American </a:t>
            </a:r>
            <a:r>
              <a:rPr lang="es-ES" dirty="0" err="1"/>
              <a:t>countries</a:t>
            </a:r>
            <a:r>
              <a:rPr lang="es-ES" dirty="0"/>
              <a:t>), and </a:t>
            </a:r>
            <a:r>
              <a:rPr lang="es-ES" dirty="0" err="1"/>
              <a:t>Latin</a:t>
            </a:r>
            <a:r>
              <a:rPr lang="es-ES" dirty="0"/>
              <a:t> restaurants can be </a:t>
            </a:r>
            <a:r>
              <a:rPr lang="es-ES" dirty="0" err="1"/>
              <a:t>found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Argentinian</a:t>
            </a:r>
            <a:r>
              <a:rPr lang="es-ES" dirty="0"/>
              <a:t> restaurants, tapas restaurants, as </a:t>
            </a:r>
            <a:r>
              <a:rPr lang="es-ES" dirty="0" err="1"/>
              <a:t>well</a:t>
            </a:r>
            <a:r>
              <a:rPr lang="es-ES" dirty="0"/>
              <a:t> as </a:t>
            </a:r>
            <a:r>
              <a:rPr lang="es-ES" dirty="0" err="1"/>
              <a:t>Italian</a:t>
            </a:r>
            <a:r>
              <a:rPr lang="es-ES" dirty="0"/>
              <a:t> restaurants.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hand</a:t>
            </a:r>
            <a:r>
              <a:rPr lang="es-ES" dirty="0"/>
              <a:t>, </a:t>
            </a:r>
            <a:r>
              <a:rPr lang="es-ES" dirty="0" err="1"/>
              <a:t>clusters</a:t>
            </a:r>
            <a:r>
              <a:rPr lang="es-ES" dirty="0"/>
              <a:t> 4 and 5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match. </a:t>
            </a:r>
            <a:r>
              <a:rPr lang="es-ES" dirty="0" err="1"/>
              <a:t>Looking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 in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Mexican</a:t>
            </a:r>
            <a:r>
              <a:rPr lang="es-ES" dirty="0"/>
              <a:t> restaurant, and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bunch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, </a:t>
            </a:r>
            <a:r>
              <a:rPr lang="es-ES" dirty="0" err="1"/>
              <a:t>Argentinian</a:t>
            </a:r>
            <a:r>
              <a:rPr lang="es-ES" dirty="0"/>
              <a:t>, and </a:t>
            </a:r>
            <a:r>
              <a:rPr lang="es-ES" dirty="0" err="1"/>
              <a:t>south</a:t>
            </a:r>
            <a:r>
              <a:rPr lang="es-ES" dirty="0"/>
              <a:t> American restaurants.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conclude</a:t>
            </a:r>
            <a:r>
              <a:rPr lang="es-ES" dirty="0"/>
              <a:t>,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a </a:t>
            </a:r>
            <a:r>
              <a:rPr lang="es-ES" dirty="0" err="1"/>
              <a:t>good</a:t>
            </a:r>
            <a:r>
              <a:rPr lang="es-ES" dirty="0"/>
              <a:t> place </a:t>
            </a:r>
            <a:r>
              <a:rPr lang="es-ES" dirty="0" err="1"/>
              <a:t>to</a:t>
            </a:r>
            <a:r>
              <a:rPr lang="es-ES" dirty="0"/>
              <a:t> open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Mexican</a:t>
            </a:r>
            <a:r>
              <a:rPr lang="es-ES" dirty="0"/>
              <a:t> restaurant. 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251</Words>
  <Application>Microsoft Office PowerPoint</Application>
  <PresentationFormat>Ecrã Panorâmico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Corbel</vt:lpstr>
      <vt:lpstr>Trebuchet MS</vt:lpstr>
      <vt:lpstr>Wingdings 3</vt:lpstr>
      <vt:lpstr>Faceta</vt:lpstr>
      <vt:lpstr>THE BEST LOCATION FOR A MEXICAN RESTAURANT IN MADRID JOÃO NASCIMENTO</vt:lpstr>
      <vt:lpstr>In this project we will determine the best location for a mexican restaurant</vt:lpstr>
      <vt:lpstr>Get the data (API)</vt:lpstr>
      <vt:lpstr>The neighborhoods on a map</vt:lpstr>
      <vt:lpstr>A dataframe containing the most common  venues by neighborhood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LOCATION FOR A MEXICAN RESTAURANT IN MADRID JOÃO NASCIMENTO</dc:title>
  <cp:lastModifiedBy>Joao Nascimento</cp:lastModifiedBy>
  <cp:revision>11</cp:revision>
  <dcterms:created xsi:type="dcterms:W3CDTF">2018-12-10T11:29:34Z</dcterms:created>
  <dcterms:modified xsi:type="dcterms:W3CDTF">2018-12-10T20:24:59Z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2018-10-21T00:00:00Z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2018-12-10T00:00:00Z</vt:filetime>
  </property>
</Properties>
</file>