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23609D-72F6-4352-99F8-E0C91A637863}">
  <a:tblStyle styleId="{9023609D-72F6-4352-99F8-E0C91A63786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10390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Coleta e busca	de entidades estruturadas em um	domínio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87900" y="35323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/>
              <a:t>Laptops					Eduardo Pires (eap3)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/>
              <a:t>							João Pedro Magalhães (jpcm)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/>
              <a:t>							Lucas Netto (lfn2)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Classificador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Modelo escolhido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Random Forest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Split 70:30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Avaliação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Acurácia: 98.3%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Precisão: 98.4%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Cobertura: 98.3%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F-measure: 98.3%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Tempo total máximo: 6.02 segundos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Extração de features: 6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Treino: 0.02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Extratores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Extraem informações de especificação e preços de laptops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Extração estruturada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Tabelas html                        HashMap &lt; String, ArrayList&lt;String&gt; 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Específicos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Um extrator para cada 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Geral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Extrator único baseado em padrões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531375" y="1992750"/>
            <a:ext cx="6642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Extrator Geral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Procura por três tipos de tabelas de especificação, formadas por tags &lt;table&gt;, &lt;dl&gt; ou &lt;div&gt;.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Para as tags &lt;table&gt;, busca por uma tag &lt;table&gt; que possua as palavras “spec” ou “info”, e que contenha as palavras “processor” e “memory” ou “ram” em seu conteúdo.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mesmo é feito para as tags &lt;dl&gt;, tendo como diferença que, ao achar uma tag &lt;dl&gt; válida, o conteúdo todas suas tags &lt;dl&gt; “irmãs” também é extraído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Para tabelas formadas unicamente por tags &lt;div&gt;, é buscad</a:t>
            </a:r>
            <a:r>
              <a:rPr lang="pt-BR"/>
              <a:t>a uma tag que guarda a especificação do processador. A partir daí, o extrator sobe de nível até chegar a uma tag que contenha pelo menos 10 filhos, que é considerada como sendo o início da tabela de especificação.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Extratores</a:t>
            </a:r>
          </a:p>
        </p:txBody>
      </p:sp>
      <p:pic>
        <p:nvPicPr>
          <p:cNvPr id="137" name="Shape 1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5" y="1366999"/>
            <a:ext cx="4354125" cy="2692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ro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249" y="1540753"/>
            <a:ext cx="4354125" cy="245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Crawler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Busca em largura simples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Heurística de relevância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Classificador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Extrator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Específicos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Geral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 Utilizadas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38984" l="20784" r="18653" t="35124"/>
          <a:stretch/>
        </p:blipFill>
        <p:spPr>
          <a:xfrm>
            <a:off x="4584612" y="1943125"/>
            <a:ext cx="2649825" cy="8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175" y="1258200"/>
            <a:ext cx="1798875" cy="17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00" y="3624825"/>
            <a:ext cx="2403650" cy="9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1837900" y="3824400"/>
            <a:ext cx="2403600" cy="6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Crawler Commons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Crawler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7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10 sites de laptops em inglês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HP, NewEgg, Asus, Microcenter, Toshiba, Lenovo, BrandSmartUSA, Staples, PCWorld (UK), JohnLewis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Buscar os links do 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Limite de 1000 links por 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Delay de 300 ms entre cada consulta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JSoup só conecta com sites de content-type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Respeitando o robots.txt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Salvo em um .txt para cada abordagem de crawling por 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Baixar o conteúdo das páginas (main)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Salvo em .txt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Pastas das páginas crawleadas em cada site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Crawler - abordagens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Busca em largura simples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Um nível de cada vez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Todos links adicionados à fila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BR"/>
              <a:t>Heurística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Busca em largura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Filtro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URLs que contém “notebook” ou “laptop” </a:t>
            </a:r>
          </a:p>
          <a:p>
            <a:pPr indent="-228600" lvl="2" marL="1371600">
              <a:spcBef>
                <a:spcPts val="0"/>
              </a:spcBef>
            </a:pPr>
            <a:r>
              <a:rPr lang="pt-BR"/>
              <a:t>URLs contidas em tags que possuem “notebook” ou “laptop”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Resultados muito mais relevantes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500" y="1207124"/>
            <a:ext cx="2410600" cy="1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Crawler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Harvest Ratio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número de URLs relevantes / número de urls crawleadas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cálculo total e por domínio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Busca em Largura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Total = 0.08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Domínios = [0.00 , 0.08 , 0.03 , 0.07 , 0.10 , 0.23 , 0.01 , 0.02 , 0.06 , 0.19]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Heurística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Total = 0.41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Domínios = [0.</a:t>
            </a:r>
            <a:r>
              <a:rPr lang="pt-BR"/>
              <a:t>18</a:t>
            </a:r>
            <a:r>
              <a:rPr lang="pt-BR"/>
              <a:t> , 0.</a:t>
            </a:r>
            <a:r>
              <a:rPr lang="pt-BR"/>
              <a:t>76</a:t>
            </a:r>
            <a:r>
              <a:rPr lang="pt-BR"/>
              <a:t> , 0.10 , 0.31 , 0.10 , 0.87 , 0.51 , 0.57 , 0.51 , 0.56]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Classificador - Rotulação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Total de 200 páginas rotuladas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20 por site, sendo 10 </a:t>
            </a:r>
            <a:r>
              <a:rPr lang="pt-BR"/>
              <a:t>positivas </a:t>
            </a:r>
            <a:r>
              <a:rPr lang="pt-BR"/>
              <a:t>e 10 negativas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Páginas positivas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Páginas de laptops / notebooks, com especificação em entidades estruturadas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Páginas negativas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Páginas de quaisquer outros produtos, incluindo monitores, tablets, desktops e produtos não-eletrônicos.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Páginas de lista desses produtos.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Página inicial, suporte, serviços,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Classificador - Features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5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Tokenização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Split no html em pontuação, espaço e outros símbolos como: &lt; &gt; \ / ;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Case-folding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Todas as features são numéricas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Frequência do token extraído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Tokens não achados no html tem frequência zero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Seleção de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Pré-seleção manual em código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Tags e palavras representativas para o domínio e a estrutura</a:t>
            </a:r>
          </a:p>
          <a:p>
            <a:pPr indent="-228600" lvl="2" marL="13716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table, ul, tr, laptop, memory, processor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Criação do arquivo .arff para treinamento na interface do Weka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Classificador - Treino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565900" y="17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{9023609D-72F6-4352-99F8-E0C91A637863}</a:tableStyleId>
              </a:tblPr>
              <a:tblGrid>
                <a:gridCol w="1069150"/>
                <a:gridCol w="1131275"/>
                <a:gridCol w="1421275"/>
                <a:gridCol w="920250"/>
                <a:gridCol w="868900"/>
                <a:gridCol w="783175"/>
                <a:gridCol w="1290075"/>
              </a:tblGrid>
              <a:tr h="270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Naive 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MLP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J48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Random Forest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10-fold cv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64.0%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69.0%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61.5%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84.0%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89.5%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94.0%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Split 90:10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55.0%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60.0%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60.0%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80.0%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90.0%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100.0%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Split 70:30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73.3%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70.0%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68.3%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86.6%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93.3%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98.3%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