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5" r:id="rId7"/>
    <p:sldId id="296" r:id="rId8"/>
    <p:sldId id="298" r:id="rId9"/>
    <p:sldId id="262" r:id="rId10"/>
    <p:sldId id="299" r:id="rId11"/>
    <p:sldId id="300" r:id="rId12"/>
    <p:sldId id="289" r:id="rId13"/>
    <p:sldId id="301" r:id="rId14"/>
    <p:sldId id="264" r:id="rId15"/>
    <p:sldId id="275" r:id="rId16"/>
    <p:sldId id="297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1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09/04/2024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09/04/2024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1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43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95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93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0" y="4986646"/>
            <a:ext cx="6455229" cy="1122202"/>
          </a:xfrm>
        </p:spPr>
        <p:txBody>
          <a:bodyPr rtlCol="0"/>
          <a:lstStyle/>
          <a:p>
            <a:pPr algn="ctr" rtl="0"/>
            <a:r>
              <a:rPr lang="pt-PT" sz="4400" dirty="0">
                <a:solidFill>
                  <a:srgbClr val="A1281F"/>
                </a:solidFill>
              </a:rPr>
              <a:t>Agência de detetives</a:t>
            </a:r>
            <a:br>
              <a:rPr lang="pt-PT" sz="4400" dirty="0">
                <a:solidFill>
                  <a:srgbClr val="0070C0"/>
                </a:solidFill>
              </a:rPr>
            </a:br>
            <a:r>
              <a:rPr lang="pt-PT" sz="4400" dirty="0">
                <a:solidFill>
                  <a:schemeClr val="accent1">
                    <a:lumMod val="50000"/>
                  </a:schemeClr>
                </a:solidFill>
              </a:rPr>
              <a:t>O.W.C.A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1" y="4596469"/>
            <a:ext cx="4941770" cy="19025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PT" i="1" dirty="0"/>
              <a:t>Bases de Dados – 2023/2024</a:t>
            </a:r>
          </a:p>
          <a:p>
            <a:pPr rtl="0">
              <a:spcBef>
                <a:spcPts val="500"/>
              </a:spcBef>
            </a:pPr>
            <a:endParaRPr lang="pt-PT" sz="1400" dirty="0"/>
          </a:p>
          <a:p>
            <a:pPr rtl="0">
              <a:spcBef>
                <a:spcPts val="500"/>
              </a:spcBef>
            </a:pPr>
            <a:r>
              <a:rPr lang="pt-PT" sz="1400" dirty="0"/>
              <a:t>   Olavo Carreira – a104526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João Pinto – a104270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Diogo Silva – a104183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João Rodrigues – a104435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Miguel Barrocas – a104272</a:t>
            </a:r>
          </a:p>
          <a:p>
            <a:pPr rtl="0"/>
            <a:endParaRPr lang="pt-PT" sz="1400" dirty="0"/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5" name="Imagem 4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4D8D4F42-BE77-3419-B5D8-11EB909D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3" y="112153"/>
            <a:ext cx="1660711" cy="1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F15CD-D5DD-1F5B-AB0E-93EA2B69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24" y="1987157"/>
            <a:ext cx="3324415" cy="493521"/>
          </a:xfrm>
        </p:spPr>
        <p:txBody>
          <a:bodyPr/>
          <a:lstStyle/>
          <a:p>
            <a:r>
              <a:rPr lang="pt-PT" dirty="0">
                <a:solidFill>
                  <a:srgbClr val="A1281F"/>
                </a:solidFill>
              </a:rPr>
              <a:t>“Tabela “Caso”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1BDB518-303C-F744-34F5-D65791B9B3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71847" y="2822315"/>
            <a:ext cx="5431971" cy="1213370"/>
          </a:xfrm>
        </p:spPr>
        <p:txBody>
          <a:bodyPr>
            <a:noAutofit/>
          </a:bodyPr>
          <a:lstStyle/>
          <a:p>
            <a:pPr algn="ctr"/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 surge a partir da entidade Caso. </a:t>
            </a:r>
          </a:p>
          <a:p>
            <a:pPr algn="ctr"/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Dentro desta temos a sua chave primária, os seus atributos e por fim as chaves estrangeiras, que estabelece o relacionamento da entidade Caso com as outras entidades.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C984748A-4B47-DBB4-B008-01F313DB6F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487835" y="6356349"/>
            <a:ext cx="3243942" cy="365125"/>
          </a:xfrm>
        </p:spPr>
        <p:txBody>
          <a:bodyPr/>
          <a:lstStyle/>
          <a:p>
            <a:pPr rtl="0"/>
            <a:r>
              <a:rPr lang="pt-PT" dirty="0"/>
              <a:t>O.W.C.A</a:t>
            </a:r>
            <a:endParaRPr lang="pt-PT" noProof="0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11E36F44-1FF9-EC52-34FD-4D62C35E6C1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13" name="Imagem 12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D9EF94DB-7A9B-6777-4712-60D25433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42" y="1672307"/>
            <a:ext cx="2272418" cy="351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66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9" y="466343"/>
            <a:ext cx="5111750" cy="581407"/>
          </a:xfrm>
        </p:spPr>
        <p:txBody>
          <a:bodyPr rtlCol="0"/>
          <a:lstStyle/>
          <a:p>
            <a:pPr rtl="0"/>
            <a:r>
              <a:rPr lang="pt-PT" dirty="0">
                <a:solidFill>
                  <a:srgbClr val="A1281F"/>
                </a:solidFill>
              </a:rPr>
              <a:t>Álgebra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476" y="1207198"/>
            <a:ext cx="8785987" cy="804481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PT" dirty="0"/>
              <a:t>   </a:t>
            </a:r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validar o nosso modelo lógico desenvolvido, selecionamos algumas interrogações apoiadas nos  requisitos de exploração e, usando álgebra relacional, mostramos de que forma o modelo as satisfaz.</a:t>
            </a:r>
          </a:p>
          <a:p>
            <a:pPr rtl="0"/>
            <a:endParaRPr lang="pt-PT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Seguem-se dois exemplos: </a:t>
            </a:r>
            <a:endParaRPr lang="pt-PT" sz="1500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10725" y="6356347"/>
            <a:ext cx="1743075" cy="365125"/>
          </a:xfrm>
        </p:spPr>
        <p:txBody>
          <a:bodyPr rtlCol="0"/>
          <a:lstStyle/>
          <a:p>
            <a:pPr rtl="0"/>
            <a:r>
              <a:rPr lang="pt-PT" dirty="0"/>
              <a:t>O.W.C.A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0" y="6356348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11</a:t>
            </a:fld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C84DE7-5A10-C8F6-D6F2-1755960E1906}"/>
              </a:ext>
            </a:extLst>
          </p:cNvPr>
          <p:cNvSpPr txBox="1"/>
          <p:nvPr/>
        </p:nvSpPr>
        <p:spPr>
          <a:xfrm>
            <a:off x="1024001" y="2596896"/>
            <a:ext cx="90891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500" u="sng" dirty="0"/>
              <a:t>RE1 - Deve ser possível verificar quais agentes estão disponíveis :</a:t>
            </a:r>
          </a:p>
          <a:p>
            <a:endParaRPr lang="pt-PT" sz="1400" u="sng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AD5D94-F769-46A6-BFA1-B72995E6828D}"/>
              </a:ext>
            </a:extLst>
          </p:cNvPr>
          <p:cNvSpPr txBox="1"/>
          <p:nvPr/>
        </p:nvSpPr>
        <p:spPr>
          <a:xfrm>
            <a:off x="1024001" y="3705333"/>
            <a:ext cx="7909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500" u="sng" dirty="0"/>
              <a:t>RE2 - Deve ser possível verificar qual a classe de recursos com menos material guardado: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7D5404-78DA-079B-35DE-4E7C425B8D8F}"/>
              </a:ext>
            </a:extLst>
          </p:cNvPr>
          <p:cNvSpPr txBox="1"/>
          <p:nvPr/>
        </p:nvSpPr>
        <p:spPr>
          <a:xfrm>
            <a:off x="1618507" y="4173154"/>
            <a:ext cx="554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(1)   </a:t>
            </a:r>
            <a:r>
              <a:rPr lang="pt-PT" dirty="0"/>
              <a:t>T ← </a:t>
            </a:r>
            <a:r>
              <a:rPr lang="el-GR" sz="2400" b="1" dirty="0"/>
              <a:t>γ</a:t>
            </a:r>
            <a:r>
              <a:rPr lang="pt-PT" dirty="0"/>
              <a:t>id_classe, </a:t>
            </a:r>
            <a:r>
              <a:rPr lang="pt-PT" b="1" dirty="0"/>
              <a:t>SUM</a:t>
            </a:r>
            <a:r>
              <a:rPr lang="pt-PT" dirty="0"/>
              <a:t>(stock) (</a:t>
            </a:r>
            <a:r>
              <a:rPr lang="pt-PT" b="1" dirty="0"/>
              <a:t>Recursos ⨝ Classe</a:t>
            </a:r>
            <a:r>
              <a:rPr lang="pt-PT" dirty="0"/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22F35A-B6C7-2331-DDD4-71D6097A61CB}"/>
              </a:ext>
            </a:extLst>
          </p:cNvPr>
          <p:cNvSpPr txBox="1"/>
          <p:nvPr/>
        </p:nvSpPr>
        <p:spPr>
          <a:xfrm>
            <a:off x="1618507" y="4757098"/>
            <a:ext cx="622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(2)   </a:t>
            </a:r>
            <a:r>
              <a:rPr lang="pt-PT" dirty="0"/>
              <a:t>M ← </a:t>
            </a:r>
            <a:r>
              <a:rPr lang="pt-PT" b="1" dirty="0"/>
              <a:t>MIN</a:t>
            </a:r>
            <a:r>
              <a:rPr lang="pt-PT" dirty="0"/>
              <a:t>(</a:t>
            </a:r>
            <a:r>
              <a:rPr lang="pt-PT" b="1" dirty="0"/>
              <a:t>T.SUM</a:t>
            </a:r>
            <a:r>
              <a:rPr lang="pt-PT" dirty="0"/>
              <a:t>(stock))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3833CE-E776-BBF3-87B2-EEA66C21D3A7}"/>
              </a:ext>
            </a:extLst>
          </p:cNvPr>
          <p:cNvSpPr txBox="1"/>
          <p:nvPr/>
        </p:nvSpPr>
        <p:spPr>
          <a:xfrm>
            <a:off x="1691659" y="2981617"/>
            <a:ext cx="609198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b="1" dirty="0"/>
              <a:t>π</a:t>
            </a:r>
            <a:r>
              <a:rPr lang="pt-PT" dirty="0" err="1"/>
              <a:t>n_identificacao</a:t>
            </a:r>
            <a:r>
              <a:rPr lang="pt-PT" dirty="0"/>
              <a:t>(</a:t>
            </a:r>
            <a:r>
              <a:rPr lang="el-GR" sz="2400" b="1" dirty="0"/>
              <a:t>σ</a:t>
            </a:r>
            <a:r>
              <a:rPr lang="pt-PT" dirty="0"/>
              <a:t>disponibilidade = '</a:t>
            </a:r>
            <a:r>
              <a:rPr lang="pt-PT" dirty="0" err="1"/>
              <a:t>disponivel</a:t>
            </a:r>
            <a:r>
              <a:rPr lang="pt-PT" dirty="0"/>
              <a:t>'</a:t>
            </a:r>
            <a:r>
              <a:rPr lang="pt-PT" b="1" dirty="0"/>
              <a:t>(Detetive)</a:t>
            </a:r>
            <a:r>
              <a:rPr lang="pt-PT" dirty="0"/>
              <a:t>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DB35834-8953-0F18-5534-5BDE47CE99AF}"/>
              </a:ext>
            </a:extLst>
          </p:cNvPr>
          <p:cNvSpPr txBox="1"/>
          <p:nvPr/>
        </p:nvSpPr>
        <p:spPr>
          <a:xfrm>
            <a:off x="1618507" y="5248709"/>
            <a:ext cx="389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(3)   </a:t>
            </a:r>
            <a:r>
              <a:rPr lang="en-US" sz="2400" b="1" dirty="0"/>
              <a:t>π</a:t>
            </a:r>
            <a:r>
              <a:rPr lang="en-US" dirty="0" err="1"/>
              <a:t>id_classe</a:t>
            </a:r>
            <a:r>
              <a:rPr lang="en-US" dirty="0"/>
              <a:t>(</a:t>
            </a:r>
            <a:r>
              <a:rPr lang="en-US" sz="2400" b="1" dirty="0" err="1"/>
              <a:t>σ</a:t>
            </a:r>
            <a:r>
              <a:rPr lang="en-US" b="1" dirty="0" err="1"/>
              <a:t>SUM</a:t>
            </a:r>
            <a:r>
              <a:rPr lang="en-US" dirty="0"/>
              <a:t>(stock) = M (T))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2" y="3023996"/>
            <a:ext cx="2981135" cy="590551"/>
          </a:xfrm>
        </p:spPr>
        <p:txBody>
          <a:bodyPr rtlCol="0">
            <a:noAutofit/>
          </a:bodyPr>
          <a:lstStyle/>
          <a:p>
            <a:pPr rtl="0"/>
            <a:r>
              <a:rPr lang="pt-PT" sz="3600" dirty="0">
                <a:solidFill>
                  <a:srgbClr val="A1281F"/>
                </a:solidFill>
              </a:rPr>
              <a:t>Conclusão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0" y="6356349"/>
            <a:ext cx="3075432" cy="365125"/>
          </a:xfrm>
        </p:spPr>
        <p:txBody>
          <a:bodyPr rtlCol="0"/>
          <a:lstStyle/>
          <a:p>
            <a:pPr rtl="0"/>
            <a:r>
              <a:rPr lang="pt-PT" dirty="0"/>
              <a:t>O.W.C.A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12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2C577A-ADF8-AF10-962E-7F4F9021D409}"/>
              </a:ext>
            </a:extLst>
          </p:cNvPr>
          <p:cNvSpPr txBox="1"/>
          <p:nvPr/>
        </p:nvSpPr>
        <p:spPr>
          <a:xfrm>
            <a:off x="5477256" y="165125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0" y="4986646"/>
            <a:ext cx="6455229" cy="1122202"/>
          </a:xfrm>
        </p:spPr>
        <p:txBody>
          <a:bodyPr rtlCol="0"/>
          <a:lstStyle/>
          <a:p>
            <a:pPr algn="ctr" rtl="0"/>
            <a:r>
              <a:rPr lang="pt-PT" sz="4400" dirty="0">
                <a:solidFill>
                  <a:srgbClr val="A1281F"/>
                </a:solidFill>
              </a:rPr>
              <a:t>Agência de detetives</a:t>
            </a:r>
            <a:br>
              <a:rPr lang="pt-PT" sz="4400" dirty="0">
                <a:solidFill>
                  <a:srgbClr val="0070C0"/>
                </a:solidFill>
              </a:rPr>
            </a:br>
            <a:r>
              <a:rPr lang="pt-PT" sz="4400" dirty="0">
                <a:solidFill>
                  <a:schemeClr val="accent1">
                    <a:lumMod val="50000"/>
                  </a:schemeClr>
                </a:solidFill>
              </a:rPr>
              <a:t>O.W.C.A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1" y="4596469"/>
            <a:ext cx="4941770" cy="19025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PT" i="1" dirty="0"/>
              <a:t>Bases de Dados – 2023/2024</a:t>
            </a:r>
          </a:p>
          <a:p>
            <a:pPr rtl="0">
              <a:spcBef>
                <a:spcPts val="500"/>
              </a:spcBef>
            </a:pPr>
            <a:endParaRPr lang="pt-PT" sz="1400" dirty="0"/>
          </a:p>
          <a:p>
            <a:pPr rtl="0">
              <a:spcBef>
                <a:spcPts val="500"/>
              </a:spcBef>
            </a:pPr>
            <a:r>
              <a:rPr lang="pt-PT" sz="1400" dirty="0"/>
              <a:t>   Olavo Carreira – a104526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João Pinto – a104270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Diogo Silva – a104183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João Rodrigues – a104435</a:t>
            </a:r>
          </a:p>
          <a:p>
            <a:pPr rtl="0">
              <a:spcBef>
                <a:spcPts val="500"/>
              </a:spcBef>
            </a:pPr>
            <a:r>
              <a:rPr lang="pt-PT" sz="1400" dirty="0"/>
              <a:t>   Miguel Barrocas – a104272</a:t>
            </a:r>
          </a:p>
          <a:p>
            <a:pPr rtl="0"/>
            <a:endParaRPr lang="pt-PT" sz="1400" dirty="0"/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5" name="Imagem 4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4D8D4F42-BE77-3419-B5D8-11EB909D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3" y="112153"/>
            <a:ext cx="1660711" cy="1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3" y="1261670"/>
            <a:ext cx="5698237" cy="562928"/>
          </a:xfrm>
        </p:spPr>
        <p:txBody>
          <a:bodyPr rtlCol="0"/>
          <a:lstStyle/>
          <a:p>
            <a:pPr rtl="0"/>
            <a:r>
              <a:rPr lang="pt-PT" dirty="0">
                <a:solidFill>
                  <a:srgbClr val="A1281F"/>
                </a:solidFill>
              </a:rPr>
              <a:t>Estrutura da apresentação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PT" dirty="0"/>
              <a:t>O.W.C.A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1B555A8D-6430-4944-1BC5-63B71A85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04" y="2388774"/>
            <a:ext cx="5291720" cy="25193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Definição/Caracterização do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de Gantt, revisão e aprovação;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 de requisitos;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Conceptual;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Lógico;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Álgebra Relacional;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5CE68-CFB7-A80C-FE09-38B0DF7A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835" y="2738467"/>
            <a:ext cx="4495771" cy="1354064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A1281F"/>
                </a:solidFill>
              </a:rPr>
              <a:t>Definição </a:t>
            </a:r>
            <a:br>
              <a:rPr lang="pt-PT" dirty="0">
                <a:solidFill>
                  <a:srgbClr val="A1281F"/>
                </a:solidFill>
              </a:rPr>
            </a:br>
            <a:r>
              <a:rPr lang="pt-PT" dirty="0">
                <a:solidFill>
                  <a:srgbClr val="A1281F"/>
                </a:solidFill>
              </a:rPr>
              <a:t>do </a:t>
            </a:r>
            <a:br>
              <a:rPr lang="pt-PT" dirty="0">
                <a:solidFill>
                  <a:srgbClr val="A1281F"/>
                </a:solidFill>
              </a:rPr>
            </a:br>
            <a:r>
              <a:rPr lang="pt-PT" dirty="0">
                <a:solidFill>
                  <a:srgbClr val="A1281F"/>
                </a:solidFill>
              </a:rPr>
              <a:t>sistema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6E6A32-899A-A5C4-9F40-CB7B9D756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9103" y="466478"/>
            <a:ext cx="5433204" cy="3651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Contextualização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4370759-5B3A-25D1-8BF4-496E73CE6B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29622" y="1365345"/>
            <a:ext cx="5433204" cy="3651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</a:t>
            </a:r>
          </a:p>
          <a:p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50A832F-8043-509E-5C2D-C5C892672D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90142" y="2410059"/>
            <a:ext cx="5433204" cy="3651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objetivos</a:t>
            </a:r>
          </a:p>
          <a:p>
            <a:endParaRPr lang="pt-PT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3F2ADF8B-0486-68CF-58CC-8F987A524C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9600386" y="6340900"/>
            <a:ext cx="2252374" cy="365125"/>
          </a:xfrm>
        </p:spPr>
        <p:txBody>
          <a:bodyPr/>
          <a:lstStyle/>
          <a:p>
            <a:pPr rtl="0"/>
            <a:r>
              <a:rPr lang="pt-PT" noProof="0" dirty="0"/>
              <a:t>O.W.C.A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32CD717C-C5F1-12C8-B3AC-8B478FBC50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27486" y="6356349"/>
            <a:ext cx="653143" cy="365125"/>
          </a:xfrm>
        </p:spPr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FA094D-680C-B718-790F-31F62D8FCD1E}"/>
              </a:ext>
            </a:extLst>
          </p:cNvPr>
          <p:cNvSpPr txBox="1"/>
          <p:nvPr/>
        </p:nvSpPr>
        <p:spPr>
          <a:xfrm>
            <a:off x="3416954" y="3298219"/>
            <a:ext cx="195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VIABILIDADE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C23202-A89E-0F67-8059-48CA605D4436}"/>
              </a:ext>
            </a:extLst>
          </p:cNvPr>
          <p:cNvSpPr txBox="1"/>
          <p:nvPr/>
        </p:nvSpPr>
        <p:spPr>
          <a:xfrm>
            <a:off x="3064004" y="4501294"/>
            <a:ext cx="172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8FF246-FA59-82B4-64DC-59C18B1F8461}"/>
              </a:ext>
            </a:extLst>
          </p:cNvPr>
          <p:cNvSpPr txBox="1"/>
          <p:nvPr/>
        </p:nvSpPr>
        <p:spPr>
          <a:xfrm>
            <a:off x="2766019" y="5329823"/>
            <a:ext cx="294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PLANO DE EXECUÇÃO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AD473C-F774-118E-703C-A5A07B7095A0}"/>
              </a:ext>
            </a:extLst>
          </p:cNvPr>
          <p:cNvSpPr txBox="1"/>
          <p:nvPr/>
        </p:nvSpPr>
        <p:spPr>
          <a:xfrm>
            <a:off x="4533814" y="730151"/>
            <a:ext cx="713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   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O.W.CA , focada em casos relacionados á nobreza, viu-se na necessidade de melhorar a sua gestão de dados, pois houve um aumento notável de ocorrências.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941154-B7E4-9EA6-1125-098583D76CEA}"/>
              </a:ext>
            </a:extLst>
          </p:cNvPr>
          <p:cNvSpPr txBox="1"/>
          <p:nvPr/>
        </p:nvSpPr>
        <p:spPr>
          <a:xfrm>
            <a:off x="4159601" y="1696497"/>
            <a:ext cx="686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Com este aumento em mente, a experiência do diretor fê-lo achar necessária a criação de uma base de dados para melhor gestão dos casos e da agência.</a:t>
            </a:r>
            <a:endParaRPr lang="pt-PT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197BC0-5661-0985-FC15-3CB1BBDD1ED0}"/>
              </a:ext>
            </a:extLst>
          </p:cNvPr>
          <p:cNvSpPr txBox="1"/>
          <p:nvPr/>
        </p:nvSpPr>
        <p:spPr>
          <a:xfrm>
            <a:off x="3790141" y="2706419"/>
            <a:ext cx="611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   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motivação para a implementação desta base de dados é clara: garantir uma gestão eficiente e profissional de todos os casos sob investigação.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4F4C26-5E40-4462-7A60-C5F711C1E350}"/>
              </a:ext>
            </a:extLst>
          </p:cNvPr>
          <p:cNvSpPr txBox="1"/>
          <p:nvPr/>
        </p:nvSpPr>
        <p:spPr>
          <a:xfrm>
            <a:off x="3277707" y="3615210"/>
            <a:ext cx="7618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   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Ficou claro que um sistema de gerenciamento de base de dados é não só viável, mas também essencial para a agência. Este proporciona uma maneira eficiente de organizar informações, gerenciar recursos e fornecer um serviço de alta qualidade aos clientes.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1433EF-D540-2192-E902-34DC7ACF967D}"/>
              </a:ext>
            </a:extLst>
          </p:cNvPr>
          <p:cNvSpPr txBox="1"/>
          <p:nvPr/>
        </p:nvSpPr>
        <p:spPr>
          <a:xfrm>
            <a:off x="2947636" y="4861329"/>
            <a:ext cx="1785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Humanos e Materiais.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37BBF2-E478-17C0-944D-2266F48223E2}"/>
              </a:ext>
            </a:extLst>
          </p:cNvPr>
          <p:cNvSpPr txBox="1"/>
          <p:nvPr/>
        </p:nvSpPr>
        <p:spPr>
          <a:xfrm>
            <a:off x="2619376" y="5694134"/>
            <a:ext cx="8934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   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reuniões com o diretor e os especialistas em base de dados, foi traçado um plano de trabalho estruturado, que alberga as fases de um Sistema de Base de Dados</a:t>
            </a:r>
            <a:r>
              <a:rPr lang="pt-PT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tendo toda essa informação sido representada num diagrama de GANTT.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339D2-B6E7-3832-3A95-7D091B2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42" y="621792"/>
            <a:ext cx="7379208" cy="44415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2800" dirty="0">
                <a:solidFill>
                  <a:srgbClr val="A1281F"/>
                </a:solidFill>
              </a:rPr>
              <a:t>DIAGRAMA DE GANTT, REVISÃO E APROVAÇÃO</a:t>
            </a:r>
            <a:endParaRPr lang="pt-PT" dirty="0">
              <a:solidFill>
                <a:srgbClr val="A1281F"/>
              </a:solidFill>
            </a:endParaRPr>
          </a:p>
        </p:txBody>
      </p:sp>
      <p:pic>
        <p:nvPicPr>
          <p:cNvPr id="8" name="Marcador de Posição de Conteúdo 7" descr="Uma imagem com texto, captura de ecrã, número, Paralelo&#10;&#10;Descrição gerada automaticamente">
            <a:extLst>
              <a:ext uri="{FF2B5EF4-FFF2-40B4-BE49-F238E27FC236}">
                <a16:creationId xmlns:a16="http://schemas.microsoft.com/office/drawing/2014/main" id="{CE3204FD-245D-06F3-F25D-698DD7DC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" t="10555" b="-1"/>
          <a:stretch/>
        </p:blipFill>
        <p:spPr>
          <a:xfrm>
            <a:off x="4883239" y="1472184"/>
            <a:ext cx="6753302" cy="4971701"/>
          </a:xfr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767157-5997-C075-5EEC-B1611685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86546" y="6443885"/>
            <a:ext cx="2482842" cy="365125"/>
          </a:xfrm>
        </p:spPr>
        <p:txBody>
          <a:bodyPr/>
          <a:lstStyle/>
          <a:p>
            <a:pPr rtl="0"/>
            <a:r>
              <a:rPr lang="pt-PT" noProof="0" dirty="0"/>
              <a:t>O.W.C.A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59AC69-AB65-FD8C-E511-36E2BF97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0780" y="6443885"/>
            <a:ext cx="987552" cy="365125"/>
          </a:xfrm>
        </p:spPr>
        <p:txBody>
          <a:bodyPr/>
          <a:lstStyle/>
          <a:p>
            <a:pPr rtl="0"/>
            <a:fld id="{B5CEABB6-07DC-46E8-9B57-56EC44A396E5}" type="slidenum">
              <a:rPr lang="pt-PT" noProof="0" smtClean="0"/>
              <a:t>4</a:t>
            </a:fld>
            <a:endParaRPr lang="pt-PT" noProof="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2E94B8-8A08-B129-FDC0-86AC03496BCC}"/>
              </a:ext>
            </a:extLst>
          </p:cNvPr>
          <p:cNvSpPr txBox="1"/>
          <p:nvPr/>
        </p:nvSpPr>
        <p:spPr>
          <a:xfrm>
            <a:off x="555459" y="2081490"/>
            <a:ext cx="39593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Nestas reuniões, depois da apresentação do diagrama de GANTT, 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traçado um plano de trabalho estruturado onde foram definidas as diferentes etapas de execução e também uma data-limite para a conclusão das mesmas.</a:t>
            </a:r>
          </a:p>
          <a:p>
            <a:pPr>
              <a:lnSpc>
                <a:spcPct val="100000"/>
              </a:lnSpc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Sem necessidade de alterações</a:t>
            </a:r>
          </a:p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que havia sido definido</a:t>
            </a:r>
          </a:p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anteriormente, o plano para a </a:t>
            </a:r>
          </a:p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do SBD foi aprovado</a:t>
            </a:r>
          </a:p>
          <a:p>
            <a:pPr>
              <a:lnSpc>
                <a:spcPct val="100000"/>
              </a:lnSpc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pelo diretor Pinguim, seguindo assim em frente o projeto.</a:t>
            </a:r>
            <a:endParaRPr lang="pt-PT" sz="16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235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8CC3-C917-4F1A-C1EB-D894FCA9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665" y="506839"/>
            <a:ext cx="4751070" cy="570863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A1281F"/>
                </a:solidFill>
              </a:rPr>
              <a:t>DEFINIÇÃO DE REQUISITOS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421B2D-692C-AAB7-0566-373550C0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836" y="2939368"/>
            <a:ext cx="7197852" cy="4362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u="sng" dirty="0"/>
              <a:t>RD9 - Um detetive tem apenas um caso de cada vez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C3AAE8-DFC0-C7B0-B31B-66CE16B6A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57044" y="3328744"/>
            <a:ext cx="9617964" cy="823912"/>
          </a:xfrm>
        </p:spPr>
        <p:txBody>
          <a:bodyPr/>
          <a:lstStyle/>
          <a:p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Esta regra está presente na agência desde muito cedo e o diretor quer mantê-la, pois acredita que esta aumenta o foco e a eficiência do detetive.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04EA95-C8AA-2A41-4FD3-902FC88C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48476"/>
            <a:ext cx="4114800" cy="365125"/>
          </a:xfrm>
        </p:spPr>
        <p:txBody>
          <a:bodyPr/>
          <a:lstStyle/>
          <a:p>
            <a:pPr rtl="0"/>
            <a:r>
              <a:rPr lang="pt-PT" dirty="0"/>
              <a:t>O.W.C.A</a:t>
            </a:r>
            <a:endParaRPr lang="pt-PT" noProof="0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9C83223-8148-F309-043B-17A76D59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491551-0F5D-A9D8-194D-74D1472E98F6}"/>
              </a:ext>
            </a:extLst>
          </p:cNvPr>
          <p:cNvSpPr txBox="1"/>
          <p:nvPr/>
        </p:nvSpPr>
        <p:spPr>
          <a:xfrm>
            <a:off x="3957066" y="1222263"/>
            <a:ext cx="79179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PT" sz="15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se trata de uma novidade na empresa, os requisitos para o SBD provieram exclusivamente de reuniões com a equipa de trabalho interno da empresa. </a:t>
            </a:r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Assim começamos o levantamento de requisitos, os quais dividimos em 3 categorias: descrição, exploração e controlo.</a:t>
            </a:r>
          </a:p>
          <a:p>
            <a:pPr algn="ctr"/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algn="ctr"/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Aqui estão dois dos mais relevantes: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459714-E834-8AD3-E176-ABC85138A7F3}"/>
              </a:ext>
            </a:extLst>
          </p:cNvPr>
          <p:cNvSpPr txBox="1"/>
          <p:nvPr/>
        </p:nvSpPr>
        <p:spPr>
          <a:xfrm>
            <a:off x="1735836" y="4422252"/>
            <a:ext cx="7650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RC2 - Nenhum cliente deve ter acesso aos dados de outro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2F5E26-D623-70B0-6B78-C1AE1022717B}"/>
              </a:ext>
            </a:extLst>
          </p:cNvPr>
          <p:cNvSpPr txBox="1"/>
          <p:nvPr/>
        </p:nvSpPr>
        <p:spPr>
          <a:xfrm>
            <a:off x="2257044" y="5012642"/>
            <a:ext cx="89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 privacidade e compromisso com o cliente sempre foram prioridades na O.W.C.A , portanto o diretor citou este requisito como obrigatório.</a:t>
            </a:r>
          </a:p>
        </p:txBody>
      </p:sp>
    </p:spTree>
    <p:extLst>
      <p:ext uri="{BB962C8B-B14F-4D97-AF65-F5344CB8AC3E}">
        <p14:creationId xmlns:p14="http://schemas.microsoft.com/office/powerpoint/2010/main" val="25109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150" y="1861537"/>
            <a:ext cx="3829164" cy="65386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solidFill>
                  <a:srgbClr val="A1281F"/>
                </a:solidFill>
              </a:rPr>
              <a:t>MODELO CONCEPTUAL</a:t>
            </a:r>
          </a:p>
        </p:txBody>
      </p:sp>
      <p:sp>
        <p:nvSpPr>
          <p:cNvPr id="81" name="Marcador de Posição do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917828" y="63385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O.W.C.A</a:t>
            </a:r>
          </a:p>
        </p:txBody>
      </p:sp>
      <p:sp>
        <p:nvSpPr>
          <p:cNvPr id="82" name="Marcador de Posição do Número do Diapositivo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6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E1E8B2-68A4-9069-4BCC-36EDB4F4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2" y="1061827"/>
            <a:ext cx="8048391" cy="56418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4F42EB-85E4-744D-AF5F-A0D492ABF87C}"/>
              </a:ext>
            </a:extLst>
          </p:cNvPr>
          <p:cNvSpPr txBox="1"/>
          <p:nvPr/>
        </p:nvSpPr>
        <p:spPr>
          <a:xfrm>
            <a:off x="8362836" y="2995104"/>
            <a:ext cx="366979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fase da modelação conceptual, procuramos fazer uma representação clara e precisa, procurando ir de encontro com os requisitos e regras impostas pela agência, assim, chegamos primeiramente as entidades e de seguida aos relacionamentos entre estas, que foram a base para o nosso modelo.</a:t>
            </a:r>
          </a:p>
          <a:p>
            <a:pPr algn="ctr"/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071E-34A7-DED4-33B8-2C7A8C2A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650449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A1281F"/>
                </a:solidFill>
              </a:rPr>
              <a:t>MODELO CONCEPTUAL</a:t>
            </a:r>
            <a:r>
              <a:rPr lang="pt-PT" sz="1800" dirty="0">
                <a:solidFill>
                  <a:srgbClr val="A1281F"/>
                </a:solidFill>
              </a:rPr>
              <a:t>(entidades)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3E0E90-1836-9F29-F85A-606135438F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44291" y="1164697"/>
            <a:ext cx="7064827" cy="369332"/>
          </a:xfrm>
        </p:spPr>
        <p:txBody>
          <a:bodyPr>
            <a:normAutofit/>
          </a:bodyPr>
          <a:lstStyle/>
          <a:p>
            <a:pPr algn="ctr"/>
            <a:r>
              <a:rPr lang="pt-PT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g sans"/>
              </a:rPr>
              <a:t>As primeiras a surgir foram:</a:t>
            </a:r>
          </a:p>
          <a:p>
            <a:pPr algn="ctr"/>
            <a:endParaRPr lang="pt-PT" sz="6400" dirty="0">
              <a:solidFill>
                <a:schemeClr val="tx1">
                  <a:lumMod val="75000"/>
                  <a:lumOff val="25000"/>
                </a:schemeClr>
              </a:solidFill>
              <a:latin typeface="gg sans"/>
            </a:endParaRPr>
          </a:p>
          <a:p>
            <a:endParaRPr lang="pt-PT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738194C9-2E78-12CC-4623-C9D90CB1D15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9183795" y="6356350"/>
            <a:ext cx="1738205" cy="365125"/>
          </a:xfrm>
        </p:spPr>
        <p:txBody>
          <a:bodyPr/>
          <a:lstStyle/>
          <a:p>
            <a:pPr rtl="0"/>
            <a:r>
              <a:rPr lang="pt-PT" noProof="0" dirty="0"/>
              <a:t>O.W.C.A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AEA76992-2F1E-D1CF-65B1-D041CAEEB69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13" name="Imagem 12" descr="Uma imagem com texto, file, Tipo de letra, captura de ecrã&#10;&#10;Descrição gerada automaticamente">
            <a:extLst>
              <a:ext uri="{FF2B5EF4-FFF2-40B4-BE49-F238E27FC236}">
                <a16:creationId xmlns:a16="http://schemas.microsoft.com/office/drawing/2014/main" id="{4A397404-3FD7-4324-74B7-C4485B71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79" y="1889851"/>
            <a:ext cx="1622223" cy="7982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D8E76B-9725-E435-41D9-456DFADBBB13}"/>
              </a:ext>
            </a:extLst>
          </p:cNvPr>
          <p:cNvSpPr txBox="1"/>
          <p:nvPr/>
        </p:nvSpPr>
        <p:spPr>
          <a:xfrm>
            <a:off x="4034788" y="1858082"/>
            <a:ext cx="6460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Detetive –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stes comandam as investigações dos casos. Cada detetive só comanda um caso de cada vez e apenas este pode levantar recursos de forma a ajudar na resolução dos casos, sendo assim uma peça fundamental.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 descr="Uma imagem com texto, file, Tipo de letra, Retângulo&#10;&#10;Descrição gerada automaticamente">
            <a:extLst>
              <a:ext uri="{FF2B5EF4-FFF2-40B4-BE49-F238E27FC236}">
                <a16:creationId xmlns:a16="http://schemas.microsoft.com/office/drawing/2014/main" id="{6B0F349B-548B-EA27-D26A-DF1A2060D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79" y="4324793"/>
            <a:ext cx="1622223" cy="79823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91A79F-558E-39C1-420F-C032314987E1}"/>
              </a:ext>
            </a:extLst>
          </p:cNvPr>
          <p:cNvSpPr txBox="1"/>
          <p:nvPr/>
        </p:nvSpPr>
        <p:spPr>
          <a:xfrm>
            <a:off x="4125867" y="4293024"/>
            <a:ext cx="6278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 -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ontrata os serviços da agência para resolver os seus casos. Com o aumento da demanda pelos serviços da agência, existem cada vez mais clientes sendo esta entidade então necessária. 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3980E-6A3B-77F4-A30A-FC92032B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26" y="614935"/>
            <a:ext cx="5998000" cy="846301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A1281F"/>
                </a:solidFill>
              </a:rPr>
              <a:t>MODELO CONCEPTUAL</a:t>
            </a:r>
            <a:r>
              <a:rPr lang="pt-PT" sz="1800" dirty="0">
                <a:solidFill>
                  <a:srgbClr val="A1281F"/>
                </a:solidFill>
              </a:rPr>
              <a:t>(RELACIONAMENTOS)</a:t>
            </a:r>
            <a:endParaRPr lang="pt-PT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B9716916-42F2-78AD-980F-2F57854F766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9441422" y="6356349"/>
            <a:ext cx="1585805" cy="365125"/>
          </a:xfrm>
        </p:spPr>
        <p:txBody>
          <a:bodyPr/>
          <a:lstStyle/>
          <a:p>
            <a:pPr rtl="0"/>
            <a:r>
              <a:rPr lang="pt-PT" noProof="0" dirty="0"/>
              <a:t>O.W.C.A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42EE5DA-AA67-35D7-ECE4-E0F5D729CE1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4" name="Imagem 3" descr="Uma imagem com texto, file, Tipo de letra, Gráfico&#10;&#10;Descrição gerada automaticamente">
            <a:extLst>
              <a:ext uri="{FF2B5EF4-FFF2-40B4-BE49-F238E27FC236}">
                <a16:creationId xmlns:a16="http://schemas.microsoft.com/office/drawing/2014/main" id="{1FB71CBA-866F-74D9-2869-CAD0A9CE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0"/>
          <a:stretch/>
        </p:blipFill>
        <p:spPr>
          <a:xfrm>
            <a:off x="1910331" y="1735790"/>
            <a:ext cx="1886426" cy="797472"/>
          </a:xfrm>
          <a:prstGeom prst="rect">
            <a:avLst/>
          </a:prstGeom>
        </p:spPr>
      </p:pic>
      <p:pic>
        <p:nvPicPr>
          <p:cNvPr id="8" name="Imagem 7" descr="Uma imagem com file, Tipo de letra, diagrama, Gráfico&#10;&#10;Descrição gerada automaticamente">
            <a:extLst>
              <a:ext uri="{FF2B5EF4-FFF2-40B4-BE49-F238E27FC236}">
                <a16:creationId xmlns:a16="http://schemas.microsoft.com/office/drawing/2014/main" id="{A00DD306-D9CB-BB0C-25E8-C503ACBF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31" y="3321965"/>
            <a:ext cx="1886426" cy="7974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64BBB88-93FC-7DB5-C6A2-1DCB05057DE2}"/>
              </a:ext>
            </a:extLst>
          </p:cNvPr>
          <p:cNvSpPr txBox="1"/>
          <p:nvPr/>
        </p:nvSpPr>
        <p:spPr>
          <a:xfrm>
            <a:off x="4310080" y="1944637"/>
            <a:ext cx="73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Relação “Coordena” –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 a Entidade Diretor e Detetive (1:n);  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104DD2-FB29-5BF2-1C58-4CB21D7DB74C}"/>
              </a:ext>
            </a:extLst>
          </p:cNvPr>
          <p:cNvSpPr txBox="1"/>
          <p:nvPr/>
        </p:nvSpPr>
        <p:spPr>
          <a:xfrm>
            <a:off x="4310080" y="3536035"/>
            <a:ext cx="658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Relação “Requisitado” –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 a Entidade Cliente e Caso (1:n);</a:t>
            </a:r>
          </a:p>
        </p:txBody>
      </p:sp>
      <p:pic>
        <p:nvPicPr>
          <p:cNvPr id="16" name="Imagem 15" descr="Uma imagem com file, branco, Tipo de letra, diagrama&#10;&#10;Descrição gerada automaticamente">
            <a:extLst>
              <a:ext uri="{FF2B5EF4-FFF2-40B4-BE49-F238E27FC236}">
                <a16:creationId xmlns:a16="http://schemas.microsoft.com/office/drawing/2014/main" id="{2E994079-4074-C01F-F3EF-0FAB7014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332" y="4899372"/>
            <a:ext cx="1886425" cy="7951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7E958F-7575-709D-88FC-D5A8B18923C1}"/>
              </a:ext>
            </a:extLst>
          </p:cNvPr>
          <p:cNvSpPr txBox="1"/>
          <p:nvPr/>
        </p:nvSpPr>
        <p:spPr>
          <a:xfrm>
            <a:off x="4310080" y="5112294"/>
            <a:ext cx="697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Relação “ Investiga” –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 a Entidade Detetive e Ajudante (1:n); </a:t>
            </a:r>
          </a:p>
        </p:txBody>
      </p:sp>
    </p:spTree>
    <p:extLst>
      <p:ext uri="{BB962C8B-B14F-4D97-AF65-F5344CB8AC3E}">
        <p14:creationId xmlns:p14="http://schemas.microsoft.com/office/powerpoint/2010/main" val="131092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931" y="855055"/>
            <a:ext cx="3139440" cy="530565"/>
          </a:xfrm>
        </p:spPr>
        <p:txBody>
          <a:bodyPr rtlCol="0"/>
          <a:lstStyle/>
          <a:p>
            <a:pPr rtl="0"/>
            <a:r>
              <a:rPr lang="pt-PT" dirty="0">
                <a:solidFill>
                  <a:srgbClr val="A1281F"/>
                </a:solidFill>
              </a:rPr>
              <a:t>MODELO LÓGICO</a:t>
            </a:r>
          </a:p>
        </p:txBody>
      </p:sp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9301651" y="6356350"/>
            <a:ext cx="1506557" cy="365125"/>
          </a:xfrm>
        </p:spPr>
        <p:txBody>
          <a:bodyPr rtlCol="0"/>
          <a:lstStyle/>
          <a:p>
            <a:pPr rtl="0"/>
            <a:r>
              <a:rPr lang="pt-PT" dirty="0"/>
              <a:t>O.W.C.A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12" name="Imagem 11" descr="Uma imagem com texto, captura de ecrã, diagrama, Paralelo&#10;&#10;Descrição gerada automaticamente">
            <a:extLst>
              <a:ext uri="{FF2B5EF4-FFF2-40B4-BE49-F238E27FC236}">
                <a16:creationId xmlns:a16="http://schemas.microsoft.com/office/drawing/2014/main" id="{63FBD6BC-08FD-E126-4767-024D66BE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2" y="346555"/>
            <a:ext cx="5760158" cy="6192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8A0E4F-F7E8-1624-85B7-261DCADB9D1D}"/>
              </a:ext>
            </a:extLst>
          </p:cNvPr>
          <p:cNvSpPr txBox="1"/>
          <p:nvPr/>
        </p:nvSpPr>
        <p:spPr>
          <a:xfrm>
            <a:off x="6595680" y="2761488"/>
            <a:ext cx="5411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  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modelo foi construído a partir do nosso modelo conceptual.</a:t>
            </a:r>
          </a:p>
          <a:p>
            <a:pPr algn="ctr"/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Neste, as entidades e os seus relacionamentos foram convertidos em tabelas e definimos as chaves primárias.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863</TotalTime>
  <Words>1014</Words>
  <Application>Microsoft Office PowerPoint</Application>
  <PresentationFormat>Ecrã Panorâmico</PresentationFormat>
  <Paragraphs>114</Paragraphs>
  <Slides>13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gg sans</vt:lpstr>
      <vt:lpstr>Tenorite</vt:lpstr>
      <vt:lpstr>Monolinha</vt:lpstr>
      <vt:lpstr>Agência de detetives O.W.C.A</vt:lpstr>
      <vt:lpstr>Estrutura da apresentação</vt:lpstr>
      <vt:lpstr>Definição  do  sistema</vt:lpstr>
      <vt:lpstr>DIAGRAMA DE GANTT, REVISÃO E APROVAÇÃO</vt:lpstr>
      <vt:lpstr>DEFINIÇÃO DE REQUISITOS</vt:lpstr>
      <vt:lpstr>MODELO CONCEPTUAL</vt:lpstr>
      <vt:lpstr>MODELO CONCEPTUAL(entidades)</vt:lpstr>
      <vt:lpstr>MODELO CONCEPTUAL(RELACIONAMENTOS)</vt:lpstr>
      <vt:lpstr>MODELO LÓGICO</vt:lpstr>
      <vt:lpstr>“Tabela “Caso”</vt:lpstr>
      <vt:lpstr>Álgebra relacional</vt:lpstr>
      <vt:lpstr>Conclusão</vt:lpstr>
      <vt:lpstr>Agência de detetives O.W.C.A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Agência de detetives O.W.C.A</dc:title>
  <dc:creator>Diogo Alexandre Gomes Silva</dc:creator>
  <cp:lastModifiedBy>Diogo Alexandre Gomes Silva</cp:lastModifiedBy>
  <cp:revision>13</cp:revision>
  <dcterms:created xsi:type="dcterms:W3CDTF">2024-04-08T10:38:58Z</dcterms:created>
  <dcterms:modified xsi:type="dcterms:W3CDTF">2024-04-09T10:54:10Z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