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</p:sldMasterIdLst>
  <p:notesMasterIdLst>
    <p:notesMasterId r:id="rId24"/>
  </p:notesMasterIdLst>
  <p:sldIdLst>
    <p:sldId id="256" r:id="rId2"/>
    <p:sldId id="261" r:id="rId3"/>
    <p:sldId id="264" r:id="rId4"/>
    <p:sldId id="322" r:id="rId5"/>
    <p:sldId id="324" r:id="rId6"/>
    <p:sldId id="323" r:id="rId7"/>
    <p:sldId id="266" r:id="rId8"/>
    <p:sldId id="319" r:id="rId9"/>
    <p:sldId id="265" r:id="rId10"/>
    <p:sldId id="321" r:id="rId11"/>
    <p:sldId id="312" r:id="rId12"/>
    <p:sldId id="331" r:id="rId13"/>
    <p:sldId id="326" r:id="rId14"/>
    <p:sldId id="332" r:id="rId15"/>
    <p:sldId id="313" r:id="rId16"/>
    <p:sldId id="327" r:id="rId17"/>
    <p:sldId id="328" r:id="rId18"/>
    <p:sldId id="329" r:id="rId19"/>
    <p:sldId id="314" r:id="rId20"/>
    <p:sldId id="315" r:id="rId21"/>
    <p:sldId id="317" r:id="rId22"/>
    <p:sldId id="316" r:id="rId2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ambria Math" panose="02040503050406030204" pitchFamily="18" charset="0"/>
      <p:regular r:id="rId29"/>
    </p:embeddedFont>
    <p:embeddedFont>
      <p:font typeface="Prompt" panose="00000500000000000000" pitchFamily="2" charset="-34"/>
      <p:regular r:id="rId30"/>
      <p:bold r:id="rId31"/>
      <p:italic r:id="rId32"/>
      <p:boldItalic r:id="rId33"/>
    </p:embeddedFont>
    <p:embeddedFont>
      <p:font typeface="Roboto Condensed" panose="02000000000000000000" pitchFamily="2" charset="0"/>
      <p:regular r:id="rId34"/>
      <p:bold r:id="rId35"/>
      <p:italic r:id="rId36"/>
      <p:boldItalic r:id="rId37"/>
    </p:embeddedFont>
    <p:embeddedFont>
      <p:font typeface="Space Mono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9D6621-B11E-47E4-99DD-D12619EDD1ED}">
  <a:tblStyle styleId="{179D6621-B11E-47E4-99DD-D12619EDD1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76" autoAdjust="0"/>
    <p:restoredTop sz="94660"/>
  </p:normalViewPr>
  <p:slideViewPr>
    <p:cSldViewPr snapToGrid="0">
      <p:cViewPr varScale="1">
        <p:scale>
          <a:sx n="90" d="100"/>
          <a:sy n="90" d="100"/>
        </p:scale>
        <p:origin x="5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569b59b08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569b59b08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5711de2763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5711de2763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2416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569b59b089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569b59b089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5908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5711de2763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5711de2763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8335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5711de2763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5711de2763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97636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5711de2763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5711de2763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09881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5711de2763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5711de2763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8391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5711de2763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5711de2763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19150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5711de2763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5711de2763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70747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569b59b089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569b59b089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28297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5711de2763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5711de2763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042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569b59b089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569b59b089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5711de2763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5711de2763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57191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5711de2763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5711de2763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6534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3f3ab3b77e_1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3f3ab3b77e_1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569b59b089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569b59b089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1608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569b59b089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569b59b089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6953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5711de2763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5711de2763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8996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5711de2763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5711de2763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5711de2763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5711de2763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4798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5711de2763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5711de2763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50" y="2711500"/>
            <a:ext cx="7717500" cy="118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000" b="1"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50" y="4035575"/>
            <a:ext cx="77175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0" y="4911898"/>
            <a:ext cx="9143700" cy="23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0" y="1"/>
            <a:ext cx="9143700" cy="2070897"/>
            <a:chOff x="50" y="1"/>
            <a:chExt cx="9143700" cy="2070897"/>
          </a:xfrm>
        </p:grpSpPr>
        <p:sp>
          <p:nvSpPr>
            <p:cNvPr id="13" name="Google Shape;13;p2"/>
            <p:cNvSpPr/>
            <p:nvPr/>
          </p:nvSpPr>
          <p:spPr>
            <a:xfrm>
              <a:off x="50" y="1"/>
              <a:ext cx="9143700" cy="534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0" y="1839298"/>
              <a:ext cx="9143700" cy="231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0" y="1455298"/>
              <a:ext cx="9143700" cy="231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" y="1071298"/>
              <a:ext cx="9143700" cy="231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0" y="687298"/>
              <a:ext cx="9143700" cy="231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50" y="4527898"/>
            <a:ext cx="9143700" cy="615600"/>
            <a:chOff x="50" y="4527898"/>
            <a:chExt cx="9143700" cy="615600"/>
          </a:xfrm>
        </p:grpSpPr>
        <p:sp>
          <p:nvSpPr>
            <p:cNvPr id="20" name="Google Shape;20;p3"/>
            <p:cNvSpPr/>
            <p:nvPr/>
          </p:nvSpPr>
          <p:spPr>
            <a:xfrm>
              <a:off x="50" y="4911898"/>
              <a:ext cx="9143700" cy="231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" y="4527898"/>
              <a:ext cx="9143700" cy="231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713225" y="2998800"/>
            <a:ext cx="5379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320075"/>
            <a:ext cx="1913100" cy="102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713225" y="3837888"/>
            <a:ext cx="5379300" cy="5349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7"/>
          <p:cNvGrpSpPr/>
          <p:nvPr/>
        </p:nvGrpSpPr>
        <p:grpSpPr>
          <a:xfrm>
            <a:off x="50" y="-2"/>
            <a:ext cx="9143700" cy="5143500"/>
            <a:chOff x="50" y="-2"/>
            <a:chExt cx="9143700" cy="5143500"/>
          </a:xfrm>
        </p:grpSpPr>
        <p:sp>
          <p:nvSpPr>
            <p:cNvPr id="39" name="Google Shape;39;p7"/>
            <p:cNvSpPr/>
            <p:nvPr/>
          </p:nvSpPr>
          <p:spPr>
            <a:xfrm>
              <a:off x="50" y="4911898"/>
              <a:ext cx="9143700" cy="231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7"/>
            <p:cNvSpPr/>
            <p:nvPr/>
          </p:nvSpPr>
          <p:spPr>
            <a:xfrm>
              <a:off x="50" y="-2"/>
              <a:ext cx="9143700" cy="231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713225" y="1716225"/>
            <a:ext cx="4319700" cy="22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mpt"/>
              <a:buChar char="■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mp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mp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mp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mp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mp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mp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mp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mp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8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15"/>
          <p:cNvGrpSpPr/>
          <p:nvPr/>
        </p:nvGrpSpPr>
        <p:grpSpPr>
          <a:xfrm flipH="1">
            <a:off x="375" y="4527898"/>
            <a:ext cx="9143700" cy="615600"/>
            <a:chOff x="50" y="4527898"/>
            <a:chExt cx="9143700" cy="615600"/>
          </a:xfrm>
        </p:grpSpPr>
        <p:sp>
          <p:nvSpPr>
            <p:cNvPr id="91" name="Google Shape;91;p15"/>
            <p:cNvSpPr/>
            <p:nvPr/>
          </p:nvSpPr>
          <p:spPr>
            <a:xfrm>
              <a:off x="50" y="4911898"/>
              <a:ext cx="9143700" cy="231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50" y="4527898"/>
              <a:ext cx="9143700" cy="231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 flipH="1">
            <a:off x="3051300" y="2998800"/>
            <a:ext cx="5379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517800" y="1320075"/>
            <a:ext cx="1913100" cy="102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 flipH="1">
            <a:off x="3051450" y="3837888"/>
            <a:ext cx="5379300" cy="534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9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50" y="4911898"/>
            <a:ext cx="9143700" cy="23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CUSTOM_15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 b="1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34"/>
          <p:cNvSpPr txBox="1">
            <a:spLocks noGrp="1"/>
          </p:cNvSpPr>
          <p:nvPr>
            <p:ph type="subTitle" idx="1"/>
          </p:nvPr>
        </p:nvSpPr>
        <p:spPr>
          <a:xfrm>
            <a:off x="713238" y="1888825"/>
            <a:ext cx="3510000" cy="20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34"/>
          <p:cNvSpPr txBox="1">
            <a:spLocks noGrp="1"/>
          </p:cNvSpPr>
          <p:nvPr>
            <p:ph type="subTitle" idx="2"/>
          </p:nvPr>
        </p:nvSpPr>
        <p:spPr>
          <a:xfrm>
            <a:off x="4920763" y="1888804"/>
            <a:ext cx="3510000" cy="20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1" name="Google Shape;191;p34"/>
          <p:cNvGrpSpPr/>
          <p:nvPr/>
        </p:nvGrpSpPr>
        <p:grpSpPr>
          <a:xfrm>
            <a:off x="50" y="4704548"/>
            <a:ext cx="9144025" cy="438950"/>
            <a:chOff x="50" y="4704548"/>
            <a:chExt cx="9144025" cy="438950"/>
          </a:xfrm>
        </p:grpSpPr>
        <p:sp>
          <p:nvSpPr>
            <p:cNvPr id="192" name="Google Shape;192;p34"/>
            <p:cNvSpPr/>
            <p:nvPr/>
          </p:nvSpPr>
          <p:spPr>
            <a:xfrm>
              <a:off x="50" y="4911898"/>
              <a:ext cx="9143700" cy="231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4"/>
            <p:cNvSpPr/>
            <p:nvPr/>
          </p:nvSpPr>
          <p:spPr>
            <a:xfrm flipH="1">
              <a:off x="375" y="4704548"/>
              <a:ext cx="9143700" cy="54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p40"/>
          <p:cNvGrpSpPr/>
          <p:nvPr/>
        </p:nvGrpSpPr>
        <p:grpSpPr>
          <a:xfrm>
            <a:off x="150" y="1"/>
            <a:ext cx="9143700" cy="5143497"/>
            <a:chOff x="150" y="1"/>
            <a:chExt cx="9143700" cy="5143497"/>
          </a:xfrm>
        </p:grpSpPr>
        <p:grpSp>
          <p:nvGrpSpPr>
            <p:cNvPr id="262" name="Google Shape;262;p40"/>
            <p:cNvGrpSpPr/>
            <p:nvPr/>
          </p:nvGrpSpPr>
          <p:grpSpPr>
            <a:xfrm rot="10800000" flipH="1">
              <a:off x="150" y="3072601"/>
              <a:ext cx="9143700" cy="2070897"/>
              <a:chOff x="50" y="1"/>
              <a:chExt cx="9143700" cy="2070897"/>
            </a:xfrm>
          </p:grpSpPr>
          <p:sp>
            <p:nvSpPr>
              <p:cNvPr id="263" name="Google Shape;263;p40"/>
              <p:cNvSpPr/>
              <p:nvPr/>
            </p:nvSpPr>
            <p:spPr>
              <a:xfrm>
                <a:off x="50" y="1839298"/>
                <a:ext cx="9143700" cy="231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40"/>
              <p:cNvSpPr/>
              <p:nvPr/>
            </p:nvSpPr>
            <p:spPr>
              <a:xfrm>
                <a:off x="50" y="1"/>
                <a:ext cx="9143700" cy="534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40"/>
              <p:cNvSpPr/>
              <p:nvPr/>
            </p:nvSpPr>
            <p:spPr>
              <a:xfrm>
                <a:off x="50" y="1455298"/>
                <a:ext cx="9143700" cy="231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40"/>
              <p:cNvSpPr/>
              <p:nvPr/>
            </p:nvSpPr>
            <p:spPr>
              <a:xfrm>
                <a:off x="50" y="1071298"/>
                <a:ext cx="9143700" cy="231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40"/>
              <p:cNvSpPr/>
              <p:nvPr/>
            </p:nvSpPr>
            <p:spPr>
              <a:xfrm>
                <a:off x="50" y="687298"/>
                <a:ext cx="9143700" cy="231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8" name="Google Shape;268;p40"/>
            <p:cNvSpPr/>
            <p:nvPr/>
          </p:nvSpPr>
          <p:spPr>
            <a:xfrm rot="10800000" flipH="1">
              <a:off x="150" y="1"/>
              <a:ext cx="9143700" cy="231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2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oogle Shape;270;p41"/>
          <p:cNvGrpSpPr/>
          <p:nvPr/>
        </p:nvGrpSpPr>
        <p:grpSpPr>
          <a:xfrm>
            <a:off x="50" y="1"/>
            <a:ext cx="9143800" cy="5143497"/>
            <a:chOff x="50" y="1"/>
            <a:chExt cx="9143800" cy="5143497"/>
          </a:xfrm>
        </p:grpSpPr>
        <p:sp>
          <p:nvSpPr>
            <p:cNvPr id="271" name="Google Shape;271;p41"/>
            <p:cNvSpPr/>
            <p:nvPr/>
          </p:nvSpPr>
          <p:spPr>
            <a:xfrm>
              <a:off x="150" y="1839298"/>
              <a:ext cx="9143700" cy="231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1"/>
            <p:cNvSpPr/>
            <p:nvPr/>
          </p:nvSpPr>
          <p:spPr>
            <a:xfrm>
              <a:off x="150" y="1"/>
              <a:ext cx="9143700" cy="534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1"/>
            <p:cNvSpPr/>
            <p:nvPr/>
          </p:nvSpPr>
          <p:spPr>
            <a:xfrm>
              <a:off x="150" y="1455298"/>
              <a:ext cx="9143700" cy="231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1"/>
            <p:cNvSpPr/>
            <p:nvPr/>
          </p:nvSpPr>
          <p:spPr>
            <a:xfrm>
              <a:off x="150" y="1071298"/>
              <a:ext cx="9143700" cy="231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1"/>
            <p:cNvSpPr/>
            <p:nvPr/>
          </p:nvSpPr>
          <p:spPr>
            <a:xfrm>
              <a:off x="150" y="687298"/>
              <a:ext cx="9143700" cy="231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1"/>
            <p:cNvSpPr/>
            <p:nvPr/>
          </p:nvSpPr>
          <p:spPr>
            <a:xfrm>
              <a:off x="50" y="4911898"/>
              <a:ext cx="9143700" cy="231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 b="1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●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○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■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●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○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■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●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○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■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61" r:id="rId5"/>
    <p:sldLayoutId id="2147483663" r:id="rId6"/>
    <p:sldLayoutId id="2147483680" r:id="rId7"/>
    <p:sldLayoutId id="2147483686" r:id="rId8"/>
    <p:sldLayoutId id="214748368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5"/>
          <p:cNvSpPr txBox="1">
            <a:spLocks noGrp="1"/>
          </p:cNvSpPr>
          <p:nvPr>
            <p:ph type="subTitle" idx="1"/>
          </p:nvPr>
        </p:nvSpPr>
        <p:spPr>
          <a:xfrm>
            <a:off x="713250" y="4035575"/>
            <a:ext cx="77175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André, Gabriel Ditomaso, Felipe Furlaneto, Jackson, João Pedro</a:t>
            </a:r>
            <a:endParaRPr dirty="0"/>
          </a:p>
        </p:txBody>
      </p:sp>
      <p:cxnSp>
        <p:nvCxnSpPr>
          <p:cNvPr id="288" name="Google Shape;288;p45"/>
          <p:cNvCxnSpPr/>
          <p:nvPr/>
        </p:nvCxnSpPr>
        <p:spPr>
          <a:xfrm>
            <a:off x="-19500" y="3893400"/>
            <a:ext cx="9183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9" name="Google Shape;289;p45"/>
          <p:cNvSpPr txBox="1">
            <a:spLocks noGrp="1"/>
          </p:cNvSpPr>
          <p:nvPr>
            <p:ph type="ctrTitle"/>
          </p:nvPr>
        </p:nvSpPr>
        <p:spPr>
          <a:xfrm>
            <a:off x="713250" y="2711500"/>
            <a:ext cx="7717500" cy="11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/>
              <a:t>PROJETO CONTROLADO POR PID:</a:t>
            </a:r>
            <a:endParaRPr lang="en" sz="2000" b="0" dirty="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MANTA TÉRMICA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RESULTADOS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2" name="Google Shape;402;p5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51719" y="1521172"/>
                <a:ext cx="4337240" cy="109066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3970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8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𝑅𝑒𝑞</m:t>
                      </m:r>
                      <m:r>
                        <a:rPr lang="pt-BR" sz="18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pt-BR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𝑒𝑙𝑒𝑡𝑟𝑖𝑐𝑜</m:t>
                          </m:r>
                        </m:sub>
                      </m:sSub>
                      <m:r>
                        <a:rPr lang="pt-BR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pt-BR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pt-BR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pt-BR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𝑎𝑟</m:t>
                          </m:r>
                        </m:sub>
                      </m:sSub>
                      <m:r>
                        <a:rPr lang="pt-BR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pt-BR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a:rPr lang="pt-BR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pt-BR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pt-BR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𝑅𝑓</m:t>
                      </m:r>
                      <m:r>
                        <a:rPr lang="pt-BR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970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pt-BR" sz="1800" kern="1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pt-BR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𝐺</m:t>
                    </m:r>
                    <m:d>
                      <m:dPr>
                        <m:ctrlPr>
                          <a:rPr lang="pt-BR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BR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</m:d>
                    <m:r>
                      <a:rPr lang="pt-BR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pt-BR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BR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pt-BR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pt-BR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pt-BR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pt-BR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pt-BR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pt-BR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pt-BR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pt-BR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pt-BR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pt-BR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BR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pt-BR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𝑅𝑒𝑞</m:t>
                        </m:r>
                        <m:r>
                          <a:rPr lang="pt-BR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pt-BR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𝑅𝑒𝑙𝑒𝑡𝑟𝑖𝑐𝑎</m:t>
                        </m:r>
                        <m:r>
                          <a:rPr lang="pt-BR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pt-BR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pt-BR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𝑅𝑓</m:t>
                        </m:r>
                        <m:r>
                          <a:rPr lang="pt-BR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pt-BR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𝑎𝑟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 ) 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pt-BR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2" name="Google Shape;402;p5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51719" y="1521172"/>
                <a:ext cx="4337240" cy="10906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3" name="Google Shape;403;p54"/>
          <p:cNvCxnSpPr/>
          <p:nvPr/>
        </p:nvCxnSpPr>
        <p:spPr>
          <a:xfrm>
            <a:off x="-19500" y="1152025"/>
            <a:ext cx="9183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Imagem 1">
            <a:extLst>
              <a:ext uri="{FF2B5EF4-FFF2-40B4-BE49-F238E27FC236}">
                <a16:creationId xmlns:a16="http://schemas.microsoft.com/office/drawing/2014/main" id="{ABE9A03C-49BB-E22E-D0A1-30BCC40677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346" y="1728884"/>
            <a:ext cx="3670935" cy="2743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2E93E85-07E6-B9F4-0AEE-C89FBA57E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665" y="283101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tângulo 1">
                <a:extLst>
                  <a:ext uri="{FF2B5EF4-FFF2-40B4-BE49-F238E27FC236}">
                    <a16:creationId xmlns:a16="http://schemas.microsoft.com/office/drawing/2014/main" id="{51BFD60C-BCBD-DB8E-3307-F6BE7BE5B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3225" y="3653436"/>
                <a:ext cx="3179135" cy="818648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9055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9055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9055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9055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9055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9055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9055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9055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9055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 algn="ctr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t-BR" altLang="pt-B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𝐺𝑆</m:t>
                      </m:r>
                      <m:r>
                        <a:rPr kumimoji="0" lang="pt-BR" altLang="pt-B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kumimoji="0" lang="pt-BR" altLang="pt-BR" sz="140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BR" altLang="pt-BR" b="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pt-BR" altLang="pt-BR" b="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pt-BR" altLang="pt-BR" b="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pt-BR" altLang="pt-BR" b="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pt-BR" altLang="pt-BR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altLang="pt-BR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pt-BR" altLang="pt-BR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altLang="pt-BR" b="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pt-BR" altLang="pt-BR" b="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pt-BR" altLang="pt-BR" b="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  <m:r>
                        <a:rPr kumimoji="0" lang="pt-BR" altLang="pt-B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kumimoji="0" lang="pt-BR" altLang="pt-BR" sz="140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BR" altLang="pt-BR" b="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530</m:t>
                          </m:r>
                        </m:num>
                        <m:den>
                          <m:r>
                            <a:rPr lang="pt-BR" altLang="pt-BR" b="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19</m:t>
                          </m:r>
                          <m:r>
                            <a:rPr lang="en-US" altLang="pt-BR" b="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</m:t>
                          </m:r>
                          <m:r>
                            <a:rPr lang="en-US" altLang="pt-BR" b="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+1</m:t>
                          </m:r>
                          <m:r>
                            <m:rPr>
                              <m:nor/>
                            </m:rPr>
                            <a:rPr lang="pt-BR" altLang="pt-BR" sz="800" dirty="0"/>
                            <m:t> </m:t>
                          </m:r>
                        </m:den>
                      </m:f>
                    </m:oMath>
                  </m:oMathPara>
                </a14:m>
                <a:endParaRPr kumimoji="0" lang="pt-BR" altLang="pt-BR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>
          <p:sp>
            <p:nvSpPr>
              <p:cNvPr id="4" name="Retângulo 1">
                <a:extLst>
                  <a:ext uri="{FF2B5EF4-FFF2-40B4-BE49-F238E27FC236}">
                    <a16:creationId xmlns:a16="http://schemas.microsoft.com/office/drawing/2014/main" id="{51BFD60C-BCBD-DB8E-3307-F6BE7BE5BB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3225" y="3653436"/>
                <a:ext cx="3179135" cy="8186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4954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0"/>
          <p:cNvSpPr txBox="1">
            <a:spLocks noGrp="1"/>
          </p:cNvSpPr>
          <p:nvPr>
            <p:ph type="title"/>
          </p:nvPr>
        </p:nvSpPr>
        <p:spPr>
          <a:xfrm>
            <a:off x="713225" y="2998800"/>
            <a:ext cx="5379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GANHO</a:t>
            </a:r>
            <a:endParaRPr dirty="0"/>
          </a:p>
        </p:txBody>
      </p:sp>
      <p:sp>
        <p:nvSpPr>
          <p:cNvPr id="345" name="Google Shape;345;p50"/>
          <p:cNvSpPr txBox="1">
            <a:spLocks noGrp="1"/>
          </p:cNvSpPr>
          <p:nvPr>
            <p:ph type="title" idx="2"/>
          </p:nvPr>
        </p:nvSpPr>
        <p:spPr>
          <a:xfrm>
            <a:off x="713225" y="1320075"/>
            <a:ext cx="1913100" cy="10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347" name="Google Shape;347;p50"/>
          <p:cNvCxnSpPr/>
          <p:nvPr/>
        </p:nvCxnSpPr>
        <p:spPr>
          <a:xfrm>
            <a:off x="-19500" y="3840600"/>
            <a:ext cx="9183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8" name="Google Shape;348;p50"/>
          <p:cNvSpPr/>
          <p:nvPr/>
        </p:nvSpPr>
        <p:spPr>
          <a:xfrm>
            <a:off x="0" y="1403775"/>
            <a:ext cx="713400" cy="8553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50"/>
          <p:cNvSpPr/>
          <p:nvPr/>
        </p:nvSpPr>
        <p:spPr>
          <a:xfrm>
            <a:off x="2626325" y="1403775"/>
            <a:ext cx="6517800" cy="855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4124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DETERMINAÇÃO DOS GANHOS</a:t>
            </a:r>
            <a:endParaRPr dirty="0"/>
          </a:p>
        </p:txBody>
      </p:sp>
      <p:sp>
        <p:nvSpPr>
          <p:cNvPr id="402" name="Google Shape;402;p54"/>
          <p:cNvSpPr txBox="1">
            <a:spLocks noGrp="1"/>
          </p:cNvSpPr>
          <p:nvPr>
            <p:ph type="body" idx="1"/>
          </p:nvPr>
        </p:nvSpPr>
        <p:spPr>
          <a:xfrm>
            <a:off x="797863" y="2082100"/>
            <a:ext cx="7548273" cy="1909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lnSpc>
                <a:spcPct val="107000"/>
              </a:lnSpc>
              <a:buNone/>
            </a:pPr>
            <a:r>
              <a:rPr lang="pt-BR" sz="2400" kern="10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O intuito do projeto é realizar um controle PID, esse tipo de controle, é caracterizado por seus ganho, no qual foram determinados pelo software </a:t>
            </a:r>
            <a:r>
              <a:rPr lang="pt-BR" sz="2400" kern="100" dirty="0" err="1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LabView</a:t>
            </a:r>
            <a:r>
              <a:rPr lang="pt-BR" sz="2400" kern="10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 no qual segue a seguinte estrutura de blocos:</a:t>
            </a:r>
          </a:p>
        </p:txBody>
      </p:sp>
      <p:cxnSp>
        <p:nvCxnSpPr>
          <p:cNvPr id="403" name="Google Shape;403;p54"/>
          <p:cNvCxnSpPr/>
          <p:nvPr/>
        </p:nvCxnSpPr>
        <p:spPr>
          <a:xfrm>
            <a:off x="-19500" y="1152025"/>
            <a:ext cx="9183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15920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7DC198A-90C4-2672-F4DF-B8A41F5C8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22" y="982345"/>
            <a:ext cx="7717155" cy="317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115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RESULTADOS</a:t>
            </a:r>
            <a:endParaRPr dirty="0"/>
          </a:p>
        </p:txBody>
      </p:sp>
      <p:sp>
        <p:nvSpPr>
          <p:cNvPr id="402" name="Google Shape;402;p54"/>
          <p:cNvSpPr txBox="1">
            <a:spLocks noGrp="1"/>
          </p:cNvSpPr>
          <p:nvPr>
            <p:ph type="body" idx="1"/>
          </p:nvPr>
        </p:nvSpPr>
        <p:spPr>
          <a:xfrm>
            <a:off x="713225" y="1151651"/>
            <a:ext cx="7548273" cy="22365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just">
              <a:buNone/>
              <a:tabLst>
                <a:tab pos="648335" algn="l"/>
              </a:tabLst>
            </a:pPr>
            <a:r>
              <a:rPr lang="pt-BR" sz="2400" kern="10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</a:t>
            </a:r>
            <a:r>
              <a:rPr lang="pt-BR" sz="180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Nesse programa, foi defino um valor de </a:t>
            </a:r>
            <a:r>
              <a:rPr lang="pt-BR" sz="1800" dirty="0" err="1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setpoint</a:t>
            </a:r>
            <a:r>
              <a:rPr lang="pt-BR" sz="180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( dentro da faixa de projeto ), esse sinal de </a:t>
            </a:r>
            <a:r>
              <a:rPr lang="pt-BR" sz="1800" dirty="0" err="1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setpoint</a:t>
            </a:r>
            <a:r>
              <a:rPr lang="pt-BR" sz="180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 foi condicionado a três situações, de ganhos, conforme mostrado acima, essa condições foram definidos pelo usuário de forma manual. Essas três condições foram somadas e aplicadas na equação de transferência, onde foram verificadas em um gráfico, no qual apresentou um comportamento esperado do sistema PID. </a:t>
            </a:r>
          </a:p>
          <a:p>
            <a:pPr marL="139700" indent="0" algn="just">
              <a:buNone/>
              <a:tabLst>
                <a:tab pos="648335" algn="l"/>
              </a:tabLst>
            </a:pPr>
            <a:r>
              <a:rPr lang="pt-BR" sz="180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Nesse sentido o programa, gero três ganhos, sendo eles: </a:t>
            </a:r>
          </a:p>
          <a:p>
            <a:pPr marL="0" lvl="0" indent="0" algn="just">
              <a:lnSpc>
                <a:spcPct val="107000"/>
              </a:lnSpc>
              <a:buNone/>
            </a:pPr>
            <a:endParaRPr lang="pt-BR" sz="2400" kern="100" dirty="0">
              <a:effectLst/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cxnSp>
        <p:nvCxnSpPr>
          <p:cNvPr id="403" name="Google Shape;403;p54"/>
          <p:cNvCxnSpPr/>
          <p:nvPr/>
        </p:nvCxnSpPr>
        <p:spPr>
          <a:xfrm>
            <a:off x="-19500" y="1152025"/>
            <a:ext cx="9183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C6C863F3-F1AE-BC6D-14FD-82A225315BF8}"/>
                  </a:ext>
                </a:extLst>
              </p:cNvPr>
              <p:cNvSpPr/>
              <p:nvPr/>
            </p:nvSpPr>
            <p:spPr>
              <a:xfrm>
                <a:off x="3300387" y="3573911"/>
                <a:ext cx="2543175" cy="85280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tabLst>
                    <a:tab pos="59055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𝐾𝑝</m:t>
                      </m:r>
                      <m:r>
                        <a:rPr lang="pt-BR" sz="14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=0,5</m:t>
                      </m:r>
                    </m:oMath>
                  </m:oMathPara>
                </a14:m>
                <a:endParaRPr lang="pt-BR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tabLst>
                    <a:tab pos="59055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𝐾𝐼</m:t>
                      </m:r>
                      <m:r>
                        <a:rPr lang="pt-BR" sz="14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=0,03</m:t>
                      </m:r>
                    </m:oMath>
                  </m:oMathPara>
                </a14:m>
                <a:endParaRPr lang="pt-BR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𝐾𝐷</m:t>
                      </m:r>
                      <m:r>
                        <a:rPr lang="pt-BR" sz="14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=0,0</m:t>
                      </m:r>
                    </m:oMath>
                  </m:oMathPara>
                </a14:m>
                <a:endParaRPr lang="pt-BR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C6C863F3-F1AE-BC6D-14FD-82A225315B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387" y="3573911"/>
                <a:ext cx="2543175" cy="8528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4464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8" name="Google Shape;408;p55"/>
          <p:cNvGrpSpPr/>
          <p:nvPr/>
        </p:nvGrpSpPr>
        <p:grpSpPr>
          <a:xfrm flipH="1">
            <a:off x="0" y="1403775"/>
            <a:ext cx="9144125" cy="855300"/>
            <a:chOff x="0" y="1403775"/>
            <a:chExt cx="9144125" cy="855300"/>
          </a:xfrm>
        </p:grpSpPr>
        <p:sp>
          <p:nvSpPr>
            <p:cNvPr id="409" name="Google Shape;409;p55"/>
            <p:cNvSpPr/>
            <p:nvPr/>
          </p:nvSpPr>
          <p:spPr>
            <a:xfrm>
              <a:off x="0" y="1403775"/>
              <a:ext cx="713400" cy="8553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5"/>
            <p:cNvSpPr/>
            <p:nvPr/>
          </p:nvSpPr>
          <p:spPr>
            <a:xfrm>
              <a:off x="2626325" y="1403775"/>
              <a:ext cx="6517800" cy="855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11" name="Google Shape;411;p55"/>
          <p:cNvCxnSpPr/>
          <p:nvPr/>
        </p:nvCxnSpPr>
        <p:spPr>
          <a:xfrm>
            <a:off x="-19500" y="3837900"/>
            <a:ext cx="9183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2" name="Google Shape;412;p55"/>
          <p:cNvSpPr txBox="1">
            <a:spLocks noGrp="1"/>
          </p:cNvSpPr>
          <p:nvPr>
            <p:ph type="title"/>
          </p:nvPr>
        </p:nvSpPr>
        <p:spPr>
          <a:xfrm flipH="1">
            <a:off x="3051300" y="2998800"/>
            <a:ext cx="5379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PROGRAMA</a:t>
            </a:r>
            <a:endParaRPr dirty="0"/>
          </a:p>
        </p:txBody>
      </p:sp>
      <p:sp>
        <p:nvSpPr>
          <p:cNvPr id="413" name="Google Shape;413;p55"/>
          <p:cNvSpPr txBox="1">
            <a:spLocks noGrp="1"/>
          </p:cNvSpPr>
          <p:nvPr>
            <p:ph type="title" idx="2"/>
          </p:nvPr>
        </p:nvSpPr>
        <p:spPr>
          <a:xfrm flipH="1">
            <a:off x="6517800" y="1320075"/>
            <a:ext cx="1913100" cy="10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961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DEFINE</a:t>
            </a:r>
            <a:endParaRPr dirty="0"/>
          </a:p>
        </p:txBody>
      </p:sp>
      <p:sp>
        <p:nvSpPr>
          <p:cNvPr id="402" name="Google Shape;402;p54"/>
          <p:cNvSpPr txBox="1">
            <a:spLocks noGrp="1"/>
          </p:cNvSpPr>
          <p:nvPr>
            <p:ph type="body" idx="1"/>
          </p:nvPr>
        </p:nvSpPr>
        <p:spPr>
          <a:xfrm>
            <a:off x="713225" y="1588737"/>
            <a:ext cx="7548273" cy="30152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>
              <a:lnSpc>
                <a:spcPct val="107000"/>
              </a:lnSpc>
              <a:buNone/>
            </a:pPr>
            <a:r>
              <a:rPr lang="pt-BR" sz="2300" kern="10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#include &lt;PID_v1.h&gt;</a:t>
            </a:r>
          </a:p>
          <a:p>
            <a:pPr marL="0" lvl="0" indent="0">
              <a:lnSpc>
                <a:spcPct val="107000"/>
              </a:lnSpc>
              <a:buNone/>
            </a:pPr>
            <a:endParaRPr lang="pt-BR" sz="2300" kern="100" dirty="0">
              <a:effectLst/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pt-BR" sz="2300" kern="10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#define PIN_PWM 9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pt-BR" sz="2300" kern="10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#define PIN_SENSOR A1</a:t>
            </a:r>
          </a:p>
          <a:p>
            <a:pPr marL="0" lvl="0" indent="0">
              <a:lnSpc>
                <a:spcPct val="107000"/>
              </a:lnSpc>
              <a:buNone/>
            </a:pPr>
            <a:endParaRPr lang="pt-BR" sz="2300" kern="100" dirty="0">
              <a:effectLst/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pt-BR" sz="2300" kern="100" dirty="0" err="1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double</a:t>
            </a:r>
            <a:r>
              <a:rPr lang="pt-BR" sz="2300" kern="10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pt-BR" sz="2300" kern="100" dirty="0" err="1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setpoint</a:t>
            </a:r>
            <a:r>
              <a:rPr lang="pt-BR" sz="2300" kern="10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40.0;  // </a:t>
            </a:r>
            <a:r>
              <a:rPr lang="pt-BR" sz="2300" kern="100" dirty="0" err="1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Setpoint</a:t>
            </a:r>
            <a:r>
              <a:rPr lang="pt-BR" sz="2300" kern="10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de temperatura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pt-BR" sz="2300" kern="100" dirty="0" err="1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double</a:t>
            </a:r>
            <a:r>
              <a:rPr lang="pt-BR" sz="2300" kern="10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pt-BR" sz="2300" kern="100" dirty="0" err="1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kp</a:t>
            </a:r>
            <a:r>
              <a:rPr lang="pt-BR" sz="2300" kern="10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0.5;       // Ganho proporcional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pt-BR" sz="2300" kern="100" dirty="0" err="1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double</a:t>
            </a:r>
            <a:r>
              <a:rPr lang="pt-BR" sz="2300" kern="10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ki = 0.03;       // Ganho integral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pt-BR" sz="2300" kern="100" dirty="0" err="1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double</a:t>
            </a:r>
            <a:r>
              <a:rPr lang="pt-BR" sz="2300" kern="10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pt-BR" sz="2300" kern="100" dirty="0" err="1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kd</a:t>
            </a:r>
            <a:r>
              <a:rPr lang="pt-BR" sz="2300" kern="10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0.0;        // Ganho derivativo</a:t>
            </a:r>
          </a:p>
          <a:p>
            <a:pPr marL="0" lvl="0" indent="0">
              <a:lnSpc>
                <a:spcPct val="107000"/>
              </a:lnSpc>
              <a:buNone/>
            </a:pPr>
            <a:endParaRPr lang="pt-BR" sz="2300" kern="1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US" sz="2300" kern="10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double input, output;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en-US" sz="2300" kern="10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PID </a:t>
            </a:r>
            <a:r>
              <a:rPr lang="en-US" sz="2300" kern="100" dirty="0" err="1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myPID</a:t>
            </a:r>
            <a:r>
              <a:rPr lang="en-US" sz="2300" kern="10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(&amp;input, &amp;output, &amp;setpoint, </a:t>
            </a:r>
            <a:r>
              <a:rPr lang="en-US" sz="2300" kern="100" dirty="0" err="1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kp</a:t>
            </a:r>
            <a:r>
              <a:rPr lang="en-US" sz="2300" kern="10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 ki, </a:t>
            </a:r>
            <a:r>
              <a:rPr lang="en-US" sz="2300" kern="100" dirty="0" err="1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kd</a:t>
            </a:r>
            <a:r>
              <a:rPr lang="en-US" sz="2300" kern="10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 DIRECT);</a:t>
            </a:r>
            <a:endParaRPr lang="pt-BR" sz="2300" kern="100" dirty="0">
              <a:effectLst/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0" lvl="0" indent="0">
              <a:lnSpc>
                <a:spcPct val="107000"/>
              </a:lnSpc>
              <a:buNone/>
            </a:pPr>
            <a:endParaRPr lang="pt-BR" sz="1800" b="1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03" name="Google Shape;403;p54"/>
          <p:cNvCxnSpPr/>
          <p:nvPr/>
        </p:nvCxnSpPr>
        <p:spPr>
          <a:xfrm>
            <a:off x="-19500" y="1152025"/>
            <a:ext cx="9183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71547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VOID SETUP ()</a:t>
            </a:r>
            <a:endParaRPr dirty="0"/>
          </a:p>
        </p:txBody>
      </p:sp>
      <p:sp>
        <p:nvSpPr>
          <p:cNvPr id="402" name="Google Shape;402;p54"/>
          <p:cNvSpPr txBox="1">
            <a:spLocks noGrp="1"/>
          </p:cNvSpPr>
          <p:nvPr>
            <p:ph type="body" idx="1"/>
          </p:nvPr>
        </p:nvSpPr>
        <p:spPr>
          <a:xfrm>
            <a:off x="713225" y="1588737"/>
            <a:ext cx="7548273" cy="30152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lnSpc>
                <a:spcPct val="107000"/>
              </a:lnSpc>
              <a:buNone/>
            </a:pPr>
            <a:r>
              <a:rPr lang="pt-BR" sz="1800" kern="100" dirty="0" err="1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Serial.begin</a:t>
            </a:r>
            <a:r>
              <a:rPr lang="pt-BR" sz="1800" kern="10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(9600);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pt-BR" sz="1800" kern="10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</a:t>
            </a:r>
            <a:r>
              <a:rPr lang="pt-BR" sz="1800" kern="100" dirty="0" err="1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pinMode</a:t>
            </a:r>
            <a:r>
              <a:rPr lang="pt-BR" sz="1800" kern="10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(PIN_PWM, OUTPUT);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pt-BR" sz="1800" kern="10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</a:t>
            </a:r>
            <a:r>
              <a:rPr lang="pt-BR" sz="1800" kern="100" dirty="0" err="1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analogReference</a:t>
            </a:r>
            <a:r>
              <a:rPr lang="pt-BR" sz="1800" kern="10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(DEFAULT);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pt-BR" sz="1800" kern="10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</a:t>
            </a:r>
            <a:r>
              <a:rPr lang="pt-BR" sz="1800" kern="100" dirty="0" err="1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myPID.SetMode</a:t>
            </a:r>
            <a:r>
              <a:rPr lang="pt-BR" sz="1800" kern="10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(AUTOMATIC);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pt-BR" sz="1800" kern="10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</a:t>
            </a:r>
            <a:r>
              <a:rPr lang="pt-BR" sz="1800" kern="100" dirty="0" err="1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myPID.SetOutputLimits</a:t>
            </a:r>
            <a:r>
              <a:rPr lang="pt-BR" sz="1800" kern="10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(0, 255);  // Limitar a saída do PID entre 0 e 255</a:t>
            </a:r>
            <a:endParaRPr lang="pt-BR" sz="1800" b="1" kern="100" dirty="0">
              <a:effectLst/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cxnSp>
        <p:nvCxnSpPr>
          <p:cNvPr id="403" name="Google Shape;403;p54"/>
          <p:cNvCxnSpPr/>
          <p:nvPr/>
        </p:nvCxnSpPr>
        <p:spPr>
          <a:xfrm>
            <a:off x="-19500" y="1152025"/>
            <a:ext cx="9183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93776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VOID LOOP ()</a:t>
            </a:r>
            <a:endParaRPr dirty="0"/>
          </a:p>
        </p:txBody>
      </p:sp>
      <p:sp>
        <p:nvSpPr>
          <p:cNvPr id="402" name="Google Shape;402;p54"/>
          <p:cNvSpPr txBox="1">
            <a:spLocks noGrp="1"/>
          </p:cNvSpPr>
          <p:nvPr>
            <p:ph type="body" idx="1"/>
          </p:nvPr>
        </p:nvSpPr>
        <p:spPr>
          <a:xfrm>
            <a:off x="713225" y="1237861"/>
            <a:ext cx="8313817" cy="37807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7000"/>
              </a:lnSpc>
              <a:buNone/>
            </a:pPr>
            <a:r>
              <a:rPr lang="pt-BR" sz="1600" kern="100" dirty="0" err="1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double</a:t>
            </a:r>
            <a:r>
              <a:rPr lang="pt-BR" sz="1600" kern="10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pt-BR" sz="1600" kern="100" dirty="0" err="1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temp</a:t>
            </a:r>
            <a:r>
              <a:rPr lang="pt-BR" sz="1600" kern="10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</a:t>
            </a:r>
            <a:r>
              <a:rPr lang="pt-BR" sz="1600" kern="100" dirty="0" err="1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map</a:t>
            </a:r>
            <a:r>
              <a:rPr lang="pt-BR" sz="1600" kern="10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pt-BR" sz="1600" kern="100" dirty="0" err="1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analogRead</a:t>
            </a:r>
            <a:r>
              <a:rPr lang="pt-BR" sz="1600" kern="10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(PIN_SENSOR), 0, 1023, 25, 125);  // Mapear o valor lido para uma faixa de temperatura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pt-BR" sz="1600" kern="10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input = </a:t>
            </a:r>
            <a:r>
              <a:rPr lang="pt-BR" sz="1600" kern="100" dirty="0" err="1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temp</a:t>
            </a:r>
            <a:r>
              <a:rPr lang="pt-BR" sz="1600" kern="10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;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pt-BR" sz="1600" kern="10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</a:t>
            </a:r>
            <a:r>
              <a:rPr lang="pt-BR" sz="1600" kern="100" dirty="0" err="1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double</a:t>
            </a:r>
            <a:r>
              <a:rPr lang="pt-BR" sz="1600" kern="10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pt-BR" sz="1600" kern="100" dirty="0" err="1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error</a:t>
            </a:r>
            <a:r>
              <a:rPr lang="pt-BR" sz="1600" kern="10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</a:t>
            </a:r>
            <a:r>
              <a:rPr lang="pt-BR" sz="1600" kern="100" dirty="0" err="1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setpoint</a:t>
            </a:r>
            <a:r>
              <a:rPr lang="pt-BR" sz="1600" kern="10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- input;  // Calcular o erro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pt-BR" sz="1600" kern="10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</a:t>
            </a:r>
            <a:r>
              <a:rPr lang="pt-BR" sz="1600" kern="100" dirty="0" err="1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myPID.Compute</a:t>
            </a:r>
            <a:r>
              <a:rPr lang="pt-BR" sz="1600" kern="10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();  // Calcular o valor de controle do PID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pt-BR" sz="1600" kern="10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</a:t>
            </a:r>
            <a:r>
              <a:rPr lang="pt-BR" sz="1600" kern="100" dirty="0" err="1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analogWrite</a:t>
            </a:r>
            <a:r>
              <a:rPr lang="pt-BR" sz="1600" kern="10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(PIN_PWM, output);  // Enviar o valor do PWM para o sistema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pt-BR" sz="1600" kern="10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</a:t>
            </a:r>
            <a:r>
              <a:rPr lang="pt-BR" sz="1600" kern="100" dirty="0" err="1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Serial.print</a:t>
            </a:r>
            <a:r>
              <a:rPr lang="pt-BR" sz="1600" kern="10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pt-BR" sz="1600" kern="100" dirty="0" err="1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setpoint</a:t>
            </a:r>
            <a:r>
              <a:rPr lang="pt-BR" sz="1600" kern="10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);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pt-BR" sz="1600" kern="10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</a:t>
            </a:r>
            <a:r>
              <a:rPr lang="pt-BR" sz="1600" kern="100" dirty="0" err="1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Serial.print</a:t>
            </a:r>
            <a:r>
              <a:rPr lang="pt-BR" sz="1600" kern="10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(",");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pt-BR" sz="1600" kern="10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</a:t>
            </a:r>
            <a:r>
              <a:rPr lang="pt-BR" sz="1600" kern="100" dirty="0" err="1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Serial.print</a:t>
            </a:r>
            <a:r>
              <a:rPr lang="pt-BR" sz="1600" kern="10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(input);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pt-BR" sz="1600" kern="10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</a:t>
            </a:r>
            <a:r>
              <a:rPr lang="pt-BR" sz="1600" kern="100" dirty="0" err="1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Serial.print</a:t>
            </a:r>
            <a:r>
              <a:rPr lang="pt-BR" sz="1600" kern="10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(",");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pt-BR" sz="1600" kern="10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</a:t>
            </a:r>
            <a:r>
              <a:rPr lang="pt-BR" sz="1600" kern="100" dirty="0" err="1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Serial.print</a:t>
            </a:r>
            <a:r>
              <a:rPr lang="pt-BR" sz="1600" kern="10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(output);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pt-BR" sz="1600" kern="10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</a:t>
            </a:r>
            <a:r>
              <a:rPr lang="pt-BR" sz="1600" kern="100" dirty="0" err="1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Serial.println</a:t>
            </a:r>
            <a:r>
              <a:rPr lang="pt-BR" sz="1600" kern="10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();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pt-BR" sz="1600" kern="10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delay(100);  // Tempo de amostragem</a:t>
            </a:r>
          </a:p>
          <a:p>
            <a:pPr marL="0" lvl="0" indent="0">
              <a:lnSpc>
                <a:spcPct val="107000"/>
              </a:lnSpc>
              <a:buNone/>
            </a:pPr>
            <a:endParaRPr lang="pt-BR" sz="1800" b="1" kern="100" dirty="0">
              <a:effectLst/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cxnSp>
        <p:nvCxnSpPr>
          <p:cNvPr id="403" name="Google Shape;403;p54"/>
          <p:cNvCxnSpPr/>
          <p:nvPr/>
        </p:nvCxnSpPr>
        <p:spPr>
          <a:xfrm>
            <a:off x="-19500" y="1152025"/>
            <a:ext cx="9183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69015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0"/>
          <p:cNvSpPr txBox="1">
            <a:spLocks noGrp="1"/>
          </p:cNvSpPr>
          <p:nvPr>
            <p:ph type="title"/>
          </p:nvPr>
        </p:nvSpPr>
        <p:spPr>
          <a:xfrm>
            <a:off x="713225" y="2998800"/>
            <a:ext cx="5379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ELETRONICA</a:t>
            </a:r>
            <a:endParaRPr dirty="0"/>
          </a:p>
        </p:txBody>
      </p:sp>
      <p:sp>
        <p:nvSpPr>
          <p:cNvPr id="345" name="Google Shape;345;p50"/>
          <p:cNvSpPr txBox="1">
            <a:spLocks noGrp="1"/>
          </p:cNvSpPr>
          <p:nvPr>
            <p:ph type="title" idx="2"/>
          </p:nvPr>
        </p:nvSpPr>
        <p:spPr>
          <a:xfrm>
            <a:off x="713225" y="1320075"/>
            <a:ext cx="1913100" cy="10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cxnSp>
        <p:nvCxnSpPr>
          <p:cNvPr id="347" name="Google Shape;347;p50"/>
          <p:cNvCxnSpPr/>
          <p:nvPr/>
        </p:nvCxnSpPr>
        <p:spPr>
          <a:xfrm>
            <a:off x="-19500" y="3840600"/>
            <a:ext cx="9183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8" name="Google Shape;348;p50"/>
          <p:cNvSpPr/>
          <p:nvPr/>
        </p:nvSpPr>
        <p:spPr>
          <a:xfrm>
            <a:off x="0" y="1403775"/>
            <a:ext cx="713400" cy="8553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50"/>
          <p:cNvSpPr/>
          <p:nvPr/>
        </p:nvSpPr>
        <p:spPr>
          <a:xfrm>
            <a:off x="2626325" y="1403775"/>
            <a:ext cx="6517800" cy="855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5311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0"/>
          <p:cNvSpPr txBox="1">
            <a:spLocks noGrp="1"/>
          </p:cNvSpPr>
          <p:nvPr>
            <p:ph type="title"/>
          </p:nvPr>
        </p:nvSpPr>
        <p:spPr>
          <a:xfrm>
            <a:off x="713225" y="2998800"/>
            <a:ext cx="5379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INTRODUÇÃO</a:t>
            </a:r>
            <a:endParaRPr dirty="0"/>
          </a:p>
        </p:txBody>
      </p:sp>
      <p:sp>
        <p:nvSpPr>
          <p:cNvPr id="345" name="Google Shape;345;p50"/>
          <p:cNvSpPr txBox="1">
            <a:spLocks noGrp="1"/>
          </p:cNvSpPr>
          <p:nvPr>
            <p:ph type="title" idx="2"/>
          </p:nvPr>
        </p:nvSpPr>
        <p:spPr>
          <a:xfrm>
            <a:off x="713225" y="1320075"/>
            <a:ext cx="1913100" cy="10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347" name="Google Shape;347;p50"/>
          <p:cNvCxnSpPr/>
          <p:nvPr/>
        </p:nvCxnSpPr>
        <p:spPr>
          <a:xfrm>
            <a:off x="-19500" y="3840600"/>
            <a:ext cx="9183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8" name="Google Shape;348;p50"/>
          <p:cNvSpPr/>
          <p:nvPr/>
        </p:nvSpPr>
        <p:spPr>
          <a:xfrm>
            <a:off x="0" y="1403775"/>
            <a:ext cx="713400" cy="8553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50"/>
          <p:cNvSpPr/>
          <p:nvPr/>
        </p:nvSpPr>
        <p:spPr>
          <a:xfrm>
            <a:off x="2626325" y="1403775"/>
            <a:ext cx="6517800" cy="855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CIRCUITO FINAL</a:t>
            </a:r>
            <a:endParaRPr dirty="0"/>
          </a:p>
        </p:txBody>
      </p:sp>
      <p:cxnSp>
        <p:nvCxnSpPr>
          <p:cNvPr id="403" name="Google Shape;403;p54"/>
          <p:cNvCxnSpPr/>
          <p:nvPr/>
        </p:nvCxnSpPr>
        <p:spPr>
          <a:xfrm>
            <a:off x="-19500" y="1152025"/>
            <a:ext cx="9183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Imagem 1">
            <a:extLst>
              <a:ext uri="{FF2B5EF4-FFF2-40B4-BE49-F238E27FC236}">
                <a16:creationId xmlns:a16="http://schemas.microsoft.com/office/drawing/2014/main" id="{A81458CB-D0EA-C6DC-7D8B-D49A8E4A5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575" y="1418100"/>
            <a:ext cx="58928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163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INSTRUMENTAÇÃO NTC</a:t>
            </a:r>
            <a:endParaRPr dirty="0"/>
          </a:p>
        </p:txBody>
      </p:sp>
      <p:cxnSp>
        <p:nvCxnSpPr>
          <p:cNvPr id="403" name="Google Shape;403;p54"/>
          <p:cNvCxnSpPr/>
          <p:nvPr/>
        </p:nvCxnSpPr>
        <p:spPr>
          <a:xfrm>
            <a:off x="-19500" y="1152025"/>
            <a:ext cx="9183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E545427A-0F2D-964C-5A4D-D552DA270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792" y="1355973"/>
            <a:ext cx="2705100" cy="324802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10C6DA9C-8B23-A45B-E01C-1DB59AD9A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6036" y="1494086"/>
            <a:ext cx="35052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643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2A02A5D-8728-A591-70D9-EFA86807FC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95" r="6879" b="14443"/>
          <a:stretch/>
        </p:blipFill>
        <p:spPr>
          <a:xfrm>
            <a:off x="2057687" y="1275906"/>
            <a:ext cx="5028576" cy="3482941"/>
          </a:xfrm>
          <a:prstGeom prst="rect">
            <a:avLst/>
          </a:prstGeom>
        </p:spPr>
      </p:pic>
      <p:sp>
        <p:nvSpPr>
          <p:cNvPr id="401" name="Google Shape;401;p5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ATUADORES</a:t>
            </a:r>
            <a:endParaRPr dirty="0"/>
          </a:p>
        </p:txBody>
      </p:sp>
      <p:cxnSp>
        <p:nvCxnSpPr>
          <p:cNvPr id="403" name="Google Shape;403;p54"/>
          <p:cNvCxnSpPr/>
          <p:nvPr/>
        </p:nvCxnSpPr>
        <p:spPr>
          <a:xfrm>
            <a:off x="-19500" y="1152025"/>
            <a:ext cx="9183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89223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OBJETIVOS</a:t>
            </a:r>
            <a:endParaRPr dirty="0"/>
          </a:p>
        </p:txBody>
      </p:sp>
      <p:sp>
        <p:nvSpPr>
          <p:cNvPr id="393" name="Google Shape;393;p53"/>
          <p:cNvSpPr txBox="1">
            <a:spLocks noGrp="1"/>
          </p:cNvSpPr>
          <p:nvPr>
            <p:ph type="subTitle" idx="1"/>
          </p:nvPr>
        </p:nvSpPr>
        <p:spPr>
          <a:xfrm>
            <a:off x="887625" y="1507192"/>
            <a:ext cx="7368750" cy="2954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18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	Desenvolver um sistema de controle de temperatura utilizando um controlador PID (Proporcional, Integral e Derivativo) para manter a temperatura de um ambiente fechado dentro de um intervalo desejado. O sistema deverá ser capaz de monitorar continuamente a temperatura do ambiente e realizar ajustes na potência de um dispositivo de aquecimento, com o intuito de manter a temperatura alvo de forma estável e com mínimas variações.</a:t>
            </a:r>
            <a:endParaRPr lang="en-US" sz="1800" dirty="0"/>
          </a:p>
        </p:txBody>
      </p:sp>
      <p:cxnSp>
        <p:nvCxnSpPr>
          <p:cNvPr id="395" name="Google Shape;395;p53"/>
          <p:cNvCxnSpPr/>
          <p:nvPr/>
        </p:nvCxnSpPr>
        <p:spPr>
          <a:xfrm>
            <a:off x="-19500" y="1152025"/>
            <a:ext cx="9183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6" name="Google Shape;396;p53"/>
          <p:cNvSpPr/>
          <p:nvPr/>
        </p:nvSpPr>
        <p:spPr>
          <a:xfrm flipH="1">
            <a:off x="0" y="1285696"/>
            <a:ext cx="9144000" cy="88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FUNCIONAMENTO</a:t>
            </a:r>
            <a:endParaRPr dirty="0"/>
          </a:p>
        </p:txBody>
      </p:sp>
      <p:sp>
        <p:nvSpPr>
          <p:cNvPr id="482" name="Google Shape;482;p59"/>
          <p:cNvSpPr txBox="1"/>
          <p:nvPr/>
        </p:nvSpPr>
        <p:spPr>
          <a:xfrm>
            <a:off x="713225" y="3783537"/>
            <a:ext cx="914400" cy="534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04</a:t>
            </a:r>
            <a:endParaRPr sz="3000" b="1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483" name="Google Shape;483;p59"/>
          <p:cNvSpPr txBox="1"/>
          <p:nvPr/>
        </p:nvSpPr>
        <p:spPr>
          <a:xfrm>
            <a:off x="713225" y="3020037"/>
            <a:ext cx="914400" cy="534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03</a:t>
            </a:r>
            <a:endParaRPr sz="3000" b="1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484" name="Google Shape;484;p59"/>
          <p:cNvSpPr txBox="1"/>
          <p:nvPr/>
        </p:nvSpPr>
        <p:spPr>
          <a:xfrm>
            <a:off x="713225" y="2256537"/>
            <a:ext cx="914400" cy="534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02</a:t>
            </a:r>
            <a:endParaRPr sz="3000" b="1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485" name="Google Shape;485;p59"/>
          <p:cNvSpPr txBox="1"/>
          <p:nvPr/>
        </p:nvSpPr>
        <p:spPr>
          <a:xfrm>
            <a:off x="713225" y="1493037"/>
            <a:ext cx="914400" cy="534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01</a:t>
            </a:r>
            <a:endParaRPr sz="3000" b="1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486" name="Google Shape;486;p59"/>
          <p:cNvSpPr txBox="1"/>
          <p:nvPr/>
        </p:nvSpPr>
        <p:spPr>
          <a:xfrm>
            <a:off x="6071250" y="3020036"/>
            <a:ext cx="2358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NTC – 100K</a:t>
            </a:r>
            <a:endParaRPr dirty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87" name="Google Shape;487;p59"/>
          <p:cNvSpPr txBox="1"/>
          <p:nvPr/>
        </p:nvSpPr>
        <p:spPr>
          <a:xfrm>
            <a:off x="6071249" y="3783529"/>
            <a:ext cx="2594285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ARDUINO UNO – ATMEGA328P</a:t>
            </a:r>
            <a:endParaRPr dirty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88" name="Google Shape;488;p59"/>
          <p:cNvSpPr txBox="1"/>
          <p:nvPr/>
        </p:nvSpPr>
        <p:spPr>
          <a:xfrm>
            <a:off x="6071250" y="1493050"/>
            <a:ext cx="2358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CAIXA MDF</a:t>
            </a:r>
            <a:endParaRPr dirty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89" name="Google Shape;489;p59"/>
          <p:cNvSpPr txBox="1"/>
          <p:nvPr/>
        </p:nvSpPr>
        <p:spPr>
          <a:xfrm>
            <a:off x="6071249" y="2256537"/>
            <a:ext cx="2358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MANTA TÉRMICA</a:t>
            </a:r>
            <a:endParaRPr dirty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0" name="Google Shape;490;p59"/>
          <p:cNvSpPr txBox="1"/>
          <p:nvPr/>
        </p:nvSpPr>
        <p:spPr>
          <a:xfrm>
            <a:off x="2746650" y="1493038"/>
            <a:ext cx="19011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AMBIENTE</a:t>
            </a:r>
            <a:endParaRPr lang="pt-BR" sz="2100" dirty="0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491" name="Google Shape;491;p59"/>
          <p:cNvSpPr txBox="1"/>
          <p:nvPr/>
        </p:nvSpPr>
        <p:spPr>
          <a:xfrm>
            <a:off x="2746650" y="2256913"/>
            <a:ext cx="19011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ATUADOR</a:t>
            </a:r>
            <a:endParaRPr sz="2100" dirty="0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492" name="Google Shape;492;p59"/>
          <p:cNvSpPr txBox="1"/>
          <p:nvPr/>
        </p:nvSpPr>
        <p:spPr>
          <a:xfrm>
            <a:off x="2688832" y="2697985"/>
            <a:ext cx="2016736" cy="970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SENSOR DE TEMPERATURA</a:t>
            </a:r>
            <a:endParaRPr sz="2100" dirty="0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493" name="Google Shape;493;p59"/>
          <p:cNvSpPr txBox="1"/>
          <p:nvPr/>
        </p:nvSpPr>
        <p:spPr>
          <a:xfrm>
            <a:off x="2635669" y="3783529"/>
            <a:ext cx="2123062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CONTROLADOR</a:t>
            </a:r>
            <a:endParaRPr sz="2100" dirty="0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cxnSp>
        <p:nvCxnSpPr>
          <p:cNvPr id="494" name="Google Shape;494;p59"/>
          <p:cNvCxnSpPr/>
          <p:nvPr/>
        </p:nvCxnSpPr>
        <p:spPr>
          <a:xfrm>
            <a:off x="-19500" y="1152025"/>
            <a:ext cx="9183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5" name="Google Shape;495;p59"/>
          <p:cNvSpPr/>
          <p:nvPr/>
        </p:nvSpPr>
        <p:spPr>
          <a:xfrm>
            <a:off x="1627700" y="1493025"/>
            <a:ext cx="1119000" cy="534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59"/>
          <p:cNvSpPr/>
          <p:nvPr/>
        </p:nvSpPr>
        <p:spPr>
          <a:xfrm>
            <a:off x="1627700" y="2256900"/>
            <a:ext cx="1119000" cy="534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59"/>
          <p:cNvSpPr/>
          <p:nvPr/>
        </p:nvSpPr>
        <p:spPr>
          <a:xfrm>
            <a:off x="1627700" y="3020775"/>
            <a:ext cx="1119000" cy="534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59"/>
          <p:cNvSpPr/>
          <p:nvPr/>
        </p:nvSpPr>
        <p:spPr>
          <a:xfrm>
            <a:off x="1627700" y="3784650"/>
            <a:ext cx="1119000" cy="534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426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FUNCIONAMENTO</a:t>
            </a:r>
            <a:endParaRPr dirty="0"/>
          </a:p>
        </p:txBody>
      </p:sp>
      <p:sp>
        <p:nvSpPr>
          <p:cNvPr id="483" name="Google Shape;483;p59"/>
          <p:cNvSpPr txBox="1"/>
          <p:nvPr/>
        </p:nvSpPr>
        <p:spPr>
          <a:xfrm>
            <a:off x="597389" y="3933152"/>
            <a:ext cx="914400" cy="534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07</a:t>
            </a:r>
            <a:endParaRPr sz="3000" b="1" dirty="0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484" name="Google Shape;484;p59"/>
          <p:cNvSpPr txBox="1"/>
          <p:nvPr/>
        </p:nvSpPr>
        <p:spPr>
          <a:xfrm>
            <a:off x="597539" y="2791449"/>
            <a:ext cx="914400" cy="534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06</a:t>
            </a:r>
            <a:endParaRPr sz="3000" b="1" dirty="0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485" name="Google Shape;485;p59"/>
          <p:cNvSpPr txBox="1"/>
          <p:nvPr/>
        </p:nvSpPr>
        <p:spPr>
          <a:xfrm>
            <a:off x="597464" y="1649008"/>
            <a:ext cx="914400" cy="534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05</a:t>
            </a:r>
            <a:endParaRPr sz="3000" b="1" dirty="0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488" name="Google Shape;488;p59"/>
          <p:cNvSpPr txBox="1"/>
          <p:nvPr/>
        </p:nvSpPr>
        <p:spPr>
          <a:xfrm>
            <a:off x="6361391" y="2644783"/>
            <a:ext cx="3071275" cy="810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Identifica a temperatura do ambiente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Realiza o controle PID</a:t>
            </a:r>
          </a:p>
        </p:txBody>
      </p:sp>
      <p:sp>
        <p:nvSpPr>
          <p:cNvPr id="490" name="Google Shape;490;p59"/>
          <p:cNvSpPr txBox="1"/>
          <p:nvPr/>
        </p:nvSpPr>
        <p:spPr>
          <a:xfrm>
            <a:off x="2746650" y="1721637"/>
            <a:ext cx="19011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Primeira parte do circuito</a:t>
            </a:r>
          </a:p>
        </p:txBody>
      </p:sp>
      <p:sp>
        <p:nvSpPr>
          <p:cNvPr id="491" name="Google Shape;491;p59"/>
          <p:cNvSpPr txBox="1"/>
          <p:nvPr/>
        </p:nvSpPr>
        <p:spPr>
          <a:xfrm>
            <a:off x="2746649" y="2791449"/>
            <a:ext cx="1985889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 dirty="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Programação</a:t>
            </a:r>
          </a:p>
        </p:txBody>
      </p:sp>
      <p:cxnSp>
        <p:nvCxnSpPr>
          <p:cNvPr id="494" name="Google Shape;494;p59"/>
          <p:cNvCxnSpPr/>
          <p:nvPr/>
        </p:nvCxnSpPr>
        <p:spPr>
          <a:xfrm>
            <a:off x="-19500" y="1152025"/>
            <a:ext cx="9183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5" name="Google Shape;495;p59"/>
          <p:cNvSpPr/>
          <p:nvPr/>
        </p:nvSpPr>
        <p:spPr>
          <a:xfrm>
            <a:off x="1511939" y="1648996"/>
            <a:ext cx="1119000" cy="534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59"/>
          <p:cNvSpPr/>
          <p:nvPr/>
        </p:nvSpPr>
        <p:spPr>
          <a:xfrm>
            <a:off x="1512014" y="2791812"/>
            <a:ext cx="1119000" cy="534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59"/>
          <p:cNvSpPr/>
          <p:nvPr/>
        </p:nvSpPr>
        <p:spPr>
          <a:xfrm>
            <a:off x="1511864" y="3933890"/>
            <a:ext cx="1119000" cy="534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490;p59">
            <a:extLst>
              <a:ext uri="{FF2B5EF4-FFF2-40B4-BE49-F238E27FC236}">
                <a16:creationId xmlns:a16="http://schemas.microsoft.com/office/drawing/2014/main" id="{90845953-073C-A2DB-0D51-DF55DE49F426}"/>
              </a:ext>
            </a:extLst>
          </p:cNvPr>
          <p:cNvSpPr txBox="1"/>
          <p:nvPr/>
        </p:nvSpPr>
        <p:spPr>
          <a:xfrm>
            <a:off x="2789043" y="3995969"/>
            <a:ext cx="19011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Segunda parte do circuito</a:t>
            </a:r>
          </a:p>
        </p:txBody>
      </p:sp>
      <p:sp>
        <p:nvSpPr>
          <p:cNvPr id="3" name="Google Shape;488;p59">
            <a:extLst>
              <a:ext uri="{FF2B5EF4-FFF2-40B4-BE49-F238E27FC236}">
                <a16:creationId xmlns:a16="http://schemas.microsoft.com/office/drawing/2014/main" id="{C34A7BD8-DBB2-FF6A-621B-40F14FE4B724}"/>
              </a:ext>
            </a:extLst>
          </p:cNvPr>
          <p:cNvSpPr txBox="1"/>
          <p:nvPr/>
        </p:nvSpPr>
        <p:spPr>
          <a:xfrm>
            <a:off x="6346734" y="1511286"/>
            <a:ext cx="3071275" cy="810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Converter a variação de Resistencia em uma variação de tensão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Enviar a informação para o Arduino </a:t>
            </a:r>
          </a:p>
        </p:txBody>
      </p:sp>
      <p:sp>
        <p:nvSpPr>
          <p:cNvPr id="4" name="Google Shape;488;p59">
            <a:extLst>
              <a:ext uri="{FF2B5EF4-FFF2-40B4-BE49-F238E27FC236}">
                <a16:creationId xmlns:a16="http://schemas.microsoft.com/office/drawing/2014/main" id="{E19034EA-60A5-EE16-5426-191FEACC8D57}"/>
              </a:ext>
            </a:extLst>
          </p:cNvPr>
          <p:cNvSpPr txBox="1"/>
          <p:nvPr/>
        </p:nvSpPr>
        <p:spPr>
          <a:xfrm>
            <a:off x="6361390" y="3746236"/>
            <a:ext cx="3071275" cy="810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Recebe a informação de controle 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Altera a corrente enviada para o atuador</a:t>
            </a:r>
          </a:p>
        </p:txBody>
      </p:sp>
    </p:spTree>
    <p:extLst>
      <p:ext uri="{BB962C8B-B14F-4D97-AF65-F5344CB8AC3E}">
        <p14:creationId xmlns:p14="http://schemas.microsoft.com/office/powerpoint/2010/main" val="431073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PROBLEMAS ENFRENTADOS</a:t>
            </a:r>
            <a:endParaRPr dirty="0"/>
          </a:p>
        </p:txBody>
      </p:sp>
      <p:sp>
        <p:nvSpPr>
          <p:cNvPr id="402" name="Google Shape;402;p54"/>
          <p:cNvSpPr txBox="1">
            <a:spLocks noGrp="1"/>
          </p:cNvSpPr>
          <p:nvPr>
            <p:ph type="body" idx="1"/>
          </p:nvPr>
        </p:nvSpPr>
        <p:spPr>
          <a:xfrm>
            <a:off x="713225" y="1588737"/>
            <a:ext cx="7548273" cy="30152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2000" dirty="0"/>
              <a:t>Componentes com defeitos</a:t>
            </a:r>
          </a:p>
          <a:p>
            <a:r>
              <a:rPr lang="pt-BR" sz="2000" dirty="0"/>
              <a:t>Picos de corrente</a:t>
            </a:r>
          </a:p>
          <a:p>
            <a:r>
              <a:rPr lang="en-US" sz="2000" dirty="0" err="1"/>
              <a:t>Ajuste</a:t>
            </a:r>
            <a:r>
              <a:rPr lang="en-US" sz="2000" dirty="0"/>
              <a:t> dos </a:t>
            </a:r>
            <a:r>
              <a:rPr lang="en-US" sz="2000" dirty="0" err="1"/>
              <a:t>ganhos</a:t>
            </a:r>
            <a:r>
              <a:rPr lang="en-US" sz="2000" dirty="0"/>
              <a:t> Ki, </a:t>
            </a:r>
            <a:r>
              <a:rPr lang="en-US" sz="2000" dirty="0" err="1"/>
              <a:t>Kp</a:t>
            </a:r>
            <a:r>
              <a:rPr lang="en-US" sz="2000" dirty="0"/>
              <a:t> e </a:t>
            </a:r>
            <a:r>
              <a:rPr lang="en-US" sz="2000" dirty="0" err="1"/>
              <a:t>Kd</a:t>
            </a:r>
            <a:endParaRPr lang="pt-BR" sz="2000" dirty="0"/>
          </a:p>
          <a:p>
            <a:r>
              <a:rPr lang="pt-BR" sz="2000" dirty="0"/>
              <a:t>Verificação</a:t>
            </a:r>
            <a:r>
              <a:rPr lang="en-US" sz="2000" dirty="0"/>
              <a:t> da </a:t>
            </a:r>
            <a:r>
              <a:rPr lang="pt-BR" sz="2000" dirty="0"/>
              <a:t>leitura</a:t>
            </a:r>
            <a:r>
              <a:rPr lang="en-US" sz="2000" dirty="0"/>
              <a:t> de </a:t>
            </a:r>
            <a:r>
              <a:rPr lang="pt-BR" sz="2000" dirty="0"/>
              <a:t>temperatura</a:t>
            </a:r>
          </a:p>
          <a:p>
            <a:r>
              <a:rPr lang="pt-BR" sz="2000" dirty="0"/>
              <a:t>Calibração do PWM</a:t>
            </a:r>
          </a:p>
        </p:txBody>
      </p:sp>
      <p:cxnSp>
        <p:nvCxnSpPr>
          <p:cNvPr id="403" name="Google Shape;403;p54"/>
          <p:cNvCxnSpPr/>
          <p:nvPr/>
        </p:nvCxnSpPr>
        <p:spPr>
          <a:xfrm>
            <a:off x="-19500" y="1152025"/>
            <a:ext cx="9183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1635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8" name="Google Shape;408;p55"/>
          <p:cNvGrpSpPr/>
          <p:nvPr/>
        </p:nvGrpSpPr>
        <p:grpSpPr>
          <a:xfrm flipH="1">
            <a:off x="0" y="1403775"/>
            <a:ext cx="9144125" cy="855300"/>
            <a:chOff x="0" y="1403775"/>
            <a:chExt cx="9144125" cy="855300"/>
          </a:xfrm>
        </p:grpSpPr>
        <p:sp>
          <p:nvSpPr>
            <p:cNvPr id="409" name="Google Shape;409;p55"/>
            <p:cNvSpPr/>
            <p:nvPr/>
          </p:nvSpPr>
          <p:spPr>
            <a:xfrm>
              <a:off x="0" y="1403775"/>
              <a:ext cx="713400" cy="8553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5"/>
            <p:cNvSpPr/>
            <p:nvPr/>
          </p:nvSpPr>
          <p:spPr>
            <a:xfrm>
              <a:off x="2626325" y="1403775"/>
              <a:ext cx="6517800" cy="855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11" name="Google Shape;411;p55"/>
          <p:cNvCxnSpPr/>
          <p:nvPr/>
        </p:nvCxnSpPr>
        <p:spPr>
          <a:xfrm>
            <a:off x="-19500" y="3837900"/>
            <a:ext cx="9183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2" name="Google Shape;412;p55"/>
          <p:cNvSpPr txBox="1">
            <a:spLocks noGrp="1"/>
          </p:cNvSpPr>
          <p:nvPr>
            <p:ph type="title"/>
          </p:nvPr>
        </p:nvSpPr>
        <p:spPr>
          <a:xfrm flipH="1">
            <a:off x="3051300" y="2998800"/>
            <a:ext cx="5379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MODELAGEM</a:t>
            </a:r>
            <a:endParaRPr dirty="0"/>
          </a:p>
        </p:txBody>
      </p:sp>
      <p:sp>
        <p:nvSpPr>
          <p:cNvPr id="413" name="Google Shape;413;p55"/>
          <p:cNvSpPr txBox="1">
            <a:spLocks noGrp="1"/>
          </p:cNvSpPr>
          <p:nvPr>
            <p:ph type="title" idx="2"/>
          </p:nvPr>
        </p:nvSpPr>
        <p:spPr>
          <a:xfrm flipH="1">
            <a:off x="6517800" y="1320075"/>
            <a:ext cx="1913100" cy="10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4"/>
          <p:cNvSpPr txBox="1">
            <a:spLocks noGrp="1"/>
          </p:cNvSpPr>
          <p:nvPr>
            <p:ph type="title"/>
          </p:nvPr>
        </p:nvSpPr>
        <p:spPr>
          <a:xfrm>
            <a:off x="713225" y="533353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DIAGRAMA DE BLOCOS</a:t>
            </a:r>
            <a:endParaRPr dirty="0"/>
          </a:p>
        </p:txBody>
      </p:sp>
      <p:cxnSp>
        <p:nvCxnSpPr>
          <p:cNvPr id="403" name="Google Shape;403;p54"/>
          <p:cNvCxnSpPr/>
          <p:nvPr/>
        </p:nvCxnSpPr>
        <p:spPr>
          <a:xfrm>
            <a:off x="-19500" y="1152025"/>
            <a:ext cx="9183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A4C504AB-911D-63A4-2916-0781155707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832" y="1648325"/>
            <a:ext cx="583628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970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MODELAGEM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2" name="Google Shape;402;p5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13225" y="1588737"/>
                <a:ext cx="7548273" cy="301526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lnSpc>
                    <a:spcPct val="107000"/>
                  </a:lnSpc>
                  <a:buNone/>
                </a:pPr>
                <a:r>
                  <a:rPr lang="pt-BR" sz="1800" b="1" kern="100" dirty="0">
                    <a:effectLst/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Seis equações: </a:t>
                </a:r>
                <a:endParaRPr lang="pt-BR" sz="1800" kern="1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  <a:p>
                <a:pPr marL="285750" lvl="0" indent="-285750">
                  <a:lnSpc>
                    <a:spcPct val="107000"/>
                  </a:lnSpc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pt-BR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𝑞𝑖</m:t>
                    </m:r>
                    <m:r>
                      <a:rPr lang="pt-BR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pt-B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pt-B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𝑒𝑙</m:t>
                        </m:r>
                        <m:r>
                          <a:rPr lang="pt-B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é</m:t>
                        </m:r>
                        <m:r>
                          <a:rPr lang="pt-B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𝑡𝑟𝑖𝑐𝑜</m:t>
                        </m:r>
                        <m:r>
                          <a:rPr lang="pt-B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∗ </m:t>
                        </m:r>
                        <m:sSup>
                          <m:sSupPr>
                            <m:ctrlPr>
                              <a:rPr lang="pt-BR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pt-BR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pt-BR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pt-BR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pt-BR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lvl="0" indent="-285750">
                  <a:lnSpc>
                    <a:spcPct val="107000"/>
                  </a:lnSpc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pt-BR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pt-BR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BR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pt-BR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pt-BR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pt-BR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∗∆</m:t>
                    </m:r>
                    <m:r>
                      <a:rPr lang="pt-BR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pt-BR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pt-B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B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  <m:r>
                          <a:rPr lang="pt-B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pt-BR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BR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pt-BR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𝑎𝑟</m:t>
                            </m:r>
                          </m:sub>
                        </m:sSub>
                      </m:e>
                    </m:d>
                    <m:r>
                      <a:rPr lang="pt-BR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sSub>
                      <m:sSubPr>
                        <m:ctrlPr>
                          <a:rPr lang="pt-B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pt-B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𝑎𝑟</m:t>
                        </m:r>
                      </m:sub>
                    </m:sSub>
                    <m:r>
                      <a:rPr lang="pt-BR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∗ ∆</m:t>
                    </m:r>
                    <m:r>
                      <a:rPr lang="pt-BR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pt-BR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pt-BR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endParaRPr lang="pt-BR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lvl="0" indent="-285750">
                  <a:lnSpc>
                    <a:spcPct val="107000"/>
                  </a:lnSpc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pt-BR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pt-BR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pt-BR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pt-BR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pt-BR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 </m:t>
                    </m:r>
                    <m:sSub>
                      <m:sSubPr>
                        <m:ctrlPr>
                          <a:rPr lang="pt-BR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pt-BR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pt-BR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:endParaRPr lang="pt-BR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lvl="0" indent="-285750">
                  <a:lnSpc>
                    <a:spcPct val="107000"/>
                  </a:lnSpc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pt-BR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pt-BR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r>
                      <a:rPr lang="pt-BR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pt-BR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BR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num>
                      <m:den>
                        <m:r>
                          <a:rPr lang="pt-BR" sz="1800" b="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pt-BR" sz="1800" b="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pt-BR" sz="1800" b="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den>
                    </m:f>
                  </m:oMath>
                </a14:m>
                <a:r>
                  <a:rPr lang="pt-BR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pt-BR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lvl="0" indent="-285750">
                  <a:lnSpc>
                    <a:spcPct val="107000"/>
                  </a:lnSpc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pt-BR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  <m:r>
                      <a:rPr lang="pt-BR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pt-BR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BR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pt-BR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pt-BR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BR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pt-BR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sub>
                        </m:sSub>
                      </m:num>
                      <m:den>
                        <m:r>
                          <a:rPr lang="pt-BR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𝑅𝑓</m:t>
                        </m:r>
                      </m:den>
                    </m:f>
                  </m:oMath>
                </a14:m>
                <a:r>
                  <a:rPr lang="pt-BR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endParaRPr lang="pt-BR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lvl="0" indent="-285750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pt-BR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𝑅𝑒𝑞</m:t>
                    </m:r>
                    <m:r>
                      <a:rPr lang="pt-BR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∗</m:t>
                    </m:r>
                    <m:sSub>
                      <m:sSubPr>
                        <m:ctrlPr>
                          <a:rPr lang="pt-BR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pt-BR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𝑒𝑙𝑒𝑡𝑟𝑖𝑐𝑜</m:t>
                        </m:r>
                      </m:sub>
                    </m:sSub>
                    <m:r>
                      <a:rPr lang="pt-BR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∗</m:t>
                    </m:r>
                    <m:sSup>
                      <m:sSupPr>
                        <m:ctrlPr>
                          <a:rPr lang="pt-BR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pt-BR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p>
                        <m:r>
                          <a:rPr lang="pt-BR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pt-BR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BR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𝑅𝑓</m:t>
                    </m:r>
                    <m:r>
                      <a:rPr lang="pt-BR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∗</m:t>
                    </m:r>
                    <m:sSub>
                      <m:sSubPr>
                        <m:ctrlPr>
                          <a:rPr lang="pt-BR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pt-BR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𝑒𝑙𝑒𝑡𝑟𝑖𝑐𝑜</m:t>
                        </m:r>
                      </m:sub>
                    </m:sSub>
                    <m:r>
                      <a:rPr lang="pt-BR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∗</m:t>
                    </m:r>
                    <m:sSup>
                      <m:sSupPr>
                        <m:ctrlPr>
                          <a:rPr lang="pt-BR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pt-BR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p>
                        <m:r>
                          <a:rPr lang="pt-BR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pt-BR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 </m:t>
                    </m:r>
                    <m:r>
                      <a:rPr lang="pt-BR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𝑇𝑒</m:t>
                    </m:r>
                  </m:oMath>
                </a14:m>
                <a:r>
                  <a:rPr lang="pt-BR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endParaRPr lang="pt-BR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02" name="Google Shape;402;p5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13225" y="1588737"/>
                <a:ext cx="7548273" cy="3015263"/>
              </a:xfrm>
              <a:prstGeom prst="rect">
                <a:avLst/>
              </a:prstGeom>
              <a:blipFill>
                <a:blip r:embed="rId3"/>
                <a:stretch>
                  <a:fillRect l="-7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3" name="Google Shape;403;p54"/>
          <p:cNvCxnSpPr/>
          <p:nvPr/>
        </p:nvCxnSpPr>
        <p:spPr>
          <a:xfrm>
            <a:off x="-19500" y="1152025"/>
            <a:ext cx="9183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Computer Science &amp; Mathematics Major for College: UI/UX in Webpage Design by Slidesgo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</TotalTime>
  <Words>671</Words>
  <Application>Microsoft Office PowerPoint</Application>
  <PresentationFormat>Apresentação na tela (16:9)</PresentationFormat>
  <Paragraphs>104</Paragraphs>
  <Slides>22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31" baseType="lpstr">
      <vt:lpstr>Arial</vt:lpstr>
      <vt:lpstr>Cambria Math</vt:lpstr>
      <vt:lpstr>Space Mono</vt:lpstr>
      <vt:lpstr>Calibri</vt:lpstr>
      <vt:lpstr>Wingdings</vt:lpstr>
      <vt:lpstr>Prompt</vt:lpstr>
      <vt:lpstr>Roboto Condensed</vt:lpstr>
      <vt:lpstr>Times New Roman</vt:lpstr>
      <vt:lpstr>Computer Science &amp; Mathematics Major for College: UI/UX in Webpage Design by Slidesgo</vt:lpstr>
      <vt:lpstr>PROJETO CONTROLADO POR PID: MANTA TÉRMICA</vt:lpstr>
      <vt:lpstr>INTRODUÇÃO</vt:lpstr>
      <vt:lpstr>OBJETIVOS</vt:lpstr>
      <vt:lpstr>FUNCIONAMENTO</vt:lpstr>
      <vt:lpstr>FUNCIONAMENTO</vt:lpstr>
      <vt:lpstr>PROBLEMAS ENFRENTADOS</vt:lpstr>
      <vt:lpstr>MODELAGEM</vt:lpstr>
      <vt:lpstr>DIAGRAMA DE BLOCOS</vt:lpstr>
      <vt:lpstr>MODELAGEM</vt:lpstr>
      <vt:lpstr>RESULTADOS</vt:lpstr>
      <vt:lpstr>GANHO</vt:lpstr>
      <vt:lpstr>DETERMINAÇÃO DOS GANHOS</vt:lpstr>
      <vt:lpstr>Apresentação do PowerPoint</vt:lpstr>
      <vt:lpstr>RESULTADOS</vt:lpstr>
      <vt:lpstr>PROGRAMA</vt:lpstr>
      <vt:lpstr>DEFINE</vt:lpstr>
      <vt:lpstr>VOID SETUP ()</vt:lpstr>
      <vt:lpstr>VOID LOOP ()</vt:lpstr>
      <vt:lpstr>ELETRONICA</vt:lpstr>
      <vt:lpstr>CIRCUITO FINAL</vt:lpstr>
      <vt:lpstr>INSTRUMENTAÇÃO NTC</vt:lpstr>
      <vt:lpstr>ATUADORES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&amp; MATHEMATICS MAJOR FOR COLLEGE: UI/UX IN WEBPAGE DESIGN</dc:title>
  <dc:creator>João Pedro</dc:creator>
  <cp:lastModifiedBy>João Pedro Carvalho dos Santos</cp:lastModifiedBy>
  <cp:revision>15</cp:revision>
  <dcterms:modified xsi:type="dcterms:W3CDTF">2023-06-22T12:38:26Z</dcterms:modified>
</cp:coreProperties>
</file>