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448D-799D-47A6-AFC9-89B2F93E3095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5E2-0329-4E45-B942-2706DF7355C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49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448D-799D-47A6-AFC9-89B2F93E3095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5E2-0329-4E45-B942-2706DF735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99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448D-799D-47A6-AFC9-89B2F93E3095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5E2-0329-4E45-B942-2706DF735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26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448D-799D-47A6-AFC9-89B2F93E3095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5E2-0329-4E45-B942-2706DF735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24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448D-799D-47A6-AFC9-89B2F93E3095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5E2-0329-4E45-B942-2706DF7355C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84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448D-799D-47A6-AFC9-89B2F93E3095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5E2-0329-4E45-B942-2706DF735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49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448D-799D-47A6-AFC9-89B2F93E3095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5E2-0329-4E45-B942-2706DF735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45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448D-799D-47A6-AFC9-89B2F93E3095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5E2-0329-4E45-B942-2706DF735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29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448D-799D-47A6-AFC9-89B2F93E3095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5E2-0329-4E45-B942-2706DF735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57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B2448D-799D-47A6-AFC9-89B2F93E3095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BB55E2-0329-4E45-B942-2706DF735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99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448D-799D-47A6-AFC9-89B2F93E3095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5E2-0329-4E45-B942-2706DF735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29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B2448D-799D-47A6-AFC9-89B2F93E3095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BB55E2-0329-4E45-B942-2706DF7355C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65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ge.gov.br/estatisticas/sociais/saude/27947-divulgacao-mensal-pnadcovid2.html?edicao=28351&amp;t=downloadsArquiv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pedrotonello/analise_covid_ibge/script.p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B288B-1728-B0A6-6C85-A58E814AAA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de Dados de Saúde Pública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B80503-F6CB-FD22-402D-89463269F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48231"/>
          </a:xfrm>
        </p:spPr>
        <p:txBody>
          <a:bodyPr>
            <a:normAutofit/>
          </a:bodyPr>
          <a:lstStyle/>
          <a:p>
            <a:r>
              <a:rPr lang="pt-BR" dirty="0"/>
              <a:t>Pesquisa Nacional por Amostra de Domicílios - PNAD COVID19 (IBGE)</a:t>
            </a:r>
          </a:p>
          <a:p>
            <a:endParaRPr lang="pt-BR" dirty="0"/>
          </a:p>
          <a:p>
            <a:r>
              <a:rPr lang="pt-BR" sz="1400" dirty="0"/>
              <a:t>DADOS DISPONÍVEIS EM </a:t>
            </a:r>
            <a:r>
              <a:rPr lang="pt-BR" sz="1400" dirty="0">
                <a:hlinkClick r:id="rId2"/>
              </a:rPr>
              <a:t>https://www.ibge.gov.br/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3740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51642-842E-7DD1-4956-026C0C0B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Atividades profissionais que mais influenciam a buscar o teste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EBAF54-3771-3612-B334-D3389409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Atuação em saúde humana ou assistência social (aumento de 5,39x na testagem)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Atuação em atividade imobiliária (2,97x)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Atuação em empresa no setor de administração pública (2,81x)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Atuação em armazenamento, correio ou serviços de entregas (2,75x)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34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BC2FD32-425C-C9D7-C324-3C420A545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76" y="0"/>
            <a:ext cx="11276848" cy="63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7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6555D-9393-E342-C4EE-09143841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Sintomas que mais influenciam a buscar um estabelecimento de saúde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CB5345-5EE4-551A-B035-C877627B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pt-BR" dirty="0"/>
              <a:t>Entre os sintomas que mais levaram as pessoas a buscarem um estabelecimento de saúde, os que mais se destacam são:</a:t>
            </a:r>
          </a:p>
          <a:p>
            <a:pPr marL="201168" lvl="1" indent="0">
              <a:buNone/>
            </a:pPr>
            <a:endParaRPr lang="pt-BR" dirty="0"/>
          </a:p>
          <a:p>
            <a:pPr lvl="1"/>
            <a:r>
              <a:rPr lang="pt-BR" dirty="0"/>
              <a:t>Febre</a:t>
            </a:r>
          </a:p>
          <a:p>
            <a:pPr lvl="1"/>
            <a:r>
              <a:rPr lang="pt-BR" dirty="0"/>
              <a:t>Náusea</a:t>
            </a:r>
          </a:p>
          <a:p>
            <a:pPr lvl="1"/>
            <a:r>
              <a:rPr lang="pt-BR" dirty="0"/>
              <a:t>Dificuldade em respirar</a:t>
            </a:r>
          </a:p>
          <a:p>
            <a:pPr lvl="1"/>
            <a:r>
              <a:rPr lang="pt-BR" dirty="0"/>
              <a:t>Alteração no olfato ou paladar</a:t>
            </a:r>
          </a:p>
        </p:txBody>
      </p:sp>
    </p:spTree>
    <p:extLst>
      <p:ext uri="{BB962C8B-B14F-4D97-AF65-F5344CB8AC3E}">
        <p14:creationId xmlns:p14="http://schemas.microsoft.com/office/powerpoint/2010/main" val="1616994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379F162-89A0-4CFD-4FE3-57845A87E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20" y="0"/>
            <a:ext cx="11257359" cy="627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26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6555D-9393-E342-C4EE-09143841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Sintomas que mais influenciam a realizar o teste de Covid-19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CB5345-5EE4-551A-B035-C877627B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pt-BR" dirty="0"/>
              <a:t>Entre os sintomas que mais levaram as pessoas a realizar o teste, os que mais se destacam são:</a:t>
            </a:r>
          </a:p>
          <a:p>
            <a:pPr marL="201168" lvl="1" indent="0">
              <a:buNone/>
            </a:pPr>
            <a:endParaRPr lang="pt-BR" dirty="0"/>
          </a:p>
          <a:p>
            <a:pPr lvl="1"/>
            <a:r>
              <a:rPr lang="pt-BR" dirty="0"/>
              <a:t>Alteração no olfato ou paladar</a:t>
            </a:r>
          </a:p>
          <a:p>
            <a:pPr lvl="1"/>
            <a:r>
              <a:rPr lang="pt-BR" dirty="0"/>
              <a:t>Dificuldade em respirar</a:t>
            </a:r>
          </a:p>
          <a:p>
            <a:pPr lvl="1"/>
            <a:r>
              <a:rPr lang="pt-BR" dirty="0"/>
              <a:t>Dor no peito</a:t>
            </a:r>
          </a:p>
          <a:p>
            <a:pPr lvl="1"/>
            <a:r>
              <a:rPr lang="pt-BR" dirty="0"/>
              <a:t>Náusea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702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2467A05-C4A8-3070-3654-0DEB7A592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18" y="0"/>
            <a:ext cx="11273963" cy="628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60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CE2F1-E385-ED14-4BBF-5AFE001E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502F53-942B-B45D-49FE-6E7F5FAC5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Prevendo resultados positivos do teste com dados de sintomas, doenças prévias e idade</a:t>
            </a:r>
          </a:p>
        </p:txBody>
      </p:sp>
    </p:spTree>
    <p:extLst>
      <p:ext uri="{BB962C8B-B14F-4D97-AF65-F5344CB8AC3E}">
        <p14:creationId xmlns:p14="http://schemas.microsoft.com/office/powerpoint/2010/main" val="2989050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0479F-7F3F-CCE0-9EBE-C84D1097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E8C02E-D16F-EF97-92AF-9FF2F6D01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 criação do modelo preditivo, foram utilizados os dados de sintomas, doenças prévias e idade do paciente.</a:t>
            </a:r>
          </a:p>
          <a:p>
            <a:r>
              <a:rPr lang="pt-BR" dirty="0"/>
              <a:t>Foi criado um modelo preditivo capaz de estimar a probabilidade de um paciente ser diagnosticado com Covid-19 caso realize o teste através do método </a:t>
            </a:r>
            <a:r>
              <a:rPr lang="pt-BR" dirty="0" err="1"/>
              <a:t>XGBoost</a:t>
            </a:r>
            <a:r>
              <a:rPr lang="pt-BR" dirty="0"/>
              <a:t>.</a:t>
            </a:r>
          </a:p>
          <a:p>
            <a:r>
              <a:rPr lang="pt-BR" dirty="0"/>
              <a:t>As duas variáveis mais preditoras para a classificação de um caso como “Positivo” são:</a:t>
            </a:r>
          </a:p>
          <a:p>
            <a:pPr lvl="1"/>
            <a:r>
              <a:rPr lang="pt-BR" dirty="0"/>
              <a:t>Alteração no olfato ou paladar</a:t>
            </a:r>
          </a:p>
          <a:p>
            <a:pPr lvl="1"/>
            <a:r>
              <a:rPr lang="pt-BR" dirty="0"/>
              <a:t>Fadiga</a:t>
            </a:r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r>
              <a:rPr lang="pt-BR" dirty="0"/>
              <a:t>Visualização da curva ROC e do grau de importância de cada variável disponível no próximo slide</a:t>
            </a:r>
          </a:p>
        </p:txBody>
      </p:sp>
    </p:spTree>
    <p:extLst>
      <p:ext uri="{BB962C8B-B14F-4D97-AF65-F5344CB8AC3E}">
        <p14:creationId xmlns:p14="http://schemas.microsoft.com/office/powerpoint/2010/main" val="2626257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FBC9F-8B7C-AB56-AE29-AD305E8B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Curva ROC e importância das variáveis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195794D-C16C-0367-09C3-1AC6FA286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203" y="2203382"/>
            <a:ext cx="4901587" cy="3530159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77E41BD-BC87-9DF9-8BFE-C151BD02F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210" y="2355787"/>
            <a:ext cx="5968254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4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F90D1-97F0-5579-7951-902234A7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CB118E-D3C4-101E-04E7-7EB28EE3D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Extração dos dados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Geração de insights através das variáveis disponíveis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Manipulação dos dados para a geração de uma base de dados adequada para análise utilizando a linguagem Python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Análise dos dados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Criação de um modelo preditivo para avaliar risco de adquirir a doença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374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ADA31-BA7F-38EC-DA81-AEA27CDF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Extração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9C9DF9-5026-6D0E-9F49-58A55D170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39286" cy="4023360"/>
          </a:xfrm>
        </p:spPr>
        <p:txBody>
          <a:bodyPr/>
          <a:lstStyle/>
          <a:p>
            <a:r>
              <a:rPr lang="pt-BR" dirty="0"/>
              <a:t>Os dados estão disponíveis no formato CSV no site do IBGE.</a:t>
            </a:r>
          </a:p>
          <a:p>
            <a:r>
              <a:rPr lang="pt-BR" dirty="0"/>
              <a:t>Também foi utilizado o dicionário em XLSX disponível para o entendimento dos códigos das questões e respostas.</a:t>
            </a:r>
          </a:p>
          <a:p>
            <a:r>
              <a:rPr lang="pt-BR" dirty="0"/>
              <a:t>Foram utilizados somente os dados de agosto de 2020, um mês com grande quantidade de infecções pelo vírus Sars-Cov-2.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94F5D1-A395-8103-B6D5-B41284F8F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932" y="2136637"/>
            <a:ext cx="5033816" cy="38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8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23E9B-AACA-27B6-A4FF-67324000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3120D0-A7AB-D5A0-1539-63E358E23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dados baixados foram carregados no </a:t>
            </a:r>
            <a:r>
              <a:rPr lang="pt-BR" dirty="0" err="1"/>
              <a:t>PowerBI</a:t>
            </a:r>
            <a:r>
              <a:rPr lang="pt-BR" dirty="0"/>
              <a:t> através do script em Python disponível no endereço abaixo.</a:t>
            </a:r>
          </a:p>
          <a:p>
            <a:r>
              <a:rPr lang="pt-BR" dirty="0">
                <a:hlinkClick r:id="rId2"/>
              </a:rPr>
              <a:t>https://github.com/jpedrotonello/analise_covid_ibge/script.py</a:t>
            </a:r>
            <a:endParaRPr lang="pt-BR" dirty="0"/>
          </a:p>
          <a:p>
            <a:endParaRPr lang="pt-BR" dirty="0"/>
          </a:p>
          <a:p>
            <a:r>
              <a:rPr lang="pt-BR" dirty="0"/>
              <a:t>Foram escolhidas 33 variáveis para análise, incluindo indicadores socioeconômicos, idade, quadro de saúde e sintomas de 386 mil pessoas de todos os estados brasileiros.</a:t>
            </a:r>
          </a:p>
          <a:p>
            <a:r>
              <a:rPr lang="pt-BR" dirty="0"/>
              <a:t>Através do editor </a:t>
            </a:r>
            <a:r>
              <a:rPr lang="pt-BR" dirty="0" err="1"/>
              <a:t>PowerQuery</a:t>
            </a:r>
            <a:r>
              <a:rPr lang="pt-BR" dirty="0"/>
              <a:t>, foi adicionada a variável “Sintomas”, que indica se o participante teve pelo menos um sintoma de Covid-19.</a:t>
            </a:r>
          </a:p>
        </p:txBody>
      </p:sp>
    </p:spTree>
    <p:extLst>
      <p:ext uri="{BB962C8B-B14F-4D97-AF65-F5344CB8AC3E}">
        <p14:creationId xmlns:p14="http://schemas.microsoft.com/office/powerpoint/2010/main" val="139240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11CF9-1219-EF67-7F23-92837ACE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E0EF0D-7303-53C0-8FD4-D40A01CD7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Foram estabelecidas as seguintes questões a serem analisadas: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Entre os casos positivos de Covid-19, quais são os fatores que mais influenciam que a pessoa tenha um caso grave com dificuldade de respirar?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Quais atividades profissionais mais influenciam para que a pessoa tenha sintomas gripais?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Quais atividades profissionais mais influenciam para que a pessoa realize o teste?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Quais sintomas mais levam as pessoas a irem a um estabelecimento de saúde?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Quais sintomas mais levam as pessoas a irem a realizarem um teste?</a:t>
            </a:r>
          </a:p>
        </p:txBody>
      </p:sp>
    </p:spTree>
    <p:extLst>
      <p:ext uri="{BB962C8B-B14F-4D97-AF65-F5344CB8AC3E}">
        <p14:creationId xmlns:p14="http://schemas.microsoft.com/office/powerpoint/2010/main" val="121102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51642-842E-7DD1-4956-026C0C0B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Fatores que mais influenciam a um caso grave de Covid-19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EBAF54-3771-3612-B334-D3389409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Tendo em vista somente os casos positivos, alguns dos fatores avaliados como influenciadores de casos graves são: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Presença de doença cardiovascular (aumento de 2,38x no risco de ter dificuldade de respirar)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Idade maior que 65 anos (2,14x)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Presença de doença respiratória (2,11x)</a:t>
            </a:r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r>
              <a:rPr lang="pt-BR" dirty="0"/>
              <a:t>A análise gerada no </a:t>
            </a:r>
            <a:r>
              <a:rPr lang="pt-BR" dirty="0" err="1"/>
              <a:t>PowerBI</a:t>
            </a:r>
            <a:r>
              <a:rPr lang="pt-BR" dirty="0"/>
              <a:t> pode ser visualizada no próximo slide</a:t>
            </a:r>
          </a:p>
        </p:txBody>
      </p:sp>
    </p:spTree>
    <p:extLst>
      <p:ext uri="{BB962C8B-B14F-4D97-AF65-F5344CB8AC3E}">
        <p14:creationId xmlns:p14="http://schemas.microsoft.com/office/powerpoint/2010/main" val="420369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BDD211D-8A40-1CA8-5D94-43D4192CF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57" y="0"/>
            <a:ext cx="11314886" cy="63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7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51642-842E-7DD1-4956-026C0C0B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Fatores que mais aumentam risco de sintomas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EBAF54-3771-3612-B334-D3389409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fatores mais influenciam para que a pessoa tenha sintomas?</a:t>
            </a:r>
          </a:p>
          <a:p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Histórico de câncer (aumento de 2,58x no risco de apresentar sintomas de Covid)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Atuação em empresa de atividade artísticas, esportivas ou de recreação (1,97x)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Atuação em armazenamento, correio ou serviços de entregas (1,68x)</a:t>
            </a:r>
          </a:p>
        </p:txBody>
      </p:sp>
    </p:spTree>
    <p:extLst>
      <p:ext uri="{BB962C8B-B14F-4D97-AF65-F5344CB8AC3E}">
        <p14:creationId xmlns:p14="http://schemas.microsoft.com/office/powerpoint/2010/main" val="226520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A5E3AC-C39B-8E6C-3D61-F945ABD29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43" y="0"/>
            <a:ext cx="11224713" cy="627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036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Personalizada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4F81BD"/>
      </a:accent3>
      <a:accent4>
        <a:srgbClr val="4F81BD"/>
      </a:accent4>
      <a:accent5>
        <a:srgbClr val="4F81BD"/>
      </a:accent5>
      <a:accent6>
        <a:srgbClr val="4F81BD"/>
      </a:accent6>
      <a:hlink>
        <a:srgbClr val="4F81BD"/>
      </a:hlink>
      <a:folHlink>
        <a:srgbClr val="4F81BD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1061</TotalTime>
  <Words>694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Retrospectiva</vt:lpstr>
      <vt:lpstr>Análise de Dados de Saúde Pública</vt:lpstr>
      <vt:lpstr>Etapas do projeto</vt:lpstr>
      <vt:lpstr>Extração dos Dados</vt:lpstr>
      <vt:lpstr>Manipulação dos Dados</vt:lpstr>
      <vt:lpstr>Análise dos dados</vt:lpstr>
      <vt:lpstr>Fatores que mais influenciam a um caso grave de Covid-19</vt:lpstr>
      <vt:lpstr>Apresentação do PowerPoint</vt:lpstr>
      <vt:lpstr>Fatores que mais aumentam risco de sintomas</vt:lpstr>
      <vt:lpstr>Apresentação do PowerPoint</vt:lpstr>
      <vt:lpstr>Atividades profissionais que mais influenciam a buscar o teste</vt:lpstr>
      <vt:lpstr>Apresentação do PowerPoint</vt:lpstr>
      <vt:lpstr>Sintomas que mais influenciam a buscar um estabelecimento de saúde</vt:lpstr>
      <vt:lpstr>Apresentação do PowerPoint</vt:lpstr>
      <vt:lpstr>Sintomas que mais influenciam a realizar o teste de Covid-19</vt:lpstr>
      <vt:lpstr>Apresentação do PowerPoint</vt:lpstr>
      <vt:lpstr>Modelo Preditivo</vt:lpstr>
      <vt:lpstr>Modelo preditivo</vt:lpstr>
      <vt:lpstr>Curva ROC e importância das variáveis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de Saúde Pública</dc:title>
  <dc:creator>J. Pedro Tonello</dc:creator>
  <cp:lastModifiedBy>J. Pedro Tonello</cp:lastModifiedBy>
  <cp:revision>2</cp:revision>
  <dcterms:created xsi:type="dcterms:W3CDTF">2022-07-31T01:04:42Z</dcterms:created>
  <dcterms:modified xsi:type="dcterms:W3CDTF">2022-07-31T18:45:59Z</dcterms:modified>
</cp:coreProperties>
</file>