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7"/>
  </p:notesMasterIdLst>
  <p:sldIdLst>
    <p:sldId id="256" r:id="rId2"/>
    <p:sldId id="257" r:id="rId3"/>
    <p:sldId id="318" r:id="rId4"/>
    <p:sldId id="297" r:id="rId5"/>
    <p:sldId id="338" r:id="rId6"/>
    <p:sldId id="339" r:id="rId7"/>
    <p:sldId id="331" r:id="rId8"/>
    <p:sldId id="340" r:id="rId9"/>
    <p:sldId id="336" r:id="rId10"/>
    <p:sldId id="341" r:id="rId11"/>
    <p:sldId id="342" r:id="rId12"/>
    <p:sldId id="301" r:id="rId13"/>
    <p:sldId id="261" r:id="rId14"/>
    <p:sldId id="302" r:id="rId15"/>
    <p:sldId id="303" r:id="rId16"/>
    <p:sldId id="262" r:id="rId17"/>
    <p:sldId id="305" r:id="rId18"/>
    <p:sldId id="323" r:id="rId19"/>
    <p:sldId id="322" r:id="rId20"/>
    <p:sldId id="309" r:id="rId21"/>
    <p:sldId id="310" r:id="rId22"/>
    <p:sldId id="325" r:id="rId23"/>
    <p:sldId id="324" r:id="rId24"/>
    <p:sldId id="312" r:id="rId25"/>
    <p:sldId id="315" r:id="rId26"/>
    <p:sldId id="332" r:id="rId27"/>
    <p:sldId id="277" r:id="rId28"/>
    <p:sldId id="333" r:id="rId29"/>
    <p:sldId id="343" r:id="rId30"/>
    <p:sldId id="279" r:id="rId31"/>
    <p:sldId id="308" r:id="rId32"/>
    <p:sldId id="286" r:id="rId33"/>
    <p:sldId id="334" r:id="rId34"/>
    <p:sldId id="335" r:id="rId35"/>
    <p:sldId id="33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e Kelly" initials="NK" lastIdx="12" clrIdx="0">
    <p:extLst>
      <p:ext uri="{19B8F6BF-5375-455C-9EA6-DF929625EA0E}">
        <p15:presenceInfo xmlns:p15="http://schemas.microsoft.com/office/powerpoint/2012/main" userId="S-1-5-21-2613503727-1553357937-2150718590-228315" providerId="AD"/>
      </p:ext>
    </p:extLst>
  </p:cmAuthor>
  <p:cmAuthor id="2" name="Jonathan Pedroza" initials="JP" lastIdx="1" clrIdx="1">
    <p:extLst>
      <p:ext uri="{19B8F6BF-5375-455C-9EA6-DF929625EA0E}">
        <p15:presenceInfo xmlns:p15="http://schemas.microsoft.com/office/powerpoint/2012/main" userId="0f14b36ba22250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92" autoAdjust="0"/>
    <p:restoredTop sz="83454" autoAdjust="0"/>
  </p:normalViewPr>
  <p:slideViewPr>
    <p:cSldViewPr snapToGrid="0">
      <p:cViewPr varScale="1">
        <p:scale>
          <a:sx n="53" d="100"/>
          <a:sy n="53" d="100"/>
        </p:scale>
        <p:origin x="3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2561-0A8A-448B-A205-85DC413966C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BE5FA-55C0-44D0-8F52-56894F80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12-15 minute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19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8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Guided by both theories/frameworks</a:t>
            </a:r>
          </a:p>
          <a:p>
            <a:r>
              <a:rPr lang="en-US" dirty="0"/>
              <a:t>Compliment one another as they get into ecological constructs (individual, environment)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57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4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they could take it in English or Spanish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0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4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5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 used for walkability</a:t>
            </a:r>
          </a:p>
          <a:p>
            <a:r>
              <a:rPr lang="en-US" dirty="0"/>
              <a:t>Pre-determined factor structure</a:t>
            </a:r>
          </a:p>
          <a:p>
            <a:r>
              <a:rPr lang="en-US" dirty="0"/>
              <a:t>Used for non-Latinx White adults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based on empirical literature </a:t>
            </a:r>
          </a:p>
          <a:p>
            <a:endParaRPr lang="en-US" dirty="0"/>
          </a:p>
          <a:p>
            <a:r>
              <a:rPr lang="en-US" dirty="0"/>
              <a:t>Based on goodness of fit indices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7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All you say here is I have no relationships to disclose.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3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Dropped the item about traffic hazards in the model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“The speed of traffic on most nearby streets is usually slow”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7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factor structure and the items that loaded onto each factor</a:t>
            </a:r>
          </a:p>
          <a:p>
            <a:r>
              <a:rPr lang="en-US" dirty="0"/>
              <a:t>Make sure to talk about how the factor structure supports the initial NEWS-A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45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8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62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8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8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50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2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***cite</a:t>
            </a:r>
            <a:r>
              <a:rPr lang="en-US" baseline="0" dirty="0"/>
              <a:t> the last point under strengths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**It’s a major strength that you’re looking at within ethnic group variations of PA, rather than treating them as a homogenous group.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4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May be due to environmental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0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0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**you should first say what acculturation is. Then say that it’s a particularly important variable when it comes to the Latinx lived experience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6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**you should first say what acculturation is. Then say that it’s a particularly important variable when it comes to the Latinx lived experience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8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E5FA-55C0-44D0-8F52-56894F806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8950-BD91-418C-ABDF-90C945D76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B8C71-250C-4D6A-B58C-FF819FB8A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A46D-96FA-474F-939C-6E4DA7B9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CF03-92EE-4C22-9A56-582EFF08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E2BA-0E1F-4AA2-BEA5-A2DD181F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7ACC-EEB3-4A0C-B934-02387DFC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9F98F-EC5B-4333-AB84-7769B10A3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8FE2-A6C3-428E-BDE0-99DB41FE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C93C-3DEA-4A74-9C2B-38FB53A4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D4E2-360B-47FE-94F2-4C268DD6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3A3A5-6C37-4F85-BB68-74792BF75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D540B-29DD-4083-9B6B-050B93130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BB7C-0A56-47FB-9F26-EAFB63C6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A3CC-5761-4DDE-AC54-716D3424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6DA86-121C-423D-82DC-95BFEF5D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45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A84D-D718-4E6B-89C3-F501A685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5B53-1BBC-4B7D-85D8-9603388BC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972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1378B-2546-40AC-AC1C-9F637772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3941763"/>
            <a:ext cx="10972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66ADC-6B8D-4747-A9B6-8A99A48A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75D9-835E-4871-9333-2EAACEEF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9DB05-B908-4767-8B36-17F9619D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FAFBD33-ED7B-4555-9D95-6DF506330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5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0DC2-B761-4AE6-9663-C468110B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C4BC-8C07-46E9-BDBD-B3F76E44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19F1-BB7F-4DFA-BE48-ACF471EA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E09E-7333-4B44-AD01-B99BCEC9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BAB8-BDDD-4527-A770-520410B0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A0B6-DB99-411D-B50F-A2B3E478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31C0-CC45-4435-8FA4-31C1F5B2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6A0F-1FA1-43DF-8A7F-7D4968BA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85E26-8412-4067-B1B1-E85172AD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8C74-2DEC-4079-B28D-49AE2033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882D-856D-43B7-BB93-AC57267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4103-3CBC-4E26-ACBC-F48110576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6CE64-5F28-4D46-9BF3-114E996E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968BC-5FBB-43B2-A752-9B5A73BF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9CDD8-DC17-4109-B752-2C11DF28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5D88B-9F15-4A61-AED9-120C5B2B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7CBD-163A-480F-8E23-9A07C8E9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C9132-7F67-4AEE-815D-41A5C2B2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770E9-B0DC-4285-9F4B-94E69D408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B52F2-592B-4E3E-B746-81D8A5B7B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244B8-FCA8-4733-A7FF-66FB80A2C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6A9BA-9577-4B26-8EA1-D88BB4F8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ABFB1-9902-4EFA-9401-6967A32C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3185E-CC92-4036-B01D-A32E9090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5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2B4B-5F4D-44F7-84EE-57A6A8EA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67F3F-08E5-4860-A3B4-8ABA22B3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F714-D5AE-40A0-BDCA-DDE246ED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9DDC6-65E1-4812-A486-4514FE94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F19D0-A4FC-4219-BAAF-3C60C94E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EA0A6-9C57-41AE-9A00-85188A05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5CA8E-FE0A-4855-9E58-4CD2B1CC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BCBD-08B2-4A99-9282-F015F6DE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0098-FC4B-4F98-BB91-42C28F26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4483A-7ABD-4D4C-9063-F3BDCCA8F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EB927-0013-44D9-8C5B-668601F2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1A0F-3DCC-488C-9BF5-48A15917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2263A-E302-4597-9073-F7CBF29D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21C0-51A5-4872-B851-15361CC0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B76B9-ADCF-4CC7-BC84-96AA17E65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6BCA7-B105-4A7A-ABE4-4E77EBA4D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C981F-EAF3-4CED-9273-7AD16202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E70E0-8318-43DD-BEC0-0EC8BEBA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C905-977D-4C6B-922E-58D87B09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1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FB875-2E2F-4106-8138-5BEFDAC3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B5C11-349A-40C1-8613-7A07770D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E393-87B9-474C-A0E1-5F2B8FD98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DDBC2-02F1-4389-8307-369BDBE626F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86C8-3A90-4681-9082-04CC5085A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0FF0A-16AF-41B8-89AC-B8C0D6801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E14B-285F-4CC8-8AF4-A28BF0CA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jpedroza@uoregon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02E9FE-248F-4266-8964-60CA2029E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799"/>
            <a:ext cx="9144000" cy="221638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Jonathan A. Pedroza MA, Nichole R. Kelly PhD,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&amp; Elizabeth L. Budd PhD, MPH 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University of Oregon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Counseling Psychology &amp; Human Services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F54A96-1AD4-4BB7-9BAA-AB8BA6D53AC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3940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Neighborhood Walkability is Associated with Physical Activity in Latinx Adults, Particularly Those with High Acculturation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9B8AF-B859-4ACA-9F5B-9E344570A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005" y="4220170"/>
            <a:ext cx="1503868" cy="2406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71E461-56AC-4C8C-8273-586E692B0F9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6" y="4587270"/>
            <a:ext cx="1603668" cy="203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5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the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7" y="915701"/>
            <a:ext cx="10515600" cy="56779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Unknown is the role of acculturation in the association between neighborhood perceptions and physical activity among </a:t>
            </a:r>
            <a:r>
              <a:rPr lang="en-US" dirty="0" err="1"/>
              <a:t>Latinx</a:t>
            </a:r>
            <a:r>
              <a:rPr lang="en-US" dirty="0"/>
              <a:t> adults</a:t>
            </a:r>
          </a:p>
          <a:p>
            <a:endParaRPr lang="en-US" dirty="0"/>
          </a:p>
          <a:p>
            <a:r>
              <a:rPr lang="en-US" dirty="0"/>
              <a:t>Previous studies have used unidimensional, proxy measures for acculturation (e.g., English language competence)</a:t>
            </a:r>
          </a:p>
          <a:p>
            <a:pPr lvl="1"/>
            <a:r>
              <a:rPr lang="en-US" sz="2600" dirty="0"/>
              <a:t>There is a need for more comprehensive measures</a:t>
            </a:r>
          </a:p>
          <a:p>
            <a:pPr lvl="1"/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D6AE-0152-4D07-81D0-339411E6F353}"/>
              </a:ext>
            </a:extLst>
          </p:cNvPr>
          <p:cNvSpPr txBox="1"/>
          <p:nvPr/>
        </p:nvSpPr>
        <p:spPr>
          <a:xfrm>
            <a:off x="0" y="640899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Cerin</a:t>
            </a:r>
            <a:r>
              <a:rPr lang="en-US" dirty="0"/>
              <a:t>, </a:t>
            </a:r>
            <a:r>
              <a:rPr lang="en-US" dirty="0" err="1"/>
              <a:t>Saelens</a:t>
            </a:r>
            <a:r>
              <a:rPr lang="en-US" dirty="0"/>
              <a:t>, </a:t>
            </a:r>
            <a:r>
              <a:rPr lang="en-US" dirty="0" err="1"/>
              <a:t>Sallis</a:t>
            </a:r>
            <a:r>
              <a:rPr lang="en-US" dirty="0"/>
              <a:t>, &amp; Frank, 2006; Martinez et al., 2011; Perez et al., 2016) </a:t>
            </a:r>
          </a:p>
        </p:txBody>
      </p:sp>
    </p:spTree>
    <p:extLst>
      <p:ext uri="{BB962C8B-B14F-4D97-AF65-F5344CB8AC3E}">
        <p14:creationId xmlns:p14="http://schemas.microsoft.com/office/powerpoint/2010/main" val="213707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the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7" y="915701"/>
            <a:ext cx="10515600" cy="56779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Unknown is the role of acculturation in the association between neighborhood perceptions and physical activity among </a:t>
            </a:r>
            <a:r>
              <a:rPr lang="en-US" dirty="0" err="1"/>
              <a:t>Latinx</a:t>
            </a:r>
            <a:r>
              <a:rPr lang="en-US" dirty="0"/>
              <a:t> adults</a:t>
            </a:r>
          </a:p>
          <a:p>
            <a:endParaRPr lang="en-US" dirty="0"/>
          </a:p>
          <a:p>
            <a:r>
              <a:rPr lang="en-US" dirty="0"/>
              <a:t>Previous studies have used unidimensional, proxy measures for acculturation (e.g., English language competence)</a:t>
            </a:r>
          </a:p>
          <a:p>
            <a:pPr lvl="1"/>
            <a:r>
              <a:rPr lang="en-US" sz="2600" dirty="0"/>
              <a:t>There is a need for more comprehensive measures</a:t>
            </a:r>
          </a:p>
          <a:p>
            <a:pPr lvl="1"/>
            <a:endParaRPr lang="en-US" sz="2800" dirty="0"/>
          </a:p>
          <a:p>
            <a:pPr marL="228600" lvl="1"/>
            <a:r>
              <a:rPr lang="en-US" sz="2800" dirty="0"/>
              <a:t>Even though the Abbreviated Neighborhood Environment Walkability Scale (NEWS-A) has been used in previous studies among </a:t>
            </a:r>
            <a:r>
              <a:rPr lang="en-US" sz="2800" dirty="0" err="1"/>
              <a:t>Latinx</a:t>
            </a:r>
            <a:r>
              <a:rPr lang="en-US" sz="2800" dirty="0"/>
              <a:t> populations, the validity of the responses produced among </a:t>
            </a:r>
            <a:r>
              <a:rPr lang="en-US" sz="2800" dirty="0" err="1"/>
              <a:t>Latinx</a:t>
            </a:r>
            <a:r>
              <a:rPr lang="en-US" sz="2800" dirty="0"/>
              <a:t> populations has not yet been determined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D6AE-0152-4D07-81D0-339411E6F353}"/>
              </a:ext>
            </a:extLst>
          </p:cNvPr>
          <p:cNvSpPr txBox="1"/>
          <p:nvPr/>
        </p:nvSpPr>
        <p:spPr>
          <a:xfrm>
            <a:off x="0" y="640899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Cerin</a:t>
            </a:r>
            <a:r>
              <a:rPr lang="en-US" dirty="0"/>
              <a:t>, </a:t>
            </a:r>
            <a:r>
              <a:rPr lang="en-US" dirty="0" err="1"/>
              <a:t>Saelens</a:t>
            </a:r>
            <a:r>
              <a:rPr lang="en-US" dirty="0"/>
              <a:t>, </a:t>
            </a:r>
            <a:r>
              <a:rPr lang="en-US" dirty="0" err="1"/>
              <a:t>Sallis</a:t>
            </a:r>
            <a:r>
              <a:rPr lang="en-US" dirty="0"/>
              <a:t>, &amp; Frank, 2006; Martinez et al., 2011; Perez et al., 2016) </a:t>
            </a:r>
          </a:p>
        </p:txBody>
      </p:sp>
    </p:spTree>
    <p:extLst>
      <p:ext uri="{BB962C8B-B14F-4D97-AF65-F5344CB8AC3E}">
        <p14:creationId xmlns:p14="http://schemas.microsoft.com/office/powerpoint/2010/main" val="283804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Theoretical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078182"/>
            <a:ext cx="2426834" cy="4347743"/>
          </a:xfrm>
        </p:spPr>
        <p:txBody>
          <a:bodyPr>
            <a:normAutofit/>
          </a:bodyPr>
          <a:lstStyle/>
          <a:p>
            <a:r>
              <a:rPr lang="en-US" dirty="0"/>
              <a:t>Social Ecological Model</a:t>
            </a:r>
          </a:p>
          <a:p>
            <a:endParaRPr lang="en-US" dirty="0"/>
          </a:p>
          <a:p>
            <a:r>
              <a:rPr lang="en-US" dirty="0"/>
              <a:t>Segmented Assimilation Theory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31CF6B-C6E6-4308-9DCD-AA8866026044}"/>
              </a:ext>
            </a:extLst>
          </p:cNvPr>
          <p:cNvSpPr txBox="1"/>
          <p:nvPr/>
        </p:nvSpPr>
        <p:spPr>
          <a:xfrm>
            <a:off x="0" y="642592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Afable-Munsuz</a:t>
            </a:r>
            <a:r>
              <a:rPr lang="en-US" dirty="0"/>
              <a:t> &amp; Pérez-Stable, 2017; Bronfenbrenner, 1994; </a:t>
            </a:r>
            <a:r>
              <a:rPr lang="en-US" dirty="0" err="1"/>
              <a:t>Portes</a:t>
            </a:r>
            <a:r>
              <a:rPr lang="en-US" dirty="0"/>
              <a:t>, 1996)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EBCDC1-2D9E-684F-9A24-C35B4C1B3468}"/>
              </a:ext>
            </a:extLst>
          </p:cNvPr>
          <p:cNvGrpSpPr/>
          <p:nvPr/>
        </p:nvGrpSpPr>
        <p:grpSpPr>
          <a:xfrm>
            <a:off x="3340609" y="1584960"/>
            <a:ext cx="8623526" cy="4499424"/>
            <a:chOff x="2565975" y="356792"/>
            <a:chExt cx="5868448" cy="400620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CA3830E-844B-E542-9719-15382E554B50}"/>
                </a:ext>
              </a:extLst>
            </p:cNvPr>
            <p:cNvSpPr/>
            <p:nvPr/>
          </p:nvSpPr>
          <p:spPr>
            <a:xfrm>
              <a:off x="4468969" y="2270626"/>
              <a:ext cx="2062460" cy="168994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Individual (2</a:t>
              </a:r>
              <a:r>
                <a:rPr lang="en-US" baseline="30000" dirty="0">
                  <a:solidFill>
                    <a:schemeClr val="tx1"/>
                  </a:solidFill>
                </a:rPr>
                <a:t>nd+ </a:t>
              </a:r>
              <a:r>
                <a:rPr lang="en-US" dirty="0">
                  <a:solidFill>
                    <a:schemeClr val="tx1"/>
                  </a:solidFill>
                </a:rPr>
                <a:t>Generation)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3089BA-1036-B448-98EE-C2647A895DD5}"/>
                </a:ext>
              </a:extLst>
            </p:cNvPr>
            <p:cNvSpPr/>
            <p:nvPr/>
          </p:nvSpPr>
          <p:spPr>
            <a:xfrm>
              <a:off x="6451696" y="356792"/>
              <a:ext cx="1982727" cy="400620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Neighborhood (Host)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Co-ethnic Concentration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Socio-economic Conditions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Social Cohesion (Social Capital)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Social Norms Related to PA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Built Environment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EE871D-21EC-AE46-A248-B3373C0160A5}"/>
                </a:ext>
              </a:extLst>
            </p:cNvPr>
            <p:cNvSpPr/>
            <p:nvPr/>
          </p:nvSpPr>
          <p:spPr>
            <a:xfrm>
              <a:off x="2565975" y="356792"/>
              <a:ext cx="1982727" cy="400620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Neighborhood (Origin)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Socio-economic Conditions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Social Cohesion (Social Capital)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Social Norms related to PA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Built Environment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2E4B24-9512-7643-830A-6F9B9707AD8E}"/>
                </a:ext>
              </a:extLst>
            </p:cNvPr>
            <p:cNvSpPr/>
            <p:nvPr/>
          </p:nvSpPr>
          <p:spPr>
            <a:xfrm>
              <a:off x="4468969" y="669952"/>
              <a:ext cx="2062460" cy="168994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Family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</a:t>
              </a:r>
              <a:r>
                <a:rPr lang="en-US" baseline="30000" dirty="0">
                  <a:solidFill>
                    <a:schemeClr val="tx1"/>
                  </a:solidFill>
                </a:rPr>
                <a:t>st</a:t>
              </a:r>
              <a:r>
                <a:rPr lang="en-US" dirty="0">
                  <a:solidFill>
                    <a:schemeClr val="tx1"/>
                  </a:solidFill>
                </a:rPr>
                <a:t> Generation)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20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8182"/>
            <a:ext cx="10363826" cy="4347743"/>
          </a:xfrm>
        </p:spPr>
        <p:txBody>
          <a:bodyPr>
            <a:normAutofit/>
          </a:bodyPr>
          <a:lstStyle/>
          <a:p>
            <a:r>
              <a:rPr lang="en-US" dirty="0"/>
              <a:t>To investigate the factor structure of the Neighborhood Environment Walkability Scale – Abbreviated (NEWS-A) in a </a:t>
            </a:r>
            <a:r>
              <a:rPr lang="en-US" dirty="0" err="1"/>
              <a:t>Latinx</a:t>
            </a:r>
            <a:r>
              <a:rPr lang="en-US" dirty="0"/>
              <a:t> adult sample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8182"/>
            <a:ext cx="10363826" cy="4347743"/>
          </a:xfrm>
        </p:spPr>
        <p:txBody>
          <a:bodyPr>
            <a:normAutofit/>
          </a:bodyPr>
          <a:lstStyle/>
          <a:p>
            <a:r>
              <a:rPr lang="en-US" dirty="0"/>
              <a:t>To investigate the factor structure of the Neighborhood Environment Walkability Scale – Abbreviated (NEWS-A) in a Latinx adult sample</a:t>
            </a:r>
          </a:p>
          <a:p>
            <a:r>
              <a:rPr lang="en-US" dirty="0"/>
              <a:t>To examine the association between perceived neighborhood walkability factors and physical activity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4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8182"/>
            <a:ext cx="10363826" cy="4347743"/>
          </a:xfrm>
        </p:spPr>
        <p:txBody>
          <a:bodyPr>
            <a:normAutofit/>
          </a:bodyPr>
          <a:lstStyle/>
          <a:p>
            <a:r>
              <a:rPr lang="en-US" dirty="0"/>
              <a:t>To investigate the factor structure of the Neighborhood Environment Walkability Scale – Abbreviated (NEWS-A) in a Latinx adult sample</a:t>
            </a:r>
          </a:p>
          <a:p>
            <a:r>
              <a:rPr lang="en-US" dirty="0"/>
              <a:t>To examine the association between perceived neighborhood walkability factors and physical activity</a:t>
            </a:r>
          </a:p>
          <a:p>
            <a:r>
              <a:rPr lang="en-US" dirty="0"/>
              <a:t>To explore the moderating roles of measures of acculturation (i.e., cultural identity, language competence, and birthplace) on the association between perceived neighborhood walkability and physical activity among Latinx adults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7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8182"/>
            <a:ext cx="10363826" cy="4347743"/>
          </a:xfrm>
        </p:spPr>
        <p:txBody>
          <a:bodyPr>
            <a:normAutofit/>
          </a:bodyPr>
          <a:lstStyle/>
          <a:p>
            <a:r>
              <a:rPr lang="en-US" dirty="0"/>
              <a:t>798 Latinx adults recruited through Qualtrics Panels</a:t>
            </a:r>
          </a:p>
          <a:p>
            <a:r>
              <a:rPr lang="en-US" dirty="0"/>
              <a:t>Average age was 39.64±15.05</a:t>
            </a:r>
          </a:p>
          <a:p>
            <a:r>
              <a:rPr lang="en-US" dirty="0"/>
              <a:t>58% female</a:t>
            </a:r>
          </a:p>
          <a:p>
            <a:r>
              <a:rPr lang="en-US" dirty="0"/>
              <a:t>69.6% born in the United States</a:t>
            </a:r>
          </a:p>
          <a:p>
            <a:r>
              <a:rPr lang="en-US" dirty="0"/>
              <a:t>Majority of the sample was of Mexican descent (51.3%)</a:t>
            </a:r>
          </a:p>
          <a:p>
            <a:r>
              <a:rPr lang="en-US" dirty="0"/>
              <a:t>Eligibility</a:t>
            </a:r>
          </a:p>
          <a:p>
            <a:pPr lvl="1"/>
            <a:r>
              <a:rPr lang="en-US" sz="2600" dirty="0"/>
              <a:t>18 years+</a:t>
            </a:r>
          </a:p>
          <a:p>
            <a:pPr lvl="1"/>
            <a:r>
              <a:rPr lang="en-US" sz="2600" dirty="0"/>
              <a:t>Identified as Latinx</a:t>
            </a:r>
          </a:p>
          <a:p>
            <a:pPr lvl="1"/>
            <a:r>
              <a:rPr lang="en-US" sz="2600" dirty="0"/>
              <a:t>Fluent in English or Spanish</a:t>
            </a:r>
          </a:p>
        </p:txBody>
      </p:sp>
    </p:spTree>
    <p:extLst>
      <p:ext uri="{BB962C8B-B14F-4D97-AF65-F5344CB8AC3E}">
        <p14:creationId xmlns:p14="http://schemas.microsoft.com/office/powerpoint/2010/main" val="204556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Health-Promoting Lifestyle Profile – II 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8182"/>
            <a:ext cx="10363826" cy="4640118"/>
          </a:xfrm>
        </p:spPr>
        <p:txBody>
          <a:bodyPr>
            <a:normAutofit/>
          </a:bodyPr>
          <a:lstStyle/>
          <a:p>
            <a:r>
              <a:rPr lang="en-US" dirty="0"/>
              <a:t>Physical Activity</a:t>
            </a:r>
          </a:p>
          <a:p>
            <a:pPr lvl="1"/>
            <a:r>
              <a:rPr lang="en-US" sz="2600" dirty="0"/>
              <a:t>8 items</a:t>
            </a:r>
          </a:p>
          <a:p>
            <a:pPr lvl="1"/>
            <a:r>
              <a:rPr lang="en-US" sz="2600" dirty="0"/>
              <a:t>Never (1) to Routinely (4)</a:t>
            </a:r>
          </a:p>
          <a:p>
            <a:pPr lvl="1"/>
            <a:r>
              <a:rPr lang="en-US" sz="2600" dirty="0"/>
              <a:t>“Take part in leisure-time (recreational) physical activities (such as swimming, dancing, bicycling)”</a:t>
            </a:r>
          </a:p>
          <a:p>
            <a:pPr lvl="2"/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75B7B-B3DF-4C32-8924-F952E524EB7A}"/>
              </a:ext>
            </a:extLst>
          </p:cNvPr>
          <p:cNvSpPr txBox="1"/>
          <p:nvPr/>
        </p:nvSpPr>
        <p:spPr>
          <a:xfrm>
            <a:off x="0" y="642592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(Walker, </a:t>
            </a:r>
            <a:r>
              <a:rPr lang="en-US" dirty="0" err="1"/>
              <a:t>Sechrist</a:t>
            </a:r>
            <a:r>
              <a:rPr lang="en-US" dirty="0"/>
              <a:t>, &amp; Pender, 1995)</a:t>
            </a:r>
          </a:p>
        </p:txBody>
      </p:sp>
    </p:spTree>
    <p:extLst>
      <p:ext uri="{BB962C8B-B14F-4D97-AF65-F5344CB8AC3E}">
        <p14:creationId xmlns:p14="http://schemas.microsoft.com/office/powerpoint/2010/main" val="326342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The Abbreviated Multidimensional Acculturation Scale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5126"/>
            <a:ext cx="10363826" cy="4783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Cultural identity</a:t>
            </a:r>
          </a:p>
          <a:p>
            <a:pPr lvl="1"/>
            <a:r>
              <a:rPr lang="en-US" sz="2600" dirty="0"/>
              <a:t>6 items</a:t>
            </a:r>
          </a:p>
          <a:p>
            <a:pPr lvl="1"/>
            <a:r>
              <a:rPr lang="en-US" sz="2600" dirty="0"/>
              <a:t>Strongly disagree (1) to strongly agree (4)</a:t>
            </a:r>
          </a:p>
          <a:p>
            <a:pPr lvl="1"/>
            <a:r>
              <a:rPr lang="en-US" sz="2600" dirty="0"/>
              <a:t>Assessed both culture of origin and U.S. culture</a:t>
            </a:r>
          </a:p>
          <a:p>
            <a:pPr lvl="2"/>
            <a:r>
              <a:rPr lang="en-US" sz="2400" dirty="0"/>
              <a:t>“I think of myself as being a U.S. American”</a:t>
            </a:r>
          </a:p>
          <a:p>
            <a:pPr lvl="2"/>
            <a:r>
              <a:rPr lang="en-US" sz="2400" dirty="0"/>
              <a:t>“I think of myself as being ________”</a:t>
            </a:r>
          </a:p>
          <a:p>
            <a:r>
              <a:rPr lang="en-US" dirty="0"/>
              <a:t>Language competence</a:t>
            </a:r>
          </a:p>
          <a:p>
            <a:pPr lvl="1"/>
            <a:r>
              <a:rPr lang="en-US" sz="2600" dirty="0"/>
              <a:t>9 items</a:t>
            </a:r>
          </a:p>
          <a:p>
            <a:pPr lvl="1"/>
            <a:r>
              <a:rPr lang="en-US" sz="2600" dirty="0"/>
              <a:t>Not at all (1) to Extremely well (4)</a:t>
            </a:r>
          </a:p>
          <a:p>
            <a:pPr lvl="1"/>
            <a:r>
              <a:rPr lang="en-US" sz="2600" dirty="0"/>
              <a:t>Assessed native culture and English</a:t>
            </a:r>
          </a:p>
          <a:p>
            <a:pPr lvl="2"/>
            <a:r>
              <a:rPr lang="en-US" sz="2400" dirty="0"/>
              <a:t>How well do you speak English/your native language:</a:t>
            </a:r>
          </a:p>
          <a:p>
            <a:pPr lvl="3"/>
            <a:r>
              <a:rPr lang="en-US" sz="2200" dirty="0"/>
              <a:t>“on the phone”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239-474A-4EA1-A379-7806C25C9939}"/>
              </a:ext>
            </a:extLst>
          </p:cNvPr>
          <p:cNvSpPr txBox="1"/>
          <p:nvPr/>
        </p:nvSpPr>
        <p:spPr>
          <a:xfrm>
            <a:off x="0" y="653225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Zea</a:t>
            </a:r>
            <a:r>
              <a:rPr lang="en-US" dirty="0"/>
              <a:t>, Asner-Self, Birman, &amp; </a:t>
            </a:r>
            <a:r>
              <a:rPr lang="en-US" dirty="0" err="1"/>
              <a:t>Buki</a:t>
            </a:r>
            <a:r>
              <a:rPr lang="en-US" dirty="0"/>
              <a:t>, 2003)</a:t>
            </a:r>
          </a:p>
        </p:txBody>
      </p:sp>
    </p:spTree>
    <p:extLst>
      <p:ext uri="{BB962C8B-B14F-4D97-AF65-F5344CB8AC3E}">
        <p14:creationId xmlns:p14="http://schemas.microsoft.com/office/powerpoint/2010/main" val="317371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/>
              <a:t>Neighborhood Environment Walkability Scale – Abbreviated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078182"/>
            <a:ext cx="10901237" cy="4640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Perceived Neighborhood Walkability</a:t>
            </a:r>
          </a:p>
          <a:p>
            <a:pPr lvl="1"/>
            <a:r>
              <a:rPr lang="en-US" sz="2600" dirty="0"/>
              <a:t>16 items</a:t>
            </a:r>
          </a:p>
          <a:p>
            <a:pPr lvl="1"/>
            <a:r>
              <a:rPr lang="en-US" sz="2600" dirty="0"/>
              <a:t>Strongly disagree (1) to strongly agree (4)</a:t>
            </a:r>
          </a:p>
          <a:p>
            <a:pPr lvl="1"/>
            <a:r>
              <a:rPr lang="en-US" sz="2600" dirty="0"/>
              <a:t>Factors</a:t>
            </a:r>
          </a:p>
          <a:p>
            <a:pPr lvl="2"/>
            <a:r>
              <a:rPr lang="en-US" sz="2400" dirty="0"/>
              <a:t>Infrastructure/safety for walking</a:t>
            </a:r>
          </a:p>
          <a:p>
            <a:pPr lvl="3"/>
            <a:r>
              <a:rPr lang="en-US" sz="2200" dirty="0"/>
              <a:t>“There are sidewalks on most of the streets in my neighborhood”</a:t>
            </a:r>
          </a:p>
          <a:p>
            <a:pPr lvl="2"/>
            <a:r>
              <a:rPr lang="en-US" sz="2400" dirty="0"/>
              <a:t>Aesthetics</a:t>
            </a:r>
          </a:p>
          <a:p>
            <a:pPr lvl="3"/>
            <a:r>
              <a:rPr lang="en-US" sz="2200" dirty="0"/>
              <a:t>“There are attractive buildings/homes in my neighborhood”</a:t>
            </a:r>
          </a:p>
          <a:p>
            <a:pPr lvl="2"/>
            <a:r>
              <a:rPr lang="en-US" sz="2400" dirty="0"/>
              <a:t>Traffic hazards</a:t>
            </a:r>
          </a:p>
          <a:p>
            <a:pPr lvl="3"/>
            <a:r>
              <a:rPr lang="en-US" sz="2200" dirty="0"/>
              <a:t>“Most drivers exceed the posted speed limits while driving in my neighborhood”</a:t>
            </a:r>
          </a:p>
          <a:p>
            <a:pPr lvl="2"/>
            <a:r>
              <a:rPr lang="en-US" sz="2400" dirty="0"/>
              <a:t>Crime </a:t>
            </a:r>
          </a:p>
          <a:p>
            <a:pPr lvl="3"/>
            <a:r>
              <a:rPr lang="en-US" sz="2200" dirty="0"/>
              <a:t>“There is a high crime rate in my neighborhood”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5C7CB-8507-4A79-90B0-F73EBDC52BE8}"/>
              </a:ext>
            </a:extLst>
          </p:cNvPr>
          <p:cNvSpPr txBox="1"/>
          <p:nvPr/>
        </p:nvSpPr>
        <p:spPr>
          <a:xfrm>
            <a:off x="0" y="642592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Cerin</a:t>
            </a:r>
            <a:r>
              <a:rPr lang="en-US" dirty="0"/>
              <a:t>, </a:t>
            </a:r>
            <a:r>
              <a:rPr lang="en-US" dirty="0" err="1"/>
              <a:t>Saelens</a:t>
            </a:r>
            <a:r>
              <a:rPr lang="en-US" dirty="0"/>
              <a:t>, </a:t>
            </a:r>
            <a:r>
              <a:rPr lang="en-US" dirty="0" err="1"/>
              <a:t>Sallis</a:t>
            </a:r>
            <a:r>
              <a:rPr lang="en-US" dirty="0"/>
              <a:t>, &amp; Frank, 2006)</a:t>
            </a:r>
          </a:p>
        </p:txBody>
      </p:sp>
    </p:spTree>
    <p:extLst>
      <p:ext uri="{BB962C8B-B14F-4D97-AF65-F5344CB8AC3E}">
        <p14:creationId xmlns:p14="http://schemas.microsoft.com/office/powerpoint/2010/main" val="208582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>
            <a:extLst>
              <a:ext uri="{FF2B5EF4-FFF2-40B4-BE49-F238E27FC236}">
                <a16:creationId xmlns:a16="http://schemas.microsoft.com/office/drawing/2014/main" id="{7135A712-B150-481B-8E97-2C16243D4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9921" y="331308"/>
            <a:ext cx="5934740" cy="78898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		</a:t>
            </a:r>
            <a:r>
              <a:rPr lang="en-US" altLang="en-US" sz="4000" b="1" dirty="0"/>
              <a:t>Presenter Disclosures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A542C20-841F-42D4-A65A-4A06EDFF67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28800" y="2374919"/>
            <a:ext cx="8686800" cy="1143000"/>
          </a:xfr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000" dirty="0"/>
              <a:t>(1)	The following personal financial relationships with commercial interests relevant to this presentation existed during the past 12 months:</a:t>
            </a: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479D5B69-C660-4FA6-B4F5-49C132E6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12913"/>
            <a:ext cx="784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7292C584-0D52-41EB-92B1-5CBC43739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89113"/>
            <a:ext cx="792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156" name="Text Box 12">
            <a:extLst>
              <a:ext uri="{FF2B5EF4-FFF2-40B4-BE49-F238E27FC236}">
                <a16:creationId xmlns:a16="http://schemas.microsoft.com/office/drawing/2014/main" id="{9C141AE9-E337-4D34-A728-412DFAA65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079" y="1342271"/>
            <a:ext cx="491224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000" dirty="0"/>
              <a:t>Jonathan A. Pedroza</a:t>
            </a:r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45CEF8FA-AB01-414E-9C52-C32A4BFD9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572" y="4402139"/>
            <a:ext cx="56352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000" dirty="0"/>
              <a:t>No relationships to disclose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Analytic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8182"/>
            <a:ext cx="10363826" cy="428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Confirmatory Factor Analysis</a:t>
            </a:r>
          </a:p>
          <a:p>
            <a:pPr lvl="1"/>
            <a:r>
              <a:rPr lang="en-US" sz="2600" dirty="0"/>
              <a:t>Split the data in half to test NEWS-A</a:t>
            </a:r>
          </a:p>
          <a:p>
            <a:pPr lvl="1"/>
            <a:r>
              <a:rPr lang="en-US" sz="2600" dirty="0"/>
              <a:t>Maximum likelihood estimation</a:t>
            </a:r>
          </a:p>
          <a:p>
            <a:pPr lvl="1"/>
            <a:r>
              <a:rPr lang="en-US" sz="2600" dirty="0"/>
              <a:t>Model fit </a:t>
            </a:r>
          </a:p>
          <a:p>
            <a:pPr lvl="2"/>
            <a:r>
              <a:rPr lang="en-US" sz="2400" dirty="0"/>
              <a:t>Comparative Fit Index (CFI)</a:t>
            </a:r>
          </a:p>
          <a:p>
            <a:pPr lvl="3"/>
            <a:r>
              <a:rPr lang="en-US" sz="2200" dirty="0"/>
              <a:t>Acceptable fit &gt;= .90</a:t>
            </a:r>
          </a:p>
          <a:p>
            <a:pPr lvl="3"/>
            <a:r>
              <a:rPr lang="en-US" sz="2200" dirty="0"/>
              <a:t>Good fit &gt;= .95</a:t>
            </a:r>
          </a:p>
          <a:p>
            <a:pPr lvl="2"/>
            <a:r>
              <a:rPr lang="en-US" sz="2400" dirty="0"/>
              <a:t>Root Mean Square Error of Approximation (RMSEA)</a:t>
            </a:r>
          </a:p>
          <a:p>
            <a:pPr lvl="3"/>
            <a:r>
              <a:rPr lang="en-US" sz="2200" dirty="0"/>
              <a:t>Acceptable fit &lt;= .08</a:t>
            </a:r>
          </a:p>
          <a:p>
            <a:pPr lvl="2"/>
            <a:r>
              <a:rPr lang="en-US" sz="2400" dirty="0"/>
              <a:t>Standardized Root Mean Square Residual (SRMR)</a:t>
            </a:r>
          </a:p>
          <a:p>
            <a:pPr lvl="3"/>
            <a:r>
              <a:rPr lang="en-US" sz="2200" dirty="0"/>
              <a:t>Acceptable fit &lt;= .06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929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Analytic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8182"/>
            <a:ext cx="10363826" cy="4347743"/>
          </a:xfrm>
        </p:spPr>
        <p:txBody>
          <a:bodyPr>
            <a:normAutofit/>
          </a:bodyPr>
          <a:lstStyle/>
          <a:p>
            <a:r>
              <a:rPr lang="en-US" dirty="0"/>
              <a:t>Structural Equation Modeling (SEM)</a:t>
            </a:r>
          </a:p>
          <a:p>
            <a:pPr lvl="1"/>
            <a:r>
              <a:rPr lang="en-US" sz="2600" dirty="0"/>
              <a:t>Adjusted analyses based on:</a:t>
            </a:r>
          </a:p>
          <a:p>
            <a:pPr lvl="2"/>
            <a:r>
              <a:rPr lang="en-US" sz="2400" dirty="0"/>
              <a:t>Age</a:t>
            </a:r>
          </a:p>
          <a:p>
            <a:pPr lvl="2"/>
            <a:r>
              <a:rPr lang="en-US" sz="2400" dirty="0"/>
              <a:t>Sex </a:t>
            </a:r>
          </a:p>
          <a:p>
            <a:pPr lvl="2"/>
            <a:r>
              <a:rPr lang="en-US" sz="2400" dirty="0"/>
              <a:t>Employment </a:t>
            </a:r>
          </a:p>
          <a:p>
            <a:pPr lvl="2"/>
            <a:r>
              <a:rPr lang="en-US" sz="2400" dirty="0"/>
              <a:t>Education </a:t>
            </a:r>
          </a:p>
          <a:p>
            <a:pPr lvl="2"/>
            <a:r>
              <a:rPr lang="en-US" sz="2400" dirty="0"/>
              <a:t>Income </a:t>
            </a:r>
          </a:p>
          <a:p>
            <a:pPr lvl="2"/>
            <a:r>
              <a:rPr lang="en-US" sz="2400" dirty="0"/>
              <a:t>Region in the United States </a:t>
            </a:r>
          </a:p>
          <a:p>
            <a:r>
              <a:rPr lang="en-US" dirty="0"/>
              <a:t>Multiple-group analyses</a:t>
            </a:r>
          </a:p>
          <a:p>
            <a:pPr lvl="1"/>
            <a:r>
              <a:rPr lang="en-US" sz="2600" dirty="0"/>
              <a:t>Comparing freely-estimated and constrained models</a:t>
            </a:r>
          </a:p>
          <a:p>
            <a:pPr lvl="2"/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338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Factor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8182"/>
            <a:ext cx="10363826" cy="4347743"/>
          </a:xfrm>
        </p:spPr>
        <p:txBody>
          <a:bodyPr>
            <a:normAutofit/>
          </a:bodyPr>
          <a:lstStyle/>
          <a:p>
            <a:r>
              <a:rPr lang="en-US" dirty="0"/>
              <a:t>4-factor model</a:t>
            </a:r>
          </a:p>
          <a:p>
            <a:pPr lvl="1"/>
            <a:r>
              <a:rPr lang="en-US" sz="2600" dirty="0"/>
              <a:t>CFI = .909</a:t>
            </a:r>
          </a:p>
          <a:p>
            <a:pPr lvl="1"/>
            <a:r>
              <a:rPr lang="en-US" sz="2600" dirty="0"/>
              <a:t>RMSEA = .073 (90% CI .064, .082)</a:t>
            </a:r>
          </a:p>
          <a:p>
            <a:pPr lvl="1"/>
            <a:r>
              <a:rPr lang="en-US" sz="2600" dirty="0"/>
              <a:t>SRMR = .072</a:t>
            </a:r>
          </a:p>
          <a:p>
            <a:r>
              <a:rPr lang="en-US" dirty="0"/>
              <a:t>4-factor model (removed 1 item)</a:t>
            </a:r>
          </a:p>
          <a:p>
            <a:pPr lvl="1"/>
            <a:r>
              <a:rPr lang="en-US" sz="2600" dirty="0"/>
              <a:t>CFI = .924</a:t>
            </a:r>
          </a:p>
          <a:p>
            <a:pPr lvl="1"/>
            <a:r>
              <a:rPr lang="en-US" sz="2600" dirty="0"/>
              <a:t>RMSEA = .072 (90% CI .062, .082)</a:t>
            </a:r>
          </a:p>
          <a:p>
            <a:pPr lvl="1"/>
            <a:r>
              <a:rPr lang="en-US" sz="2600" dirty="0"/>
              <a:t>SRMR = .057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3657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459F-F7D8-4E59-AA25-1ED47C20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6" y="250844"/>
            <a:ext cx="5030523" cy="1325563"/>
          </a:xfrm>
        </p:spPr>
        <p:txBody>
          <a:bodyPr>
            <a:noAutofit/>
          </a:bodyPr>
          <a:lstStyle/>
          <a:p>
            <a:r>
              <a:rPr lang="en-US" sz="5000" dirty="0"/>
              <a:t>Factor </a:t>
            </a:r>
            <a:br>
              <a:rPr lang="en-US" sz="5000" dirty="0"/>
            </a:br>
            <a:r>
              <a:rPr lang="en-US" sz="5000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3BFF-6238-4835-B747-8D231879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965133"/>
            <a:ext cx="3587495" cy="4226433"/>
          </a:xfrm>
        </p:spPr>
        <p:txBody>
          <a:bodyPr>
            <a:normAutofit/>
          </a:bodyPr>
          <a:lstStyle/>
          <a:p>
            <a:r>
              <a:rPr lang="en-US" dirty="0"/>
              <a:t>Final model with full sample</a:t>
            </a:r>
          </a:p>
          <a:p>
            <a:pPr lvl="1"/>
            <a:r>
              <a:rPr lang="en-US" sz="2600" dirty="0"/>
              <a:t>CFI = .932</a:t>
            </a:r>
          </a:p>
          <a:p>
            <a:pPr lvl="1"/>
            <a:r>
              <a:rPr lang="en-US" sz="2600" dirty="0"/>
              <a:t>RMSEA = .069                  (90% CI .062, .075)</a:t>
            </a:r>
          </a:p>
          <a:p>
            <a:pPr lvl="1"/>
            <a:r>
              <a:rPr lang="en-US" sz="2600" dirty="0"/>
              <a:t>SRMR = .049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E2C600-547D-4136-B95C-F2E2FF2A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30303"/>
              </p:ext>
            </p:extLst>
          </p:nvPr>
        </p:nvGraphicFramePr>
        <p:xfrm>
          <a:off x="3866895" y="103635"/>
          <a:ext cx="8034529" cy="675436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87243493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934132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3173949599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1539224455"/>
                    </a:ext>
                  </a:extLst>
                </a:gridCol>
                <a:gridCol w="792481">
                  <a:extLst>
                    <a:ext uri="{9D8B030D-6E8A-4147-A177-3AD203B41FA5}">
                      <a16:colId xmlns:a16="http://schemas.microsoft.com/office/drawing/2014/main" val="2371946629"/>
                    </a:ext>
                  </a:extLst>
                </a:gridCol>
              </a:tblGrid>
              <a:tr h="657081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Walking Infrastructure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Aesthetics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Traffic</a:t>
                      </a:r>
                    </a:p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Hazards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985139"/>
                  </a:ext>
                </a:extLst>
              </a:tr>
              <a:tr h="5105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Walking infrastructure 1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.687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563644"/>
                  </a:ext>
                </a:extLst>
              </a:tr>
              <a:tr h="5105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Walking infrastructure 2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.608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192640"/>
                  </a:ext>
                </a:extLst>
              </a:tr>
              <a:tr h="5105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Walking infrastructure 3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.463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332605"/>
                  </a:ext>
                </a:extLst>
              </a:tr>
              <a:tr h="5105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Walking infrastructure 4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.608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074988"/>
                  </a:ext>
                </a:extLst>
              </a:tr>
              <a:tr h="5105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Walking infrastructure 5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.561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264930"/>
                  </a:ext>
                </a:extLst>
              </a:tr>
              <a:tr h="5105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Walking infrastructure 6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.666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665533"/>
                  </a:ext>
                </a:extLst>
              </a:tr>
              <a:tr h="3080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Aesthetics 1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.582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918680"/>
                  </a:ext>
                </a:extLst>
              </a:tr>
              <a:tr h="3080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Aesthetics 2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.829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226392"/>
                  </a:ext>
                </a:extLst>
              </a:tr>
              <a:tr h="3080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Aesthetics 3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.717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443722"/>
                  </a:ext>
                </a:extLst>
              </a:tr>
              <a:tr h="3080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Aesthetics 4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.676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679442"/>
                  </a:ext>
                </a:extLst>
              </a:tr>
              <a:tr h="4388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Traffic hazards 1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.766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38306"/>
                  </a:ext>
                </a:extLst>
              </a:tr>
              <a:tr h="4388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Traffic hazards 3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.534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035734"/>
                  </a:ext>
                </a:extLst>
              </a:tr>
              <a:tr h="3080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Crime 1 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.880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869128"/>
                  </a:ext>
                </a:extLst>
              </a:tr>
              <a:tr h="3080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Crime 2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.856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35215"/>
                  </a:ext>
                </a:extLst>
              </a:tr>
              <a:tr h="3080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Crime 3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.889</a:t>
                      </a:r>
                    </a:p>
                  </a:txBody>
                  <a:tcPr marL="3178" marR="3178" marT="31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422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750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73"/>
            <a:ext cx="10515600" cy="1325563"/>
          </a:xfrm>
        </p:spPr>
        <p:txBody>
          <a:bodyPr>
            <a:noAutofit/>
          </a:bodyPr>
          <a:lstStyle/>
          <a:p>
            <a:r>
              <a:rPr lang="en-US" sz="5000" dirty="0"/>
              <a:t>Adjusted Analyses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7468A9-5F3C-437C-9E3F-A7F30E31C369}"/>
              </a:ext>
            </a:extLst>
          </p:cNvPr>
          <p:cNvSpPr/>
          <p:nvPr/>
        </p:nvSpPr>
        <p:spPr>
          <a:xfrm>
            <a:off x="834202" y="1271739"/>
            <a:ext cx="3292466" cy="12635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Walking Infrastructure/Safety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490C1E-4796-458B-8ECD-BCE26608A6C3}"/>
              </a:ext>
            </a:extLst>
          </p:cNvPr>
          <p:cNvSpPr/>
          <p:nvPr/>
        </p:nvSpPr>
        <p:spPr>
          <a:xfrm>
            <a:off x="834202" y="2603481"/>
            <a:ext cx="3292466" cy="12635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Aesthetics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624B83-A5E5-4840-B219-454C86765DAB}"/>
              </a:ext>
            </a:extLst>
          </p:cNvPr>
          <p:cNvSpPr/>
          <p:nvPr/>
        </p:nvSpPr>
        <p:spPr>
          <a:xfrm>
            <a:off x="834202" y="5520914"/>
            <a:ext cx="3292466" cy="12635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Crime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F51AEA-69FA-4E09-8305-742FA1515B77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4126668" y="1903507"/>
            <a:ext cx="6587856" cy="1725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78A3B2-B6E9-4376-A346-8C4A09AE8C80}"/>
              </a:ext>
            </a:extLst>
          </p:cNvPr>
          <p:cNvCxnSpPr>
            <a:cxnSpLocks/>
            <a:stCxn id="5" idx="6"/>
            <a:endCxn id="20" idx="1"/>
          </p:cNvCxnSpPr>
          <p:nvPr/>
        </p:nvCxnSpPr>
        <p:spPr>
          <a:xfrm>
            <a:off x="4126668" y="3235249"/>
            <a:ext cx="5638972" cy="5788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659D29-7D70-4F65-A2FA-8731BEAA7C36}"/>
              </a:ext>
            </a:extLst>
          </p:cNvPr>
          <p:cNvCxnSpPr>
            <a:cxnSpLocks/>
            <a:stCxn id="6" idx="6"/>
            <a:endCxn id="20" idx="4"/>
          </p:cNvCxnSpPr>
          <p:nvPr/>
        </p:nvCxnSpPr>
        <p:spPr>
          <a:xfrm flipV="1">
            <a:off x="4126668" y="4892558"/>
            <a:ext cx="6587856" cy="126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EFCE5E-91CA-45A4-8D7C-6599B27781DE}"/>
              </a:ext>
            </a:extLst>
          </p:cNvPr>
          <p:cNvSpPr txBox="1"/>
          <p:nvPr/>
        </p:nvSpPr>
        <p:spPr>
          <a:xfrm rot="915962">
            <a:off x="5262131" y="2021833"/>
            <a:ext cx="2750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i="1" dirty="0"/>
              <a:t>Β</a:t>
            </a:r>
            <a:r>
              <a:rPr lang="en-US" sz="2600" i="1" dirty="0"/>
              <a:t> </a:t>
            </a:r>
            <a:r>
              <a:rPr lang="en-US" sz="2600" dirty="0"/>
              <a:t>= .02, </a:t>
            </a:r>
            <a:r>
              <a:rPr lang="en-US" sz="2600" i="1" dirty="0"/>
              <a:t>p </a:t>
            </a:r>
            <a:r>
              <a:rPr lang="en-US" sz="2600" dirty="0"/>
              <a:t>= .695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641B6-84FD-4C81-86F7-5F4DDAF9C941}"/>
              </a:ext>
            </a:extLst>
          </p:cNvPr>
          <p:cNvSpPr txBox="1"/>
          <p:nvPr/>
        </p:nvSpPr>
        <p:spPr>
          <a:xfrm>
            <a:off x="4705520" y="4152308"/>
            <a:ext cx="2780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i="1" dirty="0"/>
              <a:t>Β</a:t>
            </a:r>
            <a:r>
              <a:rPr lang="en-US" sz="2600" i="1" dirty="0"/>
              <a:t> </a:t>
            </a:r>
            <a:r>
              <a:rPr lang="en-US" sz="2600" dirty="0"/>
              <a:t>= .13, </a:t>
            </a:r>
            <a:r>
              <a:rPr lang="en-US" sz="2600" i="1" dirty="0"/>
              <a:t>p </a:t>
            </a:r>
            <a:r>
              <a:rPr lang="en-US" sz="2600" dirty="0"/>
              <a:t>= .108</a:t>
            </a:r>
            <a:endParaRPr lang="en-US" sz="26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1C7BB-7202-4FB4-9D30-A8505CABD081}"/>
              </a:ext>
            </a:extLst>
          </p:cNvPr>
          <p:cNvSpPr txBox="1"/>
          <p:nvPr/>
        </p:nvSpPr>
        <p:spPr>
          <a:xfrm rot="21104638">
            <a:off x="5146115" y="5119325"/>
            <a:ext cx="2750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i="1" dirty="0"/>
              <a:t>Β</a:t>
            </a:r>
            <a:r>
              <a:rPr lang="en-US" sz="2600" i="1" dirty="0"/>
              <a:t> </a:t>
            </a:r>
            <a:r>
              <a:rPr lang="en-US" sz="2600" dirty="0"/>
              <a:t>= .04, </a:t>
            </a:r>
            <a:r>
              <a:rPr lang="en-US" sz="2600" i="1" dirty="0"/>
              <a:t>p </a:t>
            </a:r>
            <a:r>
              <a:rPr lang="en-US" sz="2600" dirty="0"/>
              <a:t>= .612</a:t>
            </a:r>
            <a:endParaRPr lang="en-US" sz="26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0697E8-44E0-446D-B915-35A0DE673E47}"/>
              </a:ext>
            </a:extLst>
          </p:cNvPr>
          <p:cNvSpPr txBox="1"/>
          <p:nvPr/>
        </p:nvSpPr>
        <p:spPr>
          <a:xfrm>
            <a:off x="10600183" y="3116952"/>
            <a:ext cx="13940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/>
              <a:t>R</a:t>
            </a:r>
            <a:r>
              <a:rPr lang="en-US" sz="2600" i="1" baseline="30000" dirty="0"/>
              <a:t>2 </a:t>
            </a:r>
            <a:r>
              <a:rPr lang="en-US" sz="2600" dirty="0"/>
              <a:t>= .20</a:t>
            </a:r>
            <a:endParaRPr lang="en-US" sz="2600" i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7DF828-5AD3-47D8-9345-891390051885}"/>
              </a:ext>
            </a:extLst>
          </p:cNvPr>
          <p:cNvSpPr/>
          <p:nvPr/>
        </p:nvSpPr>
        <p:spPr>
          <a:xfrm>
            <a:off x="834202" y="4058914"/>
            <a:ext cx="3292466" cy="12635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Traffic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Hazards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9A6D78-CDAB-4A11-8B4F-909D944526E2}"/>
              </a:ext>
            </a:extLst>
          </p:cNvPr>
          <p:cNvCxnSpPr>
            <a:cxnSpLocks/>
            <a:stCxn id="18" idx="6"/>
            <a:endCxn id="20" idx="3"/>
          </p:cNvCxnSpPr>
          <p:nvPr/>
        </p:nvCxnSpPr>
        <p:spPr>
          <a:xfrm>
            <a:off x="4126668" y="4690682"/>
            <a:ext cx="5638972" cy="16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8DB82E-31F8-4123-A077-886CED559FA2}"/>
              </a:ext>
            </a:extLst>
          </p:cNvPr>
          <p:cNvSpPr txBox="1"/>
          <p:nvPr/>
        </p:nvSpPr>
        <p:spPr>
          <a:xfrm rot="392682">
            <a:off x="4881807" y="2972694"/>
            <a:ext cx="2750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i="1" dirty="0"/>
              <a:t>Β</a:t>
            </a:r>
            <a:r>
              <a:rPr lang="en-US" sz="2600" i="1" dirty="0"/>
              <a:t> </a:t>
            </a:r>
            <a:r>
              <a:rPr lang="en-US" sz="2600" dirty="0"/>
              <a:t>= .17, </a:t>
            </a:r>
            <a:r>
              <a:rPr lang="en-US" sz="2600" i="1" dirty="0"/>
              <a:t>p </a:t>
            </a:r>
            <a:r>
              <a:rPr lang="en-US" sz="2600" dirty="0"/>
              <a:t>= .004</a:t>
            </a:r>
            <a:endParaRPr lang="en-US" sz="2600" i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A48811-551F-463C-8B12-F6C5EF469777}"/>
              </a:ext>
            </a:extLst>
          </p:cNvPr>
          <p:cNvSpPr/>
          <p:nvPr/>
        </p:nvSpPr>
        <p:spPr>
          <a:xfrm>
            <a:off x="9372599" y="3629023"/>
            <a:ext cx="2683849" cy="12635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186100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DCA6-021D-469A-90DC-9042EDAB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Multi-group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DB77-084A-4FA6-ABCA-351E0270C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1380"/>
          </a:xfrm>
        </p:spPr>
        <p:txBody>
          <a:bodyPr>
            <a:normAutofit/>
          </a:bodyPr>
          <a:lstStyle/>
          <a:p>
            <a:r>
              <a:rPr lang="en-US" dirty="0"/>
              <a:t>Invariance was established for each group comparison</a:t>
            </a:r>
          </a:p>
          <a:p>
            <a:r>
              <a:rPr lang="en-US" dirty="0"/>
              <a:t>Constrained models did not differ from freely-estimated models for</a:t>
            </a:r>
          </a:p>
          <a:p>
            <a:pPr lvl="1"/>
            <a:r>
              <a:rPr lang="en-US" sz="2600" dirty="0"/>
              <a:t>US cultural identity, Δ</a:t>
            </a:r>
            <a:r>
              <a:rPr lang="en-US" sz="2600" i="1" dirty="0"/>
              <a:t>χ</a:t>
            </a:r>
            <a:r>
              <a:rPr lang="en-US" sz="2600" i="1" baseline="30000" dirty="0"/>
              <a:t>2</a:t>
            </a:r>
            <a:r>
              <a:rPr lang="en-US" sz="2600" dirty="0"/>
              <a:t>(37) = 36.80, </a:t>
            </a:r>
            <a:r>
              <a:rPr lang="en-US" sz="2600" i="1" dirty="0"/>
              <a:t>p </a:t>
            </a:r>
            <a:r>
              <a:rPr lang="en-US" sz="2600" dirty="0"/>
              <a:t>= .478</a:t>
            </a:r>
          </a:p>
          <a:p>
            <a:pPr lvl="1"/>
            <a:r>
              <a:rPr lang="en-US" sz="2600" dirty="0"/>
              <a:t>Native cultural identity, , Δ</a:t>
            </a:r>
            <a:r>
              <a:rPr lang="en-US" sz="2600" i="1" dirty="0"/>
              <a:t>χ</a:t>
            </a:r>
            <a:r>
              <a:rPr lang="en-US" sz="2600" i="1" baseline="30000" dirty="0"/>
              <a:t>2</a:t>
            </a:r>
            <a:r>
              <a:rPr lang="en-US" sz="2600" dirty="0"/>
              <a:t>(37) = 45.66, </a:t>
            </a:r>
            <a:r>
              <a:rPr lang="en-US" sz="2600" i="1" dirty="0"/>
              <a:t>p </a:t>
            </a:r>
            <a:r>
              <a:rPr lang="en-US" sz="2600" dirty="0"/>
              <a:t>= .155</a:t>
            </a:r>
          </a:p>
          <a:p>
            <a:pPr lvl="1"/>
            <a:r>
              <a:rPr lang="en-US" sz="2600" dirty="0"/>
              <a:t>Spanish competence, Δ</a:t>
            </a:r>
            <a:r>
              <a:rPr lang="en-US" sz="2600" i="1" dirty="0"/>
              <a:t>χ</a:t>
            </a:r>
            <a:r>
              <a:rPr lang="en-US" sz="2600" i="1" baseline="30000" dirty="0"/>
              <a:t>2</a:t>
            </a:r>
            <a:r>
              <a:rPr lang="en-US" sz="2600" dirty="0"/>
              <a:t>(37) = 48.72, </a:t>
            </a:r>
            <a:r>
              <a:rPr lang="en-US" sz="2600" i="1" dirty="0"/>
              <a:t>p </a:t>
            </a:r>
            <a:r>
              <a:rPr lang="en-US" sz="2600" dirty="0"/>
              <a:t>= .094</a:t>
            </a:r>
          </a:p>
          <a:p>
            <a:pPr lvl="1"/>
            <a:r>
              <a:rPr lang="en-US" sz="2600" dirty="0"/>
              <a:t>Birthplace, , Δ</a:t>
            </a:r>
            <a:r>
              <a:rPr lang="en-US" sz="2600" i="1" dirty="0"/>
              <a:t>χ</a:t>
            </a:r>
            <a:r>
              <a:rPr lang="en-US" sz="2600" i="1" baseline="30000" dirty="0"/>
              <a:t>2</a:t>
            </a:r>
            <a:r>
              <a:rPr lang="en-US" sz="2600" dirty="0"/>
              <a:t>(37) = 43.11, </a:t>
            </a:r>
            <a:r>
              <a:rPr lang="en-US" sz="2600" i="1" dirty="0"/>
              <a:t>p </a:t>
            </a:r>
            <a:r>
              <a:rPr lang="en-US" sz="2600" dirty="0"/>
              <a:t>= .226</a:t>
            </a:r>
          </a:p>
          <a:p>
            <a:r>
              <a:rPr lang="en-US" dirty="0"/>
              <a:t>However, there were differences based on English competence</a:t>
            </a:r>
          </a:p>
          <a:p>
            <a:pPr lvl="1"/>
            <a:r>
              <a:rPr lang="en-US" sz="2600" dirty="0"/>
              <a:t>Δ</a:t>
            </a:r>
            <a:r>
              <a:rPr lang="en-US" sz="2600" i="1" dirty="0"/>
              <a:t>χ</a:t>
            </a:r>
            <a:r>
              <a:rPr lang="en-US" sz="2600" i="1" baseline="30000" dirty="0"/>
              <a:t>2</a:t>
            </a:r>
            <a:r>
              <a:rPr lang="en-US" sz="2600" dirty="0"/>
              <a:t>(37) = 77.40, </a:t>
            </a:r>
            <a:r>
              <a:rPr lang="en-US" sz="2600" i="1" dirty="0"/>
              <a:t>p </a:t>
            </a:r>
            <a:r>
              <a:rPr lang="en-US" sz="2600" dirty="0"/>
              <a:t>&lt; .001</a:t>
            </a:r>
          </a:p>
          <a:p>
            <a:pPr lvl="1"/>
            <a:r>
              <a:rPr lang="en-US" sz="2600" dirty="0"/>
              <a:t>All paths between NEWS-A factors and physical activity were significantly different from the freely-estimated model</a:t>
            </a:r>
          </a:p>
        </p:txBody>
      </p:sp>
    </p:spTree>
    <p:extLst>
      <p:ext uri="{BB962C8B-B14F-4D97-AF65-F5344CB8AC3E}">
        <p14:creationId xmlns:p14="http://schemas.microsoft.com/office/powerpoint/2010/main" val="2875980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873"/>
            <a:ext cx="10985205" cy="1325563"/>
          </a:xfrm>
        </p:spPr>
        <p:txBody>
          <a:bodyPr>
            <a:noAutofit/>
          </a:bodyPr>
          <a:lstStyle/>
          <a:p>
            <a:r>
              <a:rPr lang="en-US" sz="5000" dirty="0"/>
              <a:t>Differences Based on English Competence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7468A9-5F3C-437C-9E3F-A7F30E31C369}"/>
              </a:ext>
            </a:extLst>
          </p:cNvPr>
          <p:cNvSpPr/>
          <p:nvPr/>
        </p:nvSpPr>
        <p:spPr>
          <a:xfrm>
            <a:off x="834202" y="1271739"/>
            <a:ext cx="3292466" cy="12635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Walking Infrastructure/Safety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490C1E-4796-458B-8ECD-BCE26608A6C3}"/>
              </a:ext>
            </a:extLst>
          </p:cNvPr>
          <p:cNvSpPr/>
          <p:nvPr/>
        </p:nvSpPr>
        <p:spPr>
          <a:xfrm>
            <a:off x="834202" y="2603481"/>
            <a:ext cx="3292466" cy="12635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Aesthetics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624B83-A5E5-4840-B219-454C86765DAB}"/>
              </a:ext>
            </a:extLst>
          </p:cNvPr>
          <p:cNvSpPr/>
          <p:nvPr/>
        </p:nvSpPr>
        <p:spPr>
          <a:xfrm>
            <a:off x="834202" y="5520914"/>
            <a:ext cx="3292466" cy="12635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Crime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F51AEA-69FA-4E09-8305-742FA1515B77}"/>
              </a:ext>
            </a:extLst>
          </p:cNvPr>
          <p:cNvCxnSpPr>
            <a:cxnSpLocks/>
            <a:stCxn id="4" idx="6"/>
            <a:endCxn id="20" idx="0"/>
          </p:cNvCxnSpPr>
          <p:nvPr/>
        </p:nvCxnSpPr>
        <p:spPr>
          <a:xfrm>
            <a:off x="4126668" y="1903507"/>
            <a:ext cx="6587856" cy="1725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78A3B2-B6E9-4376-A346-8C4A09AE8C80}"/>
              </a:ext>
            </a:extLst>
          </p:cNvPr>
          <p:cNvCxnSpPr>
            <a:cxnSpLocks/>
            <a:stCxn id="5" idx="6"/>
            <a:endCxn id="20" idx="1"/>
          </p:cNvCxnSpPr>
          <p:nvPr/>
        </p:nvCxnSpPr>
        <p:spPr>
          <a:xfrm>
            <a:off x="4126668" y="3235249"/>
            <a:ext cx="5638972" cy="57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659D29-7D70-4F65-A2FA-8731BEAA7C36}"/>
              </a:ext>
            </a:extLst>
          </p:cNvPr>
          <p:cNvCxnSpPr>
            <a:cxnSpLocks/>
            <a:stCxn id="6" idx="6"/>
            <a:endCxn id="20" idx="4"/>
          </p:cNvCxnSpPr>
          <p:nvPr/>
        </p:nvCxnSpPr>
        <p:spPr>
          <a:xfrm flipV="1">
            <a:off x="4126668" y="4892558"/>
            <a:ext cx="6587856" cy="126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EFCE5E-91CA-45A4-8D7C-6599B27781DE}"/>
              </a:ext>
            </a:extLst>
          </p:cNvPr>
          <p:cNvSpPr txBox="1"/>
          <p:nvPr/>
        </p:nvSpPr>
        <p:spPr>
          <a:xfrm rot="915962">
            <a:off x="4520913" y="2185838"/>
            <a:ext cx="52393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i="1" dirty="0">
                <a:solidFill>
                  <a:srgbClr val="7030A0"/>
                </a:solidFill>
              </a:rPr>
              <a:t>Β</a:t>
            </a:r>
            <a:r>
              <a:rPr lang="en-US" sz="2600" i="1" dirty="0">
                <a:solidFill>
                  <a:srgbClr val="7030A0"/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= .07, </a:t>
            </a:r>
            <a:r>
              <a:rPr lang="en-US" sz="2600" i="1" dirty="0">
                <a:solidFill>
                  <a:srgbClr val="7030A0"/>
                </a:solidFill>
              </a:rPr>
              <a:t>p </a:t>
            </a:r>
            <a:r>
              <a:rPr lang="en-US" sz="2600" dirty="0">
                <a:solidFill>
                  <a:srgbClr val="7030A0"/>
                </a:solidFill>
              </a:rPr>
              <a:t>= .500</a:t>
            </a:r>
            <a:r>
              <a:rPr lang="en-US" sz="2600" dirty="0"/>
              <a:t>/</a:t>
            </a:r>
            <a:r>
              <a:rPr lang="el-GR" sz="2600" i="1" dirty="0">
                <a:solidFill>
                  <a:srgbClr val="FF0000"/>
                </a:solidFill>
              </a:rPr>
              <a:t>Β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= .01, </a:t>
            </a:r>
            <a:r>
              <a:rPr lang="en-US" sz="2600" i="1" dirty="0">
                <a:solidFill>
                  <a:srgbClr val="FF0000"/>
                </a:solidFill>
              </a:rPr>
              <a:t>p </a:t>
            </a:r>
            <a:r>
              <a:rPr lang="en-US" sz="2600" dirty="0">
                <a:solidFill>
                  <a:srgbClr val="FF0000"/>
                </a:solidFill>
              </a:rPr>
              <a:t>= .861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641B6-84FD-4C81-86F7-5F4DDAF9C941}"/>
              </a:ext>
            </a:extLst>
          </p:cNvPr>
          <p:cNvSpPr txBox="1"/>
          <p:nvPr/>
        </p:nvSpPr>
        <p:spPr>
          <a:xfrm>
            <a:off x="4194013" y="4196427"/>
            <a:ext cx="5148111" cy="511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i="1" dirty="0">
                <a:solidFill>
                  <a:srgbClr val="7030A0"/>
                </a:solidFill>
              </a:rPr>
              <a:t>Β</a:t>
            </a:r>
            <a:r>
              <a:rPr lang="en-US" sz="2600" i="1" dirty="0">
                <a:solidFill>
                  <a:srgbClr val="7030A0"/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= .08, </a:t>
            </a:r>
            <a:r>
              <a:rPr lang="en-US" sz="2600" i="1" dirty="0">
                <a:solidFill>
                  <a:srgbClr val="7030A0"/>
                </a:solidFill>
              </a:rPr>
              <a:t>p </a:t>
            </a:r>
            <a:r>
              <a:rPr lang="en-US" sz="2600" dirty="0">
                <a:solidFill>
                  <a:srgbClr val="7030A0"/>
                </a:solidFill>
              </a:rPr>
              <a:t>= .622 </a:t>
            </a:r>
            <a:r>
              <a:rPr lang="en-US" sz="2600" dirty="0"/>
              <a:t>/</a:t>
            </a:r>
            <a:r>
              <a:rPr lang="el-GR" sz="2600" i="1" dirty="0">
                <a:solidFill>
                  <a:srgbClr val="FF0000"/>
                </a:solidFill>
              </a:rPr>
              <a:t>Β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= .14, </a:t>
            </a:r>
            <a:r>
              <a:rPr lang="en-US" sz="2600" i="1" dirty="0">
                <a:solidFill>
                  <a:srgbClr val="FF0000"/>
                </a:solidFill>
              </a:rPr>
              <a:t>p </a:t>
            </a:r>
            <a:r>
              <a:rPr lang="en-US" sz="2600" dirty="0">
                <a:solidFill>
                  <a:srgbClr val="FF0000"/>
                </a:solidFill>
              </a:rPr>
              <a:t>= .151</a:t>
            </a:r>
            <a:endParaRPr lang="en-US" sz="2600" i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1C7BB-7202-4FB4-9D30-A8505CABD081}"/>
              </a:ext>
            </a:extLst>
          </p:cNvPr>
          <p:cNvSpPr txBox="1"/>
          <p:nvPr/>
        </p:nvSpPr>
        <p:spPr>
          <a:xfrm rot="20979149">
            <a:off x="4129669" y="5205427"/>
            <a:ext cx="50695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i="1" dirty="0">
                <a:solidFill>
                  <a:srgbClr val="7030A0"/>
                </a:solidFill>
              </a:rPr>
              <a:t>Β</a:t>
            </a:r>
            <a:r>
              <a:rPr lang="en-US" sz="2600" i="1" dirty="0">
                <a:solidFill>
                  <a:srgbClr val="7030A0"/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= .16, </a:t>
            </a:r>
            <a:r>
              <a:rPr lang="en-US" sz="2600" i="1" dirty="0">
                <a:solidFill>
                  <a:srgbClr val="7030A0"/>
                </a:solidFill>
              </a:rPr>
              <a:t>p </a:t>
            </a:r>
            <a:r>
              <a:rPr lang="en-US" sz="2600" dirty="0">
                <a:solidFill>
                  <a:srgbClr val="7030A0"/>
                </a:solidFill>
              </a:rPr>
              <a:t>= .167 </a:t>
            </a:r>
            <a:r>
              <a:rPr lang="en-US" sz="2600" dirty="0"/>
              <a:t>/</a:t>
            </a:r>
            <a:r>
              <a:rPr lang="el-GR" sz="2600" i="1" dirty="0">
                <a:solidFill>
                  <a:srgbClr val="FF0000"/>
                </a:solidFill>
              </a:rPr>
              <a:t>Β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= -.04, </a:t>
            </a:r>
            <a:r>
              <a:rPr lang="en-US" sz="2600" i="1" dirty="0">
                <a:solidFill>
                  <a:srgbClr val="FF0000"/>
                </a:solidFill>
              </a:rPr>
              <a:t>p </a:t>
            </a:r>
            <a:r>
              <a:rPr lang="en-US" sz="2600" dirty="0">
                <a:solidFill>
                  <a:srgbClr val="FF0000"/>
                </a:solidFill>
              </a:rPr>
              <a:t>= .656</a:t>
            </a:r>
            <a:endParaRPr lang="en-US" sz="2600" i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0697E8-44E0-446D-B915-35A0DE673E47}"/>
              </a:ext>
            </a:extLst>
          </p:cNvPr>
          <p:cNvSpPr txBox="1"/>
          <p:nvPr/>
        </p:nvSpPr>
        <p:spPr>
          <a:xfrm>
            <a:off x="10187493" y="3116952"/>
            <a:ext cx="18067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/>
              <a:t>R</a:t>
            </a:r>
            <a:r>
              <a:rPr lang="en-US" sz="2600" i="1" baseline="30000" dirty="0"/>
              <a:t>2 </a:t>
            </a:r>
            <a:r>
              <a:rPr lang="en-US" sz="2600" dirty="0"/>
              <a:t>= </a:t>
            </a:r>
            <a:r>
              <a:rPr lang="en-US" sz="2600" dirty="0">
                <a:solidFill>
                  <a:srgbClr val="7030A0"/>
                </a:solidFill>
              </a:rPr>
              <a:t>.34</a:t>
            </a:r>
            <a:r>
              <a:rPr lang="en-US" sz="2600" dirty="0"/>
              <a:t>/</a:t>
            </a:r>
            <a:r>
              <a:rPr lang="en-US" sz="2600" dirty="0">
                <a:solidFill>
                  <a:srgbClr val="FF0000"/>
                </a:solidFill>
              </a:rPr>
              <a:t>.15</a:t>
            </a:r>
            <a:endParaRPr lang="en-US" sz="2600" i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7DF828-5AD3-47D8-9345-891390051885}"/>
              </a:ext>
            </a:extLst>
          </p:cNvPr>
          <p:cNvSpPr/>
          <p:nvPr/>
        </p:nvSpPr>
        <p:spPr>
          <a:xfrm>
            <a:off x="834202" y="4058914"/>
            <a:ext cx="3292466" cy="12635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Traffic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Hazards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9A6D78-CDAB-4A11-8B4F-909D944526E2}"/>
              </a:ext>
            </a:extLst>
          </p:cNvPr>
          <p:cNvCxnSpPr>
            <a:cxnSpLocks/>
            <a:stCxn id="18" idx="6"/>
            <a:endCxn id="20" idx="3"/>
          </p:cNvCxnSpPr>
          <p:nvPr/>
        </p:nvCxnSpPr>
        <p:spPr>
          <a:xfrm>
            <a:off x="4126668" y="4690682"/>
            <a:ext cx="5638972" cy="16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8DB82E-31F8-4123-A077-886CED559FA2}"/>
              </a:ext>
            </a:extLst>
          </p:cNvPr>
          <p:cNvSpPr txBox="1"/>
          <p:nvPr/>
        </p:nvSpPr>
        <p:spPr>
          <a:xfrm rot="392682">
            <a:off x="4392775" y="3043659"/>
            <a:ext cx="4937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600" i="1" dirty="0">
                <a:solidFill>
                  <a:srgbClr val="7030A0"/>
                </a:solidFill>
              </a:rPr>
              <a:t>Β</a:t>
            </a:r>
            <a:r>
              <a:rPr lang="en-US" sz="2600" i="1" dirty="0">
                <a:solidFill>
                  <a:srgbClr val="7030A0"/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= .13, </a:t>
            </a:r>
            <a:r>
              <a:rPr lang="en-US" sz="2600" i="1" dirty="0">
                <a:solidFill>
                  <a:srgbClr val="7030A0"/>
                </a:solidFill>
              </a:rPr>
              <a:t>p </a:t>
            </a:r>
            <a:r>
              <a:rPr lang="en-US" sz="2600" dirty="0">
                <a:solidFill>
                  <a:srgbClr val="7030A0"/>
                </a:solidFill>
              </a:rPr>
              <a:t>= .135 </a:t>
            </a:r>
            <a:r>
              <a:rPr lang="en-US" sz="2600" dirty="0"/>
              <a:t>/</a:t>
            </a:r>
            <a:r>
              <a:rPr lang="el-GR" sz="2600" i="1" dirty="0">
                <a:solidFill>
                  <a:srgbClr val="FF0000"/>
                </a:solidFill>
              </a:rPr>
              <a:t>Β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= .17, </a:t>
            </a:r>
            <a:r>
              <a:rPr lang="en-US" sz="2600" i="1" dirty="0">
                <a:solidFill>
                  <a:srgbClr val="FF0000"/>
                </a:solidFill>
              </a:rPr>
              <a:t>p </a:t>
            </a:r>
            <a:r>
              <a:rPr lang="en-US" sz="2600" dirty="0">
                <a:solidFill>
                  <a:srgbClr val="FF0000"/>
                </a:solidFill>
              </a:rPr>
              <a:t>= .031</a:t>
            </a:r>
            <a:endParaRPr lang="en-US" sz="2600" i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A48811-551F-463C-8B12-F6C5EF469777}"/>
              </a:ext>
            </a:extLst>
          </p:cNvPr>
          <p:cNvSpPr/>
          <p:nvPr/>
        </p:nvSpPr>
        <p:spPr>
          <a:xfrm>
            <a:off x="9372599" y="3629023"/>
            <a:ext cx="2683849" cy="12635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F55B8-4621-4D22-8618-DC778EB65F33}"/>
              </a:ext>
            </a:extLst>
          </p:cNvPr>
          <p:cNvSpPr txBox="1"/>
          <p:nvPr/>
        </p:nvSpPr>
        <p:spPr>
          <a:xfrm>
            <a:off x="7834588" y="5899575"/>
            <a:ext cx="41596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</a:rPr>
              <a:t>Lower English Competence</a:t>
            </a:r>
          </a:p>
          <a:p>
            <a:r>
              <a:rPr lang="en-US" sz="2600" dirty="0">
                <a:solidFill>
                  <a:srgbClr val="FF0000"/>
                </a:solidFill>
              </a:rPr>
              <a:t>Higher English Competence</a:t>
            </a:r>
          </a:p>
        </p:txBody>
      </p:sp>
    </p:spTree>
    <p:extLst>
      <p:ext uri="{BB962C8B-B14F-4D97-AF65-F5344CB8AC3E}">
        <p14:creationId xmlns:p14="http://schemas.microsoft.com/office/powerpoint/2010/main" val="3351462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90689"/>
            <a:ext cx="10363826" cy="4859744"/>
          </a:xfrm>
        </p:spPr>
        <p:txBody>
          <a:bodyPr>
            <a:normAutofit/>
          </a:bodyPr>
          <a:lstStyle/>
          <a:p>
            <a:r>
              <a:rPr lang="en-US" dirty="0"/>
              <a:t>In this diverse sample of Latinx adults, the 4-factor structure of the NEWS-A is supported with minor changes</a:t>
            </a:r>
          </a:p>
          <a:p>
            <a:pPr lvl="1"/>
            <a:r>
              <a:rPr lang="en-US" sz="2600" dirty="0"/>
              <a:t>“The speed of traffic on most nearby streets is usually slow” did not load well and was removed</a:t>
            </a:r>
          </a:p>
          <a:p>
            <a:pPr lvl="1"/>
            <a:r>
              <a:rPr lang="en-US" sz="2600" dirty="0"/>
              <a:t>The fit was acceptable by several fit indices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99FE1-DFC0-4FB3-BA6F-E403A000F326}"/>
              </a:ext>
            </a:extLst>
          </p:cNvPr>
          <p:cNvSpPr txBox="1"/>
          <p:nvPr/>
        </p:nvSpPr>
        <p:spPr>
          <a:xfrm>
            <a:off x="0" y="642592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Cerin</a:t>
            </a:r>
            <a:r>
              <a:rPr lang="en-US" dirty="0"/>
              <a:t> et al., 2006) </a:t>
            </a:r>
          </a:p>
        </p:txBody>
      </p:sp>
    </p:spTree>
    <p:extLst>
      <p:ext uri="{BB962C8B-B14F-4D97-AF65-F5344CB8AC3E}">
        <p14:creationId xmlns:p14="http://schemas.microsoft.com/office/powerpoint/2010/main" val="112915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90689"/>
            <a:ext cx="10363826" cy="4859744"/>
          </a:xfrm>
        </p:spPr>
        <p:txBody>
          <a:bodyPr>
            <a:normAutofit/>
          </a:bodyPr>
          <a:lstStyle/>
          <a:p>
            <a:r>
              <a:rPr lang="en-US" dirty="0"/>
              <a:t>Aesthetics positively associated with physical activity </a:t>
            </a:r>
          </a:p>
          <a:p>
            <a:pPr lvl="1"/>
            <a:r>
              <a:rPr lang="en-US" sz="2600" dirty="0"/>
              <a:t>Consistent with past literature</a:t>
            </a:r>
          </a:p>
          <a:p>
            <a:r>
              <a:rPr lang="en-US" dirty="0"/>
              <a:t>Significant differences in associations of NEWS-A factors and physical activity between English competence groups</a:t>
            </a:r>
          </a:p>
          <a:p>
            <a:pPr lvl="1"/>
            <a:r>
              <a:rPr lang="en-US" sz="2600" dirty="0"/>
              <a:t>Aesthetics was positively associated with physical activity in Latinx adults with more English competence</a:t>
            </a:r>
          </a:p>
          <a:p>
            <a:pPr lvl="2"/>
            <a:r>
              <a:rPr lang="en-US" sz="2400" dirty="0"/>
              <a:t>Aesthetics of a neighborhood may be more important to Latinx adults that are more acculturated due to more acculturated Latinx engaging in more leisure-time physical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66BDC-FC45-49C1-BA37-17669C1D029F}"/>
              </a:ext>
            </a:extLst>
          </p:cNvPr>
          <p:cNvSpPr txBox="1"/>
          <p:nvPr/>
        </p:nvSpPr>
        <p:spPr>
          <a:xfrm>
            <a:off x="0" y="642592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(Perez et al., 2016) </a:t>
            </a:r>
          </a:p>
        </p:txBody>
      </p:sp>
    </p:spTree>
    <p:extLst>
      <p:ext uri="{BB962C8B-B14F-4D97-AF65-F5344CB8AC3E}">
        <p14:creationId xmlns:p14="http://schemas.microsoft.com/office/powerpoint/2010/main" val="392161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90689"/>
            <a:ext cx="10363826" cy="4859744"/>
          </a:xfrm>
        </p:spPr>
        <p:txBody>
          <a:bodyPr>
            <a:normAutofit/>
          </a:bodyPr>
          <a:lstStyle/>
          <a:p>
            <a:r>
              <a:rPr lang="en-US" dirty="0"/>
              <a:t>However, model fit was worse for the multiple-group analyses</a:t>
            </a:r>
          </a:p>
          <a:p>
            <a:r>
              <a:rPr lang="en-US" dirty="0"/>
              <a:t>May want to rely on the more parsimonious model without examining group differences</a:t>
            </a:r>
          </a:p>
          <a:p>
            <a:pPr lvl="1"/>
            <a:r>
              <a:rPr lang="en-US" sz="2600" dirty="0"/>
              <a:t>Showed a similar association with aesthetics and physical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66BDC-FC45-49C1-BA37-17669C1D029F}"/>
              </a:ext>
            </a:extLst>
          </p:cNvPr>
          <p:cNvSpPr txBox="1"/>
          <p:nvPr/>
        </p:nvSpPr>
        <p:spPr>
          <a:xfrm>
            <a:off x="0" y="642592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(Perez et al., 2016) </a:t>
            </a:r>
          </a:p>
        </p:txBody>
      </p:sp>
    </p:spTree>
    <p:extLst>
      <p:ext uri="{BB962C8B-B14F-4D97-AF65-F5344CB8AC3E}">
        <p14:creationId xmlns:p14="http://schemas.microsoft.com/office/powerpoint/2010/main" val="9996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000" dirty="0"/>
              <a:t>Why Focus on Latinx Populations?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0B4FF-0504-41BF-A688-7565B3CFF905}"/>
              </a:ext>
            </a:extLst>
          </p:cNvPr>
          <p:cNvSpPr txBox="1"/>
          <p:nvPr/>
        </p:nvSpPr>
        <p:spPr>
          <a:xfrm>
            <a:off x="0" y="6508678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(Freedman, </a:t>
            </a:r>
            <a:r>
              <a:rPr lang="en-US" sz="1600" dirty="0" err="1"/>
              <a:t>Grafova</a:t>
            </a:r>
            <a:r>
              <a:rPr lang="en-US" sz="1600" dirty="0"/>
              <a:t>, &amp; Rogowski, 2011; Tucker, Welk, &amp; </a:t>
            </a:r>
            <a:r>
              <a:rPr lang="en-US" sz="1600" dirty="0" err="1"/>
              <a:t>Beyler</a:t>
            </a:r>
            <a:r>
              <a:rPr lang="en-US" sz="1600" dirty="0"/>
              <a:t>, 2011)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C8EB8-84D6-4EB4-A8DF-E539CEFB2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28" y="2065650"/>
            <a:ext cx="5481751" cy="411131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7EEE39-8B5E-4566-9EC8-F52344344A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dirty="0"/>
              <a:t>Latinx populations are less likely to meet physical activity recommendations when compared to non-Latinx White counterparts </a:t>
            </a:r>
          </a:p>
          <a:p>
            <a:pPr lvl="1"/>
            <a:r>
              <a:rPr lang="en-US" sz="2600" dirty="0"/>
              <a:t>Associated with increased risk of chronic diseases</a:t>
            </a:r>
          </a:p>
        </p:txBody>
      </p:sp>
    </p:spTree>
    <p:extLst>
      <p:ext uri="{BB962C8B-B14F-4D97-AF65-F5344CB8AC3E}">
        <p14:creationId xmlns:p14="http://schemas.microsoft.com/office/powerpoint/2010/main" val="4163395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690688"/>
            <a:ext cx="10828867" cy="5048779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sz="2600" dirty="0"/>
              <a:t>Cross-sectional</a:t>
            </a:r>
          </a:p>
          <a:p>
            <a:pPr lvl="1"/>
            <a:r>
              <a:rPr lang="en-US" sz="2600" dirty="0"/>
              <a:t>Self-report physical activity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sz="2600" dirty="0"/>
              <a:t>Large, diverse </a:t>
            </a:r>
            <a:r>
              <a:rPr lang="en-US" sz="2600" dirty="0" err="1"/>
              <a:t>Latinx</a:t>
            </a:r>
            <a:r>
              <a:rPr lang="en-US" sz="2600" dirty="0"/>
              <a:t> sample allows for within-ethnic-group variations in physical activity</a:t>
            </a:r>
          </a:p>
          <a:p>
            <a:pPr lvl="1"/>
            <a:r>
              <a:rPr lang="en-US" sz="2600" dirty="0"/>
              <a:t>Better measure of acculturation</a:t>
            </a:r>
          </a:p>
          <a:p>
            <a:pPr lvl="1"/>
            <a:r>
              <a:rPr lang="en-US" sz="2600" dirty="0"/>
              <a:t>Uses a validated version of the NEWS-A</a:t>
            </a:r>
          </a:p>
          <a:p>
            <a:pPr lvl="1"/>
            <a:r>
              <a:rPr lang="en-US" sz="2600" dirty="0"/>
              <a:t>Measures perceptions of the environment, which has been shown to be more predictive of behaviors compared with objective measures of the environment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3884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010C-CB3C-4C05-982D-329629C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A1F7-4F62-4024-9D4A-8752537DA6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90688"/>
            <a:ext cx="10363826" cy="4100511"/>
          </a:xfrm>
        </p:spPr>
        <p:txBody>
          <a:bodyPr>
            <a:normAutofit/>
          </a:bodyPr>
          <a:lstStyle/>
          <a:p>
            <a:r>
              <a:rPr lang="en-US" dirty="0"/>
              <a:t>Researchers can feel confident using the NEWS-A among Latinx populations</a:t>
            </a:r>
          </a:p>
          <a:p>
            <a:r>
              <a:rPr lang="en-US" dirty="0"/>
              <a:t>These findings contribute to variations in physical activity among Latinx adults</a:t>
            </a:r>
          </a:p>
          <a:p>
            <a:pPr lvl="1"/>
            <a:r>
              <a:rPr lang="en-US" sz="2600" dirty="0"/>
              <a:t>Can then inform interventions to target sub-groups of Latinx adults that may be at risk of lower levels of physical activity</a:t>
            </a:r>
          </a:p>
        </p:txBody>
      </p:sp>
    </p:spTree>
    <p:extLst>
      <p:ext uri="{BB962C8B-B14F-4D97-AF65-F5344CB8AC3E}">
        <p14:creationId xmlns:p14="http://schemas.microsoft.com/office/powerpoint/2010/main" val="616655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B8EE-F8D9-4A10-8695-7194E9D3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B0B7-2328-41C1-8517-534DA4FE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Jonathan A. Pedroza</a:t>
            </a:r>
          </a:p>
          <a:p>
            <a:pPr lvl="1"/>
            <a:r>
              <a:rPr lang="en-US" sz="2600" dirty="0"/>
              <a:t>Email: </a:t>
            </a:r>
            <a:r>
              <a:rPr lang="en-US" sz="2600" dirty="0">
                <a:hlinkClick r:id="rId2"/>
              </a:rPr>
              <a:t>jpedroza@uoregon.edu</a:t>
            </a:r>
            <a:r>
              <a:rPr lang="en-US" sz="2600" dirty="0"/>
              <a:t> </a:t>
            </a:r>
          </a:p>
        </p:txBody>
      </p:sp>
      <p:pic>
        <p:nvPicPr>
          <p:cNvPr id="2050" name="Picture 2" descr="https://blogs.uoregon.edu/therenewlab/files/2017/04/logo-20vzl8q-300x108.png">
            <a:extLst>
              <a:ext uri="{FF2B5EF4-FFF2-40B4-BE49-F238E27FC236}">
                <a16:creationId xmlns:a16="http://schemas.microsoft.com/office/drawing/2014/main" id="{60444D23-66B1-487C-BC17-A9FB6078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58" y="3944929"/>
            <a:ext cx="3711317" cy="13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B52BC-A6DA-4434-9F90-517BA8DD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221" y="2775774"/>
            <a:ext cx="2459532" cy="3935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13E27-4349-4661-8FBE-6012787F0FE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9347"/>
            <a:ext cx="2934827" cy="37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68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5BD9-15A7-49AA-BCF2-B41B7653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7005-7505-47B5-B25C-9749BCD4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Afable-Munsuz</a:t>
            </a:r>
            <a:r>
              <a:rPr lang="en-US" dirty="0"/>
              <a:t>, A., &amp; Pérez-Stable, E. (2017). Developing a theoretical framework for studies on acculturation and chronic disease. </a:t>
            </a:r>
            <a:r>
              <a:rPr lang="en-US" i="1" dirty="0"/>
              <a:t>The Oxford Handbook of Acculturation and Health</a:t>
            </a:r>
            <a:r>
              <a:rPr lang="en-US" dirty="0"/>
              <a:t>, 357-377.</a:t>
            </a:r>
          </a:p>
          <a:p>
            <a:r>
              <a:rPr lang="en-US" dirty="0" err="1"/>
              <a:t>Afable-Munsuz</a:t>
            </a:r>
            <a:r>
              <a:rPr lang="en-US" dirty="0"/>
              <a:t>, A., Ponce, N. A., Rodriguez, M., &amp; Perez-Stable, E. J. (2010). Immigrant generation and physical activity among Mexican, Chinese &amp; Filipino adults in the US. </a:t>
            </a:r>
            <a:r>
              <a:rPr lang="en-US" i="1" dirty="0"/>
              <a:t>Social Science &amp; Medicine</a:t>
            </a:r>
            <a:r>
              <a:rPr lang="en-US" dirty="0"/>
              <a:t>, </a:t>
            </a:r>
            <a:r>
              <a:rPr lang="en-US" i="1" dirty="0"/>
              <a:t>70</a:t>
            </a:r>
            <a:r>
              <a:rPr lang="en-US" dirty="0"/>
              <a:t>(12), 1997-2005.</a:t>
            </a:r>
          </a:p>
          <a:p>
            <a:r>
              <a:rPr lang="en-US" dirty="0"/>
              <a:t>Bronfenbrenner, U. (1994). Ecological models of human development. </a:t>
            </a:r>
            <a:r>
              <a:rPr lang="en-US" i="1" dirty="0"/>
              <a:t>Readings on the Development of Children</a:t>
            </a:r>
            <a:r>
              <a:rPr lang="en-US" dirty="0"/>
              <a:t>, </a:t>
            </a:r>
            <a:r>
              <a:rPr lang="en-US" i="1" dirty="0"/>
              <a:t>2</a:t>
            </a:r>
            <a:r>
              <a:rPr lang="en-US" dirty="0"/>
              <a:t>(1), 37-43.</a:t>
            </a:r>
          </a:p>
          <a:p>
            <a:r>
              <a:rPr lang="en-US" dirty="0" err="1"/>
              <a:t>Cerin</a:t>
            </a:r>
            <a:r>
              <a:rPr lang="en-US" dirty="0"/>
              <a:t>, E., </a:t>
            </a:r>
            <a:r>
              <a:rPr lang="en-US" dirty="0" err="1"/>
              <a:t>Saelens</a:t>
            </a:r>
            <a:r>
              <a:rPr lang="en-US" dirty="0"/>
              <a:t>, B. E., </a:t>
            </a:r>
            <a:r>
              <a:rPr lang="en-US" dirty="0" err="1"/>
              <a:t>Sallis</a:t>
            </a:r>
            <a:r>
              <a:rPr lang="en-US" dirty="0"/>
              <a:t>, J. F., &amp; Frank, L. D. (2006). Neighborhood Environment Walkability Scale: validity and development of a short form. </a:t>
            </a:r>
            <a:r>
              <a:rPr lang="en-US" i="1" dirty="0"/>
              <a:t>Medicine &amp; Science in Sports &amp; Exercise</a:t>
            </a:r>
            <a:r>
              <a:rPr lang="en-US" dirty="0"/>
              <a:t>, </a:t>
            </a:r>
            <a:r>
              <a:rPr lang="en-US" i="1" dirty="0"/>
              <a:t>38</a:t>
            </a:r>
            <a:r>
              <a:rPr lang="en-US" dirty="0"/>
              <a:t>(9), 1682-1691.</a:t>
            </a:r>
          </a:p>
          <a:p>
            <a:r>
              <a:rPr lang="en-US" dirty="0"/>
              <a:t>Freedman, V. A., </a:t>
            </a:r>
            <a:r>
              <a:rPr lang="en-US" dirty="0" err="1"/>
              <a:t>Grafova</a:t>
            </a:r>
            <a:r>
              <a:rPr lang="en-US" dirty="0"/>
              <a:t>, I. B., &amp; Rogowski, J. (2011). Neighborhoods and chronic disease onset in later life. </a:t>
            </a:r>
            <a:r>
              <a:rPr lang="en-US" i="1" dirty="0"/>
              <a:t>American Journal of Public Health</a:t>
            </a:r>
            <a:r>
              <a:rPr lang="en-US" dirty="0"/>
              <a:t>, </a:t>
            </a:r>
            <a:r>
              <a:rPr lang="en-US" i="1" dirty="0"/>
              <a:t>101</a:t>
            </a:r>
            <a:r>
              <a:rPr lang="en-US" dirty="0"/>
              <a:t>(1), 79-86.</a:t>
            </a:r>
          </a:p>
          <a:p>
            <a:r>
              <a:rPr lang="en-US" dirty="0"/>
              <a:t>Hu, L. T., &amp; </a:t>
            </a:r>
            <a:r>
              <a:rPr lang="en-US" dirty="0" err="1"/>
              <a:t>Bentler</a:t>
            </a:r>
            <a:r>
              <a:rPr lang="en-US" dirty="0"/>
              <a:t>, P. M. (1999). Cutoff criteria for fit indexes in covariance structure analysis: Conventional criteria versus new alternatives. </a:t>
            </a:r>
            <a:r>
              <a:rPr lang="en-US" i="1" dirty="0"/>
              <a:t>Structural Equation Modeling: A Multidisciplinary Journal</a:t>
            </a:r>
            <a:r>
              <a:rPr lang="en-US" dirty="0"/>
              <a:t>, </a:t>
            </a:r>
            <a:r>
              <a:rPr lang="en-US" i="1" dirty="0"/>
              <a:t>6</a:t>
            </a:r>
            <a:r>
              <a:rPr lang="en-US" dirty="0"/>
              <a:t>(1), 1-55.</a:t>
            </a:r>
          </a:p>
          <a:p>
            <a:r>
              <a:rPr lang="en-US" dirty="0"/>
              <a:t>Martinez, S. M., Arredondo, E. M., </a:t>
            </a:r>
            <a:r>
              <a:rPr lang="en-US" dirty="0" err="1"/>
              <a:t>Roesch</a:t>
            </a:r>
            <a:r>
              <a:rPr lang="en-US" dirty="0"/>
              <a:t>, S., Patrick, K., Ayala, G. X., &amp; Elder, J. P. (2011). Walking for transportation among Latino adults in San Diego County: who meets physical activity guidelines?. </a:t>
            </a:r>
            <a:r>
              <a:rPr lang="en-US" i="1" dirty="0"/>
              <a:t>Journal of Physical Activity and Health</a:t>
            </a:r>
            <a:r>
              <a:rPr lang="en-US" dirty="0"/>
              <a:t>, </a:t>
            </a:r>
            <a:r>
              <a:rPr lang="en-US" i="1" dirty="0"/>
              <a:t>8</a:t>
            </a:r>
            <a:r>
              <a:rPr lang="en-US" dirty="0"/>
              <a:t>(7), 898-906.</a:t>
            </a:r>
          </a:p>
        </p:txBody>
      </p:sp>
    </p:spTree>
    <p:extLst>
      <p:ext uri="{BB962C8B-B14F-4D97-AF65-F5344CB8AC3E}">
        <p14:creationId xmlns:p14="http://schemas.microsoft.com/office/powerpoint/2010/main" val="1813045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5BD9-15A7-49AA-BCF2-B41B7653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7005-7505-47B5-B25C-9749BCD4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Murillo, R., Albrecht, S. S., </a:t>
            </a:r>
            <a:r>
              <a:rPr lang="en-US" dirty="0" err="1"/>
              <a:t>Daviglus</a:t>
            </a:r>
            <a:r>
              <a:rPr lang="en-US" dirty="0"/>
              <a:t>, M. L., &amp; Kershaw, K. N. (2015). The role of physical activity and sedentary behaviors in explaining the association between acculturation and obesity among Mexican-American adults. </a:t>
            </a:r>
            <a:r>
              <a:rPr lang="en-US" i="1" dirty="0"/>
              <a:t>American Journal of Health Promotion</a:t>
            </a:r>
            <a:r>
              <a:rPr lang="en-US" dirty="0"/>
              <a:t>, </a:t>
            </a:r>
            <a:r>
              <a:rPr lang="en-US" i="1" dirty="0"/>
              <a:t>30</a:t>
            </a:r>
            <a:r>
              <a:rPr lang="en-US" dirty="0"/>
              <a:t>(1), 50-57.</a:t>
            </a:r>
          </a:p>
          <a:p>
            <a:r>
              <a:rPr lang="en-US" dirty="0"/>
              <a:t>Perez, L. G., Carlson, J., </a:t>
            </a:r>
            <a:r>
              <a:rPr lang="en-US" dirty="0" err="1"/>
              <a:t>Slymen</a:t>
            </a:r>
            <a:r>
              <a:rPr lang="en-US" dirty="0"/>
              <a:t>, D. J., Patrick, K., Kerr, J., Godbole, S., ... &amp; Arredondo, E. M. (2016). Does the social environment moderate associations of the built environment with Latinas’ objectively-measured neighborhood outdoor physical activity?. </a:t>
            </a:r>
            <a:r>
              <a:rPr lang="en-US" i="1" dirty="0"/>
              <a:t>Preventive medicine reports</a:t>
            </a:r>
            <a:r>
              <a:rPr lang="en-US" dirty="0"/>
              <a:t>, </a:t>
            </a:r>
            <a:r>
              <a:rPr lang="en-US" i="1" dirty="0"/>
              <a:t>4</a:t>
            </a:r>
            <a:r>
              <a:rPr lang="en-US" dirty="0"/>
              <a:t>, 551-557.</a:t>
            </a:r>
          </a:p>
          <a:p>
            <a:r>
              <a:rPr lang="en-US" dirty="0"/>
              <a:t>Perez, L. G., </a:t>
            </a:r>
            <a:r>
              <a:rPr lang="en-US" dirty="0" err="1"/>
              <a:t>Slymen</a:t>
            </a:r>
            <a:r>
              <a:rPr lang="en-US" dirty="0"/>
              <a:t>, D. J., </a:t>
            </a:r>
            <a:r>
              <a:rPr lang="en-US" dirty="0" err="1"/>
              <a:t>Sallis</a:t>
            </a:r>
            <a:r>
              <a:rPr lang="en-US" dirty="0"/>
              <a:t>, J. F., Ayala, G. X., Elder, J. P., &amp; Arredondo, E. M. (2016). Interactions between individual and perceived environmental factors on Latinas’ physical activity. </a:t>
            </a:r>
            <a:r>
              <a:rPr lang="en-US" i="1" dirty="0"/>
              <a:t>Journal of Public Health</a:t>
            </a:r>
            <a:r>
              <a:rPr lang="en-US" dirty="0"/>
              <a:t>, </a:t>
            </a:r>
            <a:r>
              <a:rPr lang="en-US" i="1" dirty="0"/>
              <a:t>39</a:t>
            </a:r>
            <a:r>
              <a:rPr lang="en-US" dirty="0"/>
              <a:t>(2), e10-e18.</a:t>
            </a:r>
          </a:p>
          <a:p>
            <a:r>
              <a:rPr lang="en-US" dirty="0"/>
              <a:t>Pichon, L. C., Arredondo, E. M., </a:t>
            </a:r>
            <a:r>
              <a:rPr lang="en-US" dirty="0" err="1"/>
              <a:t>Roesch</a:t>
            </a:r>
            <a:r>
              <a:rPr lang="en-US" dirty="0"/>
              <a:t>, S., </a:t>
            </a:r>
            <a:r>
              <a:rPr lang="en-US" dirty="0" err="1"/>
              <a:t>Sallis</a:t>
            </a:r>
            <a:r>
              <a:rPr lang="en-US" dirty="0"/>
              <a:t>, J. F., Ayala, G. X., &amp; Elder, J. P. (2007). The relation of acculturation to Latinas' perceived neighborhood safety and physical activity: a structural equation analysis. </a:t>
            </a:r>
            <a:r>
              <a:rPr lang="en-US" i="1" dirty="0"/>
              <a:t>Annals of Behavioral Medicine</a:t>
            </a:r>
            <a:r>
              <a:rPr lang="en-US" dirty="0"/>
              <a:t>, </a:t>
            </a:r>
            <a:r>
              <a:rPr lang="en-US" i="1" dirty="0"/>
              <a:t>34</a:t>
            </a:r>
            <a:r>
              <a:rPr lang="en-US" dirty="0"/>
              <a:t>(3), 295-303.</a:t>
            </a:r>
          </a:p>
          <a:p>
            <a:r>
              <a:rPr lang="en-US" dirty="0" err="1"/>
              <a:t>Portes</a:t>
            </a:r>
            <a:r>
              <a:rPr lang="en-US" dirty="0"/>
              <a:t>, A. (Ed.). (1996). </a:t>
            </a:r>
            <a:r>
              <a:rPr lang="en-US" i="1" dirty="0"/>
              <a:t>The new second generation</a:t>
            </a:r>
            <a:r>
              <a:rPr lang="en-US" dirty="0"/>
              <a:t>. Russell Sage Foundation.</a:t>
            </a:r>
          </a:p>
          <a:p>
            <a:r>
              <a:rPr lang="en-US" dirty="0"/>
              <a:t>Tucker, J. M., Welk, G. J., &amp; </a:t>
            </a:r>
            <a:r>
              <a:rPr lang="en-US" dirty="0" err="1"/>
              <a:t>Beyler</a:t>
            </a:r>
            <a:r>
              <a:rPr lang="en-US" dirty="0"/>
              <a:t>, N. K. (2011). Physical activity in US adults: compliance with the physical activity guidelines for Americans. </a:t>
            </a:r>
            <a:r>
              <a:rPr lang="en-US" i="1" dirty="0"/>
              <a:t>American Journal of Preventive Medicine</a:t>
            </a:r>
            <a:r>
              <a:rPr lang="en-US" dirty="0"/>
              <a:t>, </a:t>
            </a:r>
            <a:r>
              <a:rPr lang="en-US" i="1" dirty="0"/>
              <a:t>40</a:t>
            </a:r>
            <a:r>
              <a:rPr lang="en-US" dirty="0"/>
              <a:t>(4), 454-461.</a:t>
            </a:r>
          </a:p>
          <a:p>
            <a:r>
              <a:rPr lang="en-US" dirty="0"/>
              <a:t>Walker, S. N., </a:t>
            </a:r>
            <a:r>
              <a:rPr lang="en-US" dirty="0" err="1"/>
              <a:t>Sechrist</a:t>
            </a:r>
            <a:r>
              <a:rPr lang="en-US" dirty="0"/>
              <a:t>, K. R., &amp; Pender, N. J. (1995). Health promotion model-instruments to measure health promoting lifestyle: Health-promoting lifestyle profile [HPLP II](Adult version).</a:t>
            </a:r>
          </a:p>
          <a:p>
            <a:r>
              <a:rPr lang="en-US" dirty="0" err="1"/>
              <a:t>Zea</a:t>
            </a:r>
            <a:r>
              <a:rPr lang="en-US" dirty="0"/>
              <a:t>, M. C., Asner-Self, K. K., Birman, D., &amp; </a:t>
            </a:r>
            <a:r>
              <a:rPr lang="en-US" dirty="0" err="1"/>
              <a:t>Buki</a:t>
            </a:r>
            <a:r>
              <a:rPr lang="en-US" dirty="0"/>
              <a:t>, L. P. (2003). The Abbreviated </a:t>
            </a:r>
            <a:r>
              <a:rPr lang="en-US" dirty="0" err="1"/>
              <a:t>Multidimentional</a:t>
            </a:r>
            <a:r>
              <a:rPr lang="en-US" dirty="0"/>
              <a:t> Acculturation Scale: Empirical validation with two Latino/Latina samples. </a:t>
            </a:r>
            <a:r>
              <a:rPr lang="en-US" i="1" dirty="0"/>
              <a:t>Cultural Diversity and Ethnic Minority Psychology</a:t>
            </a:r>
            <a:r>
              <a:rPr lang="en-US" dirty="0"/>
              <a:t>, </a:t>
            </a:r>
            <a:r>
              <a:rPr lang="en-US" i="1" dirty="0"/>
              <a:t>9</a:t>
            </a:r>
            <a:r>
              <a:rPr lang="en-US" dirty="0"/>
              <a:t>(2), 107.</a:t>
            </a:r>
          </a:p>
        </p:txBody>
      </p:sp>
    </p:spTree>
    <p:extLst>
      <p:ext uri="{BB962C8B-B14F-4D97-AF65-F5344CB8AC3E}">
        <p14:creationId xmlns:p14="http://schemas.microsoft.com/office/powerpoint/2010/main" val="2285026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0619-B861-4CEF-AC91-16483520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en-US" dirty="0"/>
              <a:t>Significant Covariates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602621-3343-4CF5-BEBC-D3EE58BBD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30819"/>
              </p:ext>
            </p:extLst>
          </p:nvPr>
        </p:nvGraphicFramePr>
        <p:xfrm>
          <a:off x="838200" y="1246939"/>
          <a:ext cx="10515600" cy="52459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886268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581294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82884616"/>
                    </a:ext>
                  </a:extLst>
                </a:gridCol>
              </a:tblGrid>
              <a:tr h="751923">
                <a:tc>
                  <a:txBody>
                    <a:bodyPr/>
                    <a:lstStyle/>
                    <a:p>
                      <a:r>
                        <a:rPr lang="en-US" sz="2400" dirty="0"/>
                        <a:t>Reference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Significant Covariate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75488"/>
                  </a:ext>
                </a:extLst>
              </a:tr>
              <a:tr h="675044">
                <a:tc>
                  <a:txBody>
                    <a:bodyPr/>
                    <a:lstStyle/>
                    <a:p>
                      <a:r>
                        <a:rPr lang="en-US" sz="2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Β</a:t>
                      </a:r>
                      <a:r>
                        <a:rPr lang="en-US" sz="2400" dirty="0"/>
                        <a:t> = -.09, p = 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92722"/>
                  </a:ext>
                </a:extLst>
              </a:tr>
              <a:tr h="675044">
                <a:tc>
                  <a:txBody>
                    <a:bodyPr/>
                    <a:lstStyle/>
                    <a:p>
                      <a:r>
                        <a:rPr lang="en-US" sz="2400" dirty="0"/>
                        <a:t>Work full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 not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Β</a:t>
                      </a:r>
                      <a:r>
                        <a:rPr lang="en-US" sz="2400" dirty="0"/>
                        <a:t> = -.13, p = 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73185"/>
                  </a:ext>
                </a:extLst>
              </a:tr>
              <a:tr h="675044">
                <a:tc>
                  <a:txBody>
                    <a:bodyPr/>
                    <a:lstStyle/>
                    <a:p>
                      <a:r>
                        <a:rPr lang="en-US" sz="2400" dirty="0"/>
                        <a:t>High school or less schooling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Two year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Β</a:t>
                      </a:r>
                      <a:r>
                        <a:rPr lang="en-US" sz="2400" dirty="0"/>
                        <a:t> = .12, p = 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54124"/>
                  </a:ext>
                </a:extLst>
              </a:tr>
              <a:tr h="675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High school or less schooling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Four year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Β</a:t>
                      </a:r>
                      <a:r>
                        <a:rPr lang="en-US" sz="2400" dirty="0"/>
                        <a:t> = .22, p &lt; 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80600"/>
                  </a:ext>
                </a:extLst>
              </a:tr>
              <a:tr h="675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High school or less schooling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Graduate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Β</a:t>
                      </a:r>
                      <a:r>
                        <a:rPr lang="en-US" sz="2400" dirty="0"/>
                        <a:t> = .10, p = 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60259"/>
                  </a:ext>
                </a:extLst>
              </a:tr>
              <a:tr h="675044">
                <a:tc>
                  <a:txBody>
                    <a:bodyPr/>
                    <a:lstStyle/>
                    <a:p>
                      <a:r>
                        <a:rPr lang="en-US" sz="2400" dirty="0"/>
                        <a:t>&lt; 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$80,000+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Β</a:t>
                      </a:r>
                      <a:r>
                        <a:rPr lang="en-US" sz="2400" dirty="0"/>
                        <a:t> = .13, p = 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5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6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469102"/>
            <a:ext cx="10515600" cy="1325563"/>
          </a:xfrm>
        </p:spPr>
        <p:txBody>
          <a:bodyPr>
            <a:noAutofit/>
          </a:bodyPr>
          <a:lstStyle/>
          <a:p>
            <a:r>
              <a:rPr lang="en-US" sz="5000" dirty="0"/>
              <a:t>Perceived Neighborhood </a:t>
            </a:r>
            <a:br>
              <a:rPr lang="en-US" sz="5000" dirty="0"/>
            </a:br>
            <a:r>
              <a:rPr lang="en-US" sz="5000" dirty="0"/>
              <a:t>&amp; Physical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1515" y="2219235"/>
            <a:ext cx="10363826" cy="4347743"/>
          </a:xfrm>
        </p:spPr>
        <p:txBody>
          <a:bodyPr>
            <a:normAutofit/>
          </a:bodyPr>
          <a:lstStyle/>
          <a:p>
            <a:pPr marL="236538" lvl="1"/>
            <a:r>
              <a:rPr lang="en-US" sz="2800" dirty="0"/>
              <a:t>In Latinx populations, neighborhood factors, such as safety, crime, and aesthetics, have been examined as correlates of physical 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5C5FA-4045-4E5C-8DBE-A2E1015BF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69" y="185587"/>
            <a:ext cx="2840972" cy="1892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2CC32-7A82-45F5-A179-68FF10804DF5}"/>
              </a:ext>
            </a:extLst>
          </p:cNvPr>
          <p:cNvSpPr txBox="1"/>
          <p:nvPr/>
        </p:nvSpPr>
        <p:spPr>
          <a:xfrm>
            <a:off x="0" y="645648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(Martinez et al., 2011; McCormack &amp; </a:t>
            </a:r>
            <a:r>
              <a:rPr lang="en-US" dirty="0" err="1"/>
              <a:t>Shiell</a:t>
            </a:r>
            <a:r>
              <a:rPr lang="en-US" dirty="0"/>
              <a:t>, 2011; Perez et al., 2016a; Pichon et al., 2007) </a:t>
            </a:r>
          </a:p>
        </p:txBody>
      </p:sp>
    </p:spTree>
    <p:extLst>
      <p:ext uri="{BB962C8B-B14F-4D97-AF65-F5344CB8AC3E}">
        <p14:creationId xmlns:p14="http://schemas.microsoft.com/office/powerpoint/2010/main" val="205756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469102"/>
            <a:ext cx="10515600" cy="1325563"/>
          </a:xfrm>
        </p:spPr>
        <p:txBody>
          <a:bodyPr>
            <a:noAutofit/>
          </a:bodyPr>
          <a:lstStyle/>
          <a:p>
            <a:r>
              <a:rPr lang="en-US" sz="5000" dirty="0"/>
              <a:t>Perceived Neighborhood </a:t>
            </a:r>
            <a:br>
              <a:rPr lang="en-US" sz="5000" dirty="0"/>
            </a:br>
            <a:r>
              <a:rPr lang="en-US" sz="5000" dirty="0"/>
              <a:t>&amp; Physical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1515" y="2219235"/>
            <a:ext cx="10363826" cy="4347743"/>
          </a:xfrm>
        </p:spPr>
        <p:txBody>
          <a:bodyPr>
            <a:normAutofit/>
          </a:bodyPr>
          <a:lstStyle/>
          <a:p>
            <a:pPr marL="236538" lvl="1"/>
            <a:r>
              <a:rPr lang="en-US" sz="2800" dirty="0"/>
              <a:t>In </a:t>
            </a:r>
            <a:r>
              <a:rPr lang="en-US" sz="2800" dirty="0" err="1"/>
              <a:t>Latinx</a:t>
            </a:r>
            <a:r>
              <a:rPr lang="en-US" sz="2800" dirty="0"/>
              <a:t> populations, neighborhood factors, such as safety, crime, and aesthetics, have been examined as correlates of physical activity</a:t>
            </a:r>
          </a:p>
          <a:p>
            <a:pPr lvl="2"/>
            <a:r>
              <a:rPr lang="en-US" sz="2600" dirty="0"/>
              <a:t>However, these studies show mixed findings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5C5FA-4045-4E5C-8DBE-A2E1015BF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69" y="185587"/>
            <a:ext cx="2840972" cy="1892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2CC32-7A82-45F5-A179-68FF10804DF5}"/>
              </a:ext>
            </a:extLst>
          </p:cNvPr>
          <p:cNvSpPr txBox="1"/>
          <p:nvPr/>
        </p:nvSpPr>
        <p:spPr>
          <a:xfrm>
            <a:off x="0" y="645648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(Martinez et al., 2011; McCormack &amp; </a:t>
            </a:r>
            <a:r>
              <a:rPr lang="en-US" dirty="0" err="1"/>
              <a:t>Shiell</a:t>
            </a:r>
            <a:r>
              <a:rPr lang="en-US" dirty="0"/>
              <a:t>, 2011; Perez et al., 2016a; Pichon et al., 2007) </a:t>
            </a:r>
          </a:p>
        </p:txBody>
      </p:sp>
    </p:spTree>
    <p:extLst>
      <p:ext uri="{BB962C8B-B14F-4D97-AF65-F5344CB8AC3E}">
        <p14:creationId xmlns:p14="http://schemas.microsoft.com/office/powerpoint/2010/main" val="423795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0AB-2A40-47A8-ADAE-0658B8FD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469102"/>
            <a:ext cx="10515600" cy="1325563"/>
          </a:xfrm>
        </p:spPr>
        <p:txBody>
          <a:bodyPr>
            <a:noAutofit/>
          </a:bodyPr>
          <a:lstStyle/>
          <a:p>
            <a:r>
              <a:rPr lang="en-US" sz="5000" dirty="0"/>
              <a:t>Perceived Neighborhood </a:t>
            </a:r>
            <a:br>
              <a:rPr lang="en-US" sz="5000" dirty="0"/>
            </a:br>
            <a:r>
              <a:rPr lang="en-US" sz="5000" dirty="0"/>
              <a:t>&amp; Physical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8574-32D9-42E6-B9CF-16F2CBA027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1515" y="2219235"/>
            <a:ext cx="10363826" cy="4347743"/>
          </a:xfrm>
        </p:spPr>
        <p:txBody>
          <a:bodyPr>
            <a:normAutofit/>
          </a:bodyPr>
          <a:lstStyle/>
          <a:p>
            <a:pPr marL="236538" lvl="1"/>
            <a:r>
              <a:rPr lang="en-US" sz="2800" dirty="0"/>
              <a:t>In </a:t>
            </a:r>
            <a:r>
              <a:rPr lang="en-US" sz="2800" dirty="0" err="1"/>
              <a:t>Latinx</a:t>
            </a:r>
            <a:r>
              <a:rPr lang="en-US" sz="2800" dirty="0"/>
              <a:t> populations, neighborhood factors, such as safety, crime, and aesthetics, have been examined as correlates of physical activity</a:t>
            </a:r>
          </a:p>
          <a:p>
            <a:pPr lvl="2"/>
            <a:r>
              <a:rPr lang="en-US" sz="2600" dirty="0"/>
              <a:t>However, these studies show mixed findings</a:t>
            </a:r>
          </a:p>
          <a:p>
            <a:pPr lvl="3"/>
            <a:r>
              <a:rPr lang="en-US" sz="2400" dirty="0"/>
              <a:t>Safety and aesthetics have not be associated with physical activity</a:t>
            </a:r>
          </a:p>
          <a:p>
            <a:pPr lvl="3"/>
            <a:r>
              <a:rPr lang="en-US" sz="2400" dirty="0"/>
              <a:t>While aesthetics have been associated with increased physical 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5C5FA-4045-4E5C-8DBE-A2E1015BF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69" y="185587"/>
            <a:ext cx="2840972" cy="1892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2CC32-7A82-45F5-A179-68FF10804DF5}"/>
              </a:ext>
            </a:extLst>
          </p:cNvPr>
          <p:cNvSpPr txBox="1"/>
          <p:nvPr/>
        </p:nvSpPr>
        <p:spPr>
          <a:xfrm>
            <a:off x="0" y="645648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(Martinez et al., 2011; McCormack &amp; </a:t>
            </a:r>
            <a:r>
              <a:rPr lang="en-US" dirty="0" err="1"/>
              <a:t>Shiell</a:t>
            </a:r>
            <a:r>
              <a:rPr lang="en-US" dirty="0"/>
              <a:t>, 2011; Perez et al., 2016a; Pichon et al., 2007) </a:t>
            </a:r>
          </a:p>
        </p:txBody>
      </p:sp>
    </p:spTree>
    <p:extLst>
      <p:ext uri="{BB962C8B-B14F-4D97-AF65-F5344CB8AC3E}">
        <p14:creationId xmlns:p14="http://schemas.microsoft.com/office/powerpoint/2010/main" val="34543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C478-C919-4C91-B563-116578C2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Acculturation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E7B6-938B-472C-9F88-F63215F5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68467" cy="4351338"/>
          </a:xfrm>
        </p:spPr>
        <p:txBody>
          <a:bodyPr>
            <a:normAutofit/>
          </a:bodyPr>
          <a:lstStyle/>
          <a:p>
            <a:r>
              <a:rPr lang="en-US" dirty="0"/>
              <a:t>Among </a:t>
            </a:r>
            <a:r>
              <a:rPr lang="en-US" dirty="0" err="1"/>
              <a:t>Latinx</a:t>
            </a:r>
            <a:r>
              <a:rPr lang="en-US" dirty="0"/>
              <a:t> populations: </a:t>
            </a:r>
          </a:p>
          <a:p>
            <a:pPr lvl="1"/>
            <a:r>
              <a:rPr lang="en-US" sz="2600" dirty="0"/>
              <a:t>Those who are more acculturated tend to engage in more </a:t>
            </a:r>
            <a:r>
              <a:rPr lang="en-US" sz="2600" b="1" dirty="0"/>
              <a:t>leisure-time </a:t>
            </a:r>
            <a:r>
              <a:rPr lang="en-US" sz="2600" dirty="0"/>
              <a:t>physical activity than less acculturated Latinx adults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5A177-982E-48C5-92BE-299CE10C09ED}"/>
              </a:ext>
            </a:extLst>
          </p:cNvPr>
          <p:cNvSpPr txBox="1"/>
          <p:nvPr/>
        </p:nvSpPr>
        <p:spPr>
          <a:xfrm>
            <a:off x="0" y="645648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Afable-Munsuz</a:t>
            </a:r>
            <a:r>
              <a:rPr lang="en-US" dirty="0"/>
              <a:t>, Ponce, Rodriguez, &amp; Perez-Stable, 2010; Murillo, Albrecht, </a:t>
            </a:r>
            <a:r>
              <a:rPr lang="en-US" dirty="0" err="1"/>
              <a:t>Daviglus</a:t>
            </a:r>
            <a:r>
              <a:rPr lang="en-US" dirty="0"/>
              <a:t>, &amp; Kershaw, 2015)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08609-615B-4360-B39B-6F075531B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05" y="3542635"/>
            <a:ext cx="4429790" cy="29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4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C478-C919-4C91-B563-116578C2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Acculturation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E7B6-938B-472C-9F88-F63215F5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68467" cy="4351338"/>
          </a:xfrm>
        </p:spPr>
        <p:txBody>
          <a:bodyPr>
            <a:normAutofit/>
          </a:bodyPr>
          <a:lstStyle/>
          <a:p>
            <a:r>
              <a:rPr lang="en-US" dirty="0"/>
              <a:t>Among </a:t>
            </a:r>
            <a:r>
              <a:rPr lang="en-US" dirty="0" err="1"/>
              <a:t>Latinx</a:t>
            </a:r>
            <a:r>
              <a:rPr lang="en-US" dirty="0"/>
              <a:t> populations: </a:t>
            </a:r>
          </a:p>
          <a:p>
            <a:pPr lvl="1"/>
            <a:r>
              <a:rPr lang="en-US" sz="2600" dirty="0"/>
              <a:t>Those who are more acculturated tend to engage in more </a:t>
            </a:r>
            <a:r>
              <a:rPr lang="en-US" sz="2600" b="1" dirty="0"/>
              <a:t>leisure-time </a:t>
            </a:r>
            <a:r>
              <a:rPr lang="en-US" sz="2600" dirty="0"/>
              <a:t>physical activity than less acculturated Latinx adults</a:t>
            </a:r>
          </a:p>
          <a:p>
            <a:pPr lvl="1"/>
            <a:r>
              <a:rPr lang="en-US" sz="2600" dirty="0"/>
              <a:t>But, more acculturated Latinx adults shown less </a:t>
            </a:r>
            <a:r>
              <a:rPr lang="en-US" sz="2600" b="1" dirty="0"/>
              <a:t>total</a:t>
            </a:r>
            <a:r>
              <a:rPr lang="en-US" sz="2600" dirty="0"/>
              <a:t> physical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5A177-982E-48C5-92BE-299CE10C09ED}"/>
              </a:ext>
            </a:extLst>
          </p:cNvPr>
          <p:cNvSpPr txBox="1"/>
          <p:nvPr/>
        </p:nvSpPr>
        <p:spPr>
          <a:xfrm>
            <a:off x="0" y="645648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Afable-Munsuz</a:t>
            </a:r>
            <a:r>
              <a:rPr lang="en-US" dirty="0"/>
              <a:t>, Ponce, Rodriguez, &amp; Perez-Stable, 2010; Murillo, Albrecht, </a:t>
            </a:r>
            <a:r>
              <a:rPr lang="en-US" dirty="0" err="1"/>
              <a:t>Daviglus</a:t>
            </a:r>
            <a:r>
              <a:rPr lang="en-US" dirty="0"/>
              <a:t>, &amp; Kershaw, 2015)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8FCCF-4ABC-47E1-A177-EDD076955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05" y="3542635"/>
            <a:ext cx="4429790" cy="29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the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7" y="915701"/>
            <a:ext cx="10515600" cy="56779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Unknown is the role of acculturation in the association between neighborhood perceptions and physical activity among </a:t>
            </a:r>
            <a:r>
              <a:rPr lang="en-US" dirty="0" err="1"/>
              <a:t>Latinx</a:t>
            </a:r>
            <a:r>
              <a:rPr lang="en-US" dirty="0"/>
              <a:t> adults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D6AE-0152-4D07-81D0-339411E6F353}"/>
              </a:ext>
            </a:extLst>
          </p:cNvPr>
          <p:cNvSpPr txBox="1"/>
          <p:nvPr/>
        </p:nvSpPr>
        <p:spPr>
          <a:xfrm>
            <a:off x="0" y="640899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Cerin</a:t>
            </a:r>
            <a:r>
              <a:rPr lang="en-US" dirty="0"/>
              <a:t>, </a:t>
            </a:r>
            <a:r>
              <a:rPr lang="en-US" dirty="0" err="1"/>
              <a:t>Saelens</a:t>
            </a:r>
            <a:r>
              <a:rPr lang="en-US" dirty="0"/>
              <a:t>, </a:t>
            </a:r>
            <a:r>
              <a:rPr lang="en-US" dirty="0" err="1"/>
              <a:t>Sallis</a:t>
            </a:r>
            <a:r>
              <a:rPr lang="en-US" dirty="0"/>
              <a:t>, &amp; Frank, 2006; Martinez et al., 2011; Perez et al., 2016) </a:t>
            </a:r>
          </a:p>
        </p:txBody>
      </p:sp>
    </p:spTree>
    <p:extLst>
      <p:ext uri="{BB962C8B-B14F-4D97-AF65-F5344CB8AC3E}">
        <p14:creationId xmlns:p14="http://schemas.microsoft.com/office/powerpoint/2010/main" val="109358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2301</Words>
  <Application>Microsoft Office PowerPoint</Application>
  <PresentationFormat>Widescreen</PresentationFormat>
  <Paragraphs>368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PowerPoint Presentation</vt:lpstr>
      <vt:lpstr>  Presenter Disclosures</vt:lpstr>
      <vt:lpstr>Why Focus on Latinx Populations?</vt:lpstr>
      <vt:lpstr>Perceived Neighborhood  &amp; Physical Activity</vt:lpstr>
      <vt:lpstr>Perceived Neighborhood  &amp; Physical Activity</vt:lpstr>
      <vt:lpstr>Perceived Neighborhood  &amp; Physical Activity</vt:lpstr>
      <vt:lpstr>The Role of Acculturation</vt:lpstr>
      <vt:lpstr>The Role of Acculturation</vt:lpstr>
      <vt:lpstr>Gaps in the Literature</vt:lpstr>
      <vt:lpstr>Gaps in the Literature</vt:lpstr>
      <vt:lpstr>Gaps in the Literature</vt:lpstr>
      <vt:lpstr>Theoretical Frameworks</vt:lpstr>
      <vt:lpstr>Aims</vt:lpstr>
      <vt:lpstr>Aims</vt:lpstr>
      <vt:lpstr>Aims</vt:lpstr>
      <vt:lpstr>Participants</vt:lpstr>
      <vt:lpstr>Health-Promoting Lifestyle Profile – II </vt:lpstr>
      <vt:lpstr>The Abbreviated Multidimensional Acculturation Scale</vt:lpstr>
      <vt:lpstr>Neighborhood Environment Walkability Scale – Abbreviated</vt:lpstr>
      <vt:lpstr>Analytic Plan</vt:lpstr>
      <vt:lpstr>Analytic Plan</vt:lpstr>
      <vt:lpstr>Factor Structure</vt:lpstr>
      <vt:lpstr>Factor  Structure</vt:lpstr>
      <vt:lpstr>Adjusted Analyses</vt:lpstr>
      <vt:lpstr>Multi-group Findings</vt:lpstr>
      <vt:lpstr>Differences Based on English Competence</vt:lpstr>
      <vt:lpstr>Discussion</vt:lpstr>
      <vt:lpstr>Discussion</vt:lpstr>
      <vt:lpstr>Discussion</vt:lpstr>
      <vt:lpstr>Discussion</vt:lpstr>
      <vt:lpstr>Implications</vt:lpstr>
      <vt:lpstr>Questions?</vt:lpstr>
      <vt:lpstr>References</vt:lpstr>
      <vt:lpstr>References</vt:lpstr>
      <vt:lpstr>Significant Covariates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Pedroza</dc:creator>
  <cp:lastModifiedBy>Jonathan Pedroza</cp:lastModifiedBy>
  <cp:revision>105</cp:revision>
  <dcterms:created xsi:type="dcterms:W3CDTF">2019-10-10T06:18:19Z</dcterms:created>
  <dcterms:modified xsi:type="dcterms:W3CDTF">2019-10-30T01:12:21Z</dcterms:modified>
</cp:coreProperties>
</file>