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29576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7"/>
          <p:cNvSpPr/>
          <p:nvPr/>
        </p:nvSpPr>
        <p:spPr>
          <a:xfrm>
            <a:off x="0" y="6449478"/>
            <a:ext cx="12192000" cy="408523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111" name="文本框 8"/>
          <p:cNvSpPr txBox="1"/>
          <p:nvPr/>
        </p:nvSpPr>
        <p:spPr>
          <a:xfrm>
            <a:off x="8895905" y="6463267"/>
            <a:ext cx="289873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LV41167Qq?from=search&amp;seid=1521318302505291221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tif"/><Relationship Id="rId5" Type="http://schemas.openxmlformats.org/officeDocument/2006/relationships/image" Target="../media/image10.tif"/><Relationship Id="rId4" Type="http://schemas.openxmlformats.org/officeDocument/2006/relationships/image" Target="../media/image9.t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249" y="85281"/>
            <a:ext cx="3933235" cy="2802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5238" y="3572585"/>
            <a:ext cx="3933234" cy="280258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FM与Ripple Network"/>
          <p:cNvSpPr txBox="1"/>
          <p:nvPr/>
        </p:nvSpPr>
        <p:spPr>
          <a:xfrm>
            <a:off x="3884929" y="2722879"/>
            <a:ext cx="4107494" cy="681991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300" b="1">
                <a:solidFill>
                  <a:srgbClr val="FFFFFF"/>
                </a:solidFill>
              </a:defRPr>
            </a:lvl1pPr>
          </a:lstStyle>
          <a:p>
            <a:r>
              <a:t>FM与Ripple Network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7528" y="3933056"/>
            <a:ext cx="928903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hlinkClick r:id="rId3"/>
              </a:rPr>
              <a:t>https://www.bilibili.com/video/BV1LV41167Qq?from=search&amp;seid=15213183025052912213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水波网络(Ripple Network)"/>
          <p:cNvSpPr txBox="1"/>
          <p:nvPr/>
        </p:nvSpPr>
        <p:spPr>
          <a:xfrm>
            <a:off x="563880" y="494030"/>
            <a:ext cx="4812399" cy="656591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100" b="1">
                <a:solidFill>
                  <a:srgbClr val="FFFFFF"/>
                </a:solidFill>
              </a:defRPr>
            </a:lvl1pPr>
          </a:lstStyle>
          <a:p>
            <a:r>
              <a:t>水波网络(Ripple Network)</a:t>
            </a:r>
          </a:p>
        </p:txBody>
      </p:sp>
      <p:pic>
        <p:nvPicPr>
          <p:cNvPr id="17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689" y="1256982"/>
            <a:ext cx="6642101" cy="134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屏幕快照 2020-06-26 下午5.17.14.png" descr="屏幕快照 2020-06-26 下午5.17.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87162" y="2872422"/>
            <a:ext cx="6558002" cy="2463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0950" y="2787440"/>
            <a:ext cx="3644900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19689" y="3936365"/>
            <a:ext cx="3517901" cy="59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68730" y="4751809"/>
            <a:ext cx="2603501" cy="54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水波网络(Ripple Network)应用："/>
          <p:cNvSpPr txBox="1"/>
          <p:nvPr/>
        </p:nvSpPr>
        <p:spPr>
          <a:xfrm>
            <a:off x="1254760" y="473710"/>
            <a:ext cx="5993499" cy="656591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100" b="1">
                <a:solidFill>
                  <a:srgbClr val="FFFFFF"/>
                </a:solidFill>
              </a:defRPr>
            </a:lvl1pPr>
          </a:lstStyle>
          <a:p>
            <a:r>
              <a:t>水波网络(Ripple Network)应用：</a:t>
            </a:r>
          </a:p>
        </p:txBody>
      </p:sp>
      <p:sp>
        <p:nvSpPr>
          <p:cNvPr id="179" name="CTR："/>
          <p:cNvSpPr txBox="1"/>
          <p:nvPr/>
        </p:nvSpPr>
        <p:spPr>
          <a:xfrm>
            <a:off x="2094229" y="1941829"/>
            <a:ext cx="741597" cy="4152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CTR：</a:t>
            </a:r>
          </a:p>
        </p:txBody>
      </p:sp>
      <p:pic>
        <p:nvPicPr>
          <p:cNvPr id="18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8879" y="2507188"/>
            <a:ext cx="2603501" cy="546101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召回：…"/>
          <p:cNvSpPr txBox="1"/>
          <p:nvPr/>
        </p:nvSpPr>
        <p:spPr>
          <a:xfrm>
            <a:off x="2056129" y="3732529"/>
            <a:ext cx="6371542" cy="7327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召回：</a:t>
            </a:r>
          </a:p>
          <a:p>
            <a:pPr lvl="1"/>
            <a:r>
              <a:t>   获取了user_Embedding与Item_Embedding: 向量化检索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水波网络(Ripple Network)问题"/>
          <p:cNvSpPr txBox="1"/>
          <p:nvPr/>
        </p:nvSpPr>
        <p:spPr>
          <a:xfrm>
            <a:off x="1346200" y="575310"/>
            <a:ext cx="5599799" cy="656591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100" b="1">
                <a:solidFill>
                  <a:srgbClr val="FFFFFF"/>
                </a:solidFill>
              </a:defRPr>
            </a:lvl1pPr>
          </a:lstStyle>
          <a:p>
            <a:r>
              <a:t>水波网络(Ripple Network)问题</a:t>
            </a:r>
          </a:p>
        </p:txBody>
      </p:sp>
      <p:sp>
        <p:nvSpPr>
          <p:cNvPr id="184" name="物品图谱的更新频率"/>
          <p:cNvSpPr txBox="1"/>
          <p:nvPr/>
        </p:nvSpPr>
        <p:spPr>
          <a:xfrm>
            <a:off x="1941829" y="4495691"/>
            <a:ext cx="2167891" cy="4152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物品图谱的更新频率</a:t>
            </a:r>
          </a:p>
        </p:txBody>
      </p:sp>
      <p:sp>
        <p:nvSpPr>
          <p:cNvPr id="185" name="最终效果强依赖于物品图谱的构建质量"/>
          <p:cNvSpPr txBox="1"/>
          <p:nvPr/>
        </p:nvSpPr>
        <p:spPr>
          <a:xfrm>
            <a:off x="1941829" y="2087880"/>
            <a:ext cx="3996691" cy="4152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最终效果强依赖于物品图谱的构建质量</a:t>
            </a:r>
          </a:p>
        </p:txBody>
      </p:sp>
      <p:sp>
        <p:nvSpPr>
          <p:cNvPr id="186" name="物品图谱的大小"/>
          <p:cNvSpPr txBox="1"/>
          <p:nvPr/>
        </p:nvSpPr>
        <p:spPr>
          <a:xfrm>
            <a:off x="1992629" y="3221354"/>
            <a:ext cx="1710691" cy="4152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物品图谱的大小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谢 谢"/>
          <p:cNvSpPr txBox="1"/>
          <p:nvPr/>
        </p:nvSpPr>
        <p:spPr>
          <a:xfrm>
            <a:off x="5250179" y="2792729"/>
            <a:ext cx="1425667" cy="897891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500" b="1">
                <a:solidFill>
                  <a:srgbClr val="FFFFFF"/>
                </a:solidFill>
              </a:defRPr>
            </a:lvl1pPr>
          </a:lstStyle>
          <a:p>
            <a:r>
              <a:t>谢 谢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M原理"/>
          <p:cNvSpPr txBox="1"/>
          <p:nvPr/>
        </p:nvSpPr>
        <p:spPr>
          <a:xfrm>
            <a:off x="570230" y="411480"/>
            <a:ext cx="1209599" cy="567691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FM原理</a:t>
            </a:r>
          </a:p>
        </p:txBody>
      </p:sp>
      <p:sp>
        <p:nvSpPr>
          <p:cNvPr id="126" name="逻辑回归(LR)"/>
          <p:cNvSpPr txBox="1"/>
          <p:nvPr/>
        </p:nvSpPr>
        <p:spPr>
          <a:xfrm>
            <a:off x="1370330" y="1405690"/>
            <a:ext cx="143522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逻辑回归(LR)</a:t>
            </a:r>
          </a:p>
        </p:txBody>
      </p:sp>
      <p:sp>
        <p:nvSpPr>
          <p:cNvPr id="127" name="y_hat = sigmoid(w0 + w1*x1 + w2 * x2 + …)"/>
          <p:cNvSpPr txBox="1"/>
          <p:nvPr/>
        </p:nvSpPr>
        <p:spPr>
          <a:xfrm>
            <a:off x="1802129" y="1852929"/>
            <a:ext cx="446048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y_hat = sigmoid(w0 + w1*x1 + w2 * x2 + …)</a:t>
            </a:r>
          </a:p>
        </p:txBody>
      </p:sp>
      <p:sp>
        <p:nvSpPr>
          <p:cNvPr id="128" name="LR缺点：线性模型，每个特征对最终输出结果影响是独立，故需要做手动特征交叉"/>
          <p:cNvSpPr txBox="1"/>
          <p:nvPr/>
        </p:nvSpPr>
        <p:spPr>
          <a:xfrm>
            <a:off x="1802129" y="2455391"/>
            <a:ext cx="8360295" cy="4152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LR缺点：线性模型，每个特征对最终输出结果影响是独立，故需要做手动特征交叉</a:t>
            </a:r>
          </a:p>
        </p:txBody>
      </p:sp>
      <p:sp>
        <p:nvSpPr>
          <p:cNvPr id="129" name="如果加上二阶交叉项呢？如下："/>
          <p:cNvSpPr txBox="1"/>
          <p:nvPr/>
        </p:nvSpPr>
        <p:spPr>
          <a:xfrm>
            <a:off x="1789429" y="3115002"/>
            <a:ext cx="3660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2600"/>
                </a:solidFill>
              </a:defRPr>
            </a:lvl1pPr>
          </a:lstStyle>
          <a:p>
            <a:r>
              <a:t>如果加上二阶交叉项呢？如下：</a:t>
            </a:r>
          </a:p>
        </p:txBody>
      </p:sp>
      <p:pic>
        <p:nvPicPr>
          <p:cNvPr id="130" name="屏幕快照 2020-06-26 下午1.41.01.png" descr="屏幕快照 2020-06-26 下午1.41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902" y="3665419"/>
            <a:ext cx="9090799" cy="73281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特征组合部分是不是和svm有点类似？其实就是和多项式核SVM是等价的！"/>
          <p:cNvSpPr txBox="1"/>
          <p:nvPr/>
        </p:nvSpPr>
        <p:spPr>
          <a:xfrm>
            <a:off x="4596129" y="5192966"/>
            <a:ext cx="7540550" cy="415291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特征组合部分是不是和svm有点类似？其实就是和多项式核SVM是等价的！</a:t>
            </a:r>
          </a:p>
        </p:txBody>
      </p:sp>
      <p:sp>
        <p:nvSpPr>
          <p:cNvPr id="132" name="xi和xj均不为零才可以将对应的w训练出来"/>
          <p:cNvSpPr txBox="1"/>
          <p:nvPr/>
        </p:nvSpPr>
        <p:spPr>
          <a:xfrm>
            <a:off x="2018029" y="5050409"/>
            <a:ext cx="1435223" cy="1367791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xi和xj均不为零才可以将对应的w训练出来</a:t>
            </a:r>
          </a:p>
        </p:txBody>
      </p:sp>
      <p:sp>
        <p:nvSpPr>
          <p:cNvPr id="133" name="直线"/>
          <p:cNvSpPr/>
          <p:nvPr/>
        </p:nvSpPr>
        <p:spPr>
          <a:xfrm flipV="1">
            <a:off x="3399633" y="4469062"/>
            <a:ext cx="5819969" cy="53739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4" name="直线"/>
          <p:cNvSpPr/>
          <p:nvPr/>
        </p:nvSpPr>
        <p:spPr>
          <a:xfrm flipV="1">
            <a:off x="9426544" y="4356482"/>
            <a:ext cx="733457" cy="73345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5" name="屏幕快照 2020-06-26 下午6.36.04.png" descr="屏幕快照 2020-06-26 下午6.36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5254" y="174752"/>
            <a:ext cx="3162301" cy="148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屏幕快照 2020-06-26 下午6.36.52.png" descr="屏幕快照 2020-06-26 下午6.36.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23350" y="152580"/>
            <a:ext cx="3746500" cy="14478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直线"/>
          <p:cNvSpPr/>
          <p:nvPr/>
        </p:nvSpPr>
        <p:spPr>
          <a:xfrm flipV="1">
            <a:off x="11010899" y="1587106"/>
            <a:ext cx="1" cy="350283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M原理"/>
          <p:cNvSpPr txBox="1"/>
          <p:nvPr/>
        </p:nvSpPr>
        <p:spPr>
          <a:xfrm>
            <a:off x="748030" y="538480"/>
            <a:ext cx="1209599" cy="567691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FM原理</a:t>
            </a:r>
          </a:p>
        </p:txBody>
      </p:sp>
      <p:sp>
        <p:nvSpPr>
          <p:cNvPr id="140" name="这种方法的缺点呢？"/>
          <p:cNvSpPr txBox="1"/>
          <p:nvPr/>
        </p:nvSpPr>
        <p:spPr>
          <a:xfrm>
            <a:off x="1433830" y="1392149"/>
            <a:ext cx="2167891" cy="4152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这种方法的缺点呢？</a:t>
            </a:r>
          </a:p>
        </p:txBody>
      </p:sp>
      <p:sp>
        <p:nvSpPr>
          <p:cNvPr id="141" name="对于要求xi、xj必须都不为零！而这样的要求对于训练数据来说有点高！…"/>
          <p:cNvSpPr txBox="1"/>
          <p:nvPr/>
        </p:nvSpPr>
        <p:spPr>
          <a:xfrm>
            <a:off x="1471930" y="2025764"/>
            <a:ext cx="734020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对于要求xi、xj必须都不为零！而这样的要求对于训练数据来说有点高！</a:t>
            </a:r>
          </a:p>
          <a:p>
            <a:r>
              <a:t>故：FM模型闪亮登场了！</a:t>
            </a:r>
          </a:p>
        </p:txBody>
      </p:sp>
      <p:pic>
        <p:nvPicPr>
          <p:cNvPr id="142" name="屏幕快照 2020-06-26 下午3.56.18.png" descr="屏幕快照 2020-06-26 下午3.56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3900" y="2837808"/>
            <a:ext cx="7503018" cy="1182384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直线"/>
          <p:cNvSpPr/>
          <p:nvPr/>
        </p:nvSpPr>
        <p:spPr>
          <a:xfrm flipV="1">
            <a:off x="6847636" y="3567024"/>
            <a:ext cx="813640" cy="81363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" name="每个xi单独训练一个Embedding V，计算中权重时，利用Vi，Vj的内积"/>
          <p:cNvSpPr txBox="1"/>
          <p:nvPr/>
        </p:nvSpPr>
        <p:spPr>
          <a:xfrm>
            <a:off x="3722312" y="4396371"/>
            <a:ext cx="7059797" cy="4152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每个xi单独训练一个Embedding V，计算中权重时，利用Vi，Vj的内积</a:t>
            </a:r>
          </a:p>
        </p:txBody>
      </p:sp>
      <p:sp>
        <p:nvSpPr>
          <p:cNvPr id="145" name="好处：泛化能力强，即使在训练数据里两个特征并未同时在训练实例里见到过，也可以进行学习…"/>
          <p:cNvSpPr txBox="1"/>
          <p:nvPr/>
        </p:nvSpPr>
        <p:spPr>
          <a:xfrm>
            <a:off x="872133" y="4946145"/>
            <a:ext cx="10385213" cy="10502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好处：泛化能力强，即使在训练数据里两个特征并未同时在训练实例里见到过，也可以进行学习</a:t>
            </a:r>
          </a:p>
          <a:p>
            <a:r>
              <a:t>原因：FM是学习单个特征的embedding，并不依赖某个特定的特征组合是否出现过，所以只要特征xi和</a:t>
            </a:r>
          </a:p>
          <a:p>
            <a:r>
              <a:t>其它任意特征组合出现过，那么就可以学习自己对应的Embedding向量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注意事项"/>
          <p:cNvSpPr txBox="1"/>
          <p:nvPr/>
        </p:nvSpPr>
        <p:spPr>
          <a:xfrm>
            <a:off x="1553210" y="562609"/>
            <a:ext cx="1487597" cy="504191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r>
              <a:t>注意事项</a:t>
            </a:r>
          </a:p>
        </p:txBody>
      </p:sp>
      <p:sp>
        <p:nvSpPr>
          <p:cNvPr id="148" name="FM中的&lt;vi,vj&gt;XiXj中的Xi不是对每个特征field的，而是对每个特征值的，这个在后面的FFM中更容易混淆。…"/>
          <p:cNvSpPr txBox="1"/>
          <p:nvPr/>
        </p:nvSpPr>
        <p:spPr>
          <a:xfrm>
            <a:off x="1062989" y="2439670"/>
            <a:ext cx="10786156" cy="16852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FM中的&lt;vi,vj&gt;XiXj中的Xi不是对每个特征field的，而是对每个特征值的，这个在后面的FFM中更容易混淆。</a:t>
            </a:r>
          </a:p>
          <a:p>
            <a:r>
              <a:t>举个例子：性别这个可以看作是一个特征field，也就是常说的物理特征，做one-hot编码之后，则会变为:</a:t>
            </a:r>
          </a:p>
          <a:p>
            <a:r>
              <a:t>男：[0, 1]</a:t>
            </a:r>
          </a:p>
          <a:p>
            <a:r>
              <a:t>女：[1, 0]</a:t>
            </a:r>
          </a:p>
          <a:p>
            <a:r>
              <a:t>那么此时，对应的Embedding Vi是对于one-hot向量中每个维度上的特征值的。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M用于CTR预估"/>
          <p:cNvSpPr txBox="1"/>
          <p:nvPr/>
        </p:nvSpPr>
        <p:spPr>
          <a:xfrm>
            <a:off x="709930" y="576580"/>
            <a:ext cx="2475741" cy="567691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FM用于CTR预估</a:t>
            </a:r>
          </a:p>
        </p:txBody>
      </p:sp>
      <p:pic>
        <p:nvPicPr>
          <p:cNvPr id="151" name="屏幕快照 2020-06-26 下午3.56.18.png" descr="屏幕快照 2020-06-26 下午3.56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4491" y="1898008"/>
            <a:ext cx="7503018" cy="1182384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y_pred = sigmoid(y_hat)"/>
          <p:cNvSpPr txBox="1"/>
          <p:nvPr/>
        </p:nvSpPr>
        <p:spPr>
          <a:xfrm>
            <a:off x="3821429" y="3742054"/>
            <a:ext cx="429697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900" b="1">
                <a:solidFill>
                  <a:srgbClr val="FF2600"/>
                </a:solidFill>
              </a:defRPr>
            </a:lvl1pPr>
          </a:lstStyle>
          <a:p>
            <a:r>
              <a:t>y_pred = sigmoid(y_hat)</a:t>
            </a:r>
          </a:p>
        </p:txBody>
      </p:sp>
      <p:sp>
        <p:nvSpPr>
          <p:cNvPr id="153" name="输出概率"/>
          <p:cNvSpPr txBox="1"/>
          <p:nvPr/>
        </p:nvSpPr>
        <p:spPr>
          <a:xfrm>
            <a:off x="4875529" y="5337066"/>
            <a:ext cx="1685291" cy="656591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r>
              <a:t>输出概率</a:t>
            </a:r>
          </a:p>
        </p:txBody>
      </p:sp>
      <p:sp>
        <p:nvSpPr>
          <p:cNvPr id="154" name="直线"/>
          <p:cNvSpPr/>
          <p:nvPr/>
        </p:nvSpPr>
        <p:spPr>
          <a:xfrm>
            <a:off x="4702472" y="4371495"/>
            <a:ext cx="556151" cy="84698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M用于召回"/>
          <p:cNvSpPr txBox="1"/>
          <p:nvPr/>
        </p:nvSpPr>
        <p:spPr>
          <a:xfrm>
            <a:off x="563880" y="494030"/>
            <a:ext cx="2208366" cy="656591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100" b="1">
                <a:solidFill>
                  <a:srgbClr val="FFFFFF"/>
                </a:solidFill>
              </a:defRPr>
            </a:lvl1pPr>
          </a:lstStyle>
          <a:p>
            <a:r>
              <a:t>FM用于召回</a:t>
            </a:r>
          </a:p>
        </p:txBody>
      </p:sp>
      <p:sp>
        <p:nvSpPr>
          <p:cNvPr id="157" name="既然FM模型是利用两个训练量量特征的Embedding做内积来得到二阶特征交叉的权重，那么，…"/>
          <p:cNvSpPr txBox="1"/>
          <p:nvPr/>
        </p:nvSpPr>
        <p:spPr>
          <a:xfrm>
            <a:off x="1192158" y="2170430"/>
            <a:ext cx="10060940" cy="10502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既然FM模型是利用两个训练量量特征的Embedding做内积来得到二阶特征交叉的权重，那么，</a:t>
            </a:r>
          </a:p>
          <a:p>
            <a:r>
              <a:t>同样的，我们可以将训练好的FM的特征Embedding拿出来离线存好，之后来做KNN向量检索，</a:t>
            </a:r>
          </a:p>
          <a:p>
            <a:r>
              <a:t>这就是FM做召回的方法。</a:t>
            </a:r>
          </a:p>
        </p:txBody>
      </p:sp>
      <p:sp>
        <p:nvSpPr>
          <p:cNvPr id="158" name="e.g.：具体来说，比如，一个uid请求过来了，那我们利用FM如何为他召回感兴趣的item呢？…"/>
          <p:cNvSpPr txBox="1"/>
          <p:nvPr/>
        </p:nvSpPr>
        <p:spPr>
          <a:xfrm>
            <a:off x="1238641" y="3808729"/>
            <a:ext cx="9899103" cy="16852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e.g.：具体来说，比如，一个uid请求过来了，那我们利用FM如何为他召回感兴趣的item呢？</a:t>
            </a:r>
          </a:p>
          <a:p>
            <a:r>
              <a:t>         具体过程：离线训练好FM模型(学习目标可以是CTR) —-&gt; 将训练好的FM模型Embedding取出</a:t>
            </a:r>
          </a:p>
          <a:p>
            <a:pPr lvl="1"/>
            <a:r>
              <a:t>   —-&gt;  将每个uid对应的Embedding做avg pooling形成该用户最终的Embedding并存好，</a:t>
            </a:r>
          </a:p>
          <a:p>
            <a:pPr lvl="1"/>
            <a:r>
              <a:t>   item做同样的操作  —-&gt; 将所有的Embedding向量放入Faiss等  —-&gt; 线上uid请求，取出对应</a:t>
            </a:r>
          </a:p>
          <a:p>
            <a:pPr lvl="1"/>
            <a:r>
              <a:t>   的user Embedding，进行检索召回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水波网络(Ripple Network)"/>
          <p:cNvSpPr txBox="1"/>
          <p:nvPr/>
        </p:nvSpPr>
        <p:spPr>
          <a:xfrm>
            <a:off x="1153160" y="453390"/>
            <a:ext cx="4812399" cy="656591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100" b="1">
                <a:solidFill>
                  <a:srgbClr val="FFFFFF"/>
                </a:solidFill>
              </a:defRPr>
            </a:lvl1pPr>
          </a:lstStyle>
          <a:p>
            <a:r>
              <a:t>水波网络(Ripple Network)</a:t>
            </a:r>
          </a:p>
        </p:txBody>
      </p:sp>
      <p:pic>
        <p:nvPicPr>
          <p:cNvPr id="161" name="屏幕快照 2020-06-26 下午5.06.32.png" descr="屏幕快照 2020-06-26 下午5.06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6200" y="1356897"/>
            <a:ext cx="7628749" cy="4383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水波网络(Ripple Network)"/>
          <p:cNvSpPr txBox="1"/>
          <p:nvPr/>
        </p:nvSpPr>
        <p:spPr>
          <a:xfrm>
            <a:off x="563880" y="494030"/>
            <a:ext cx="4812399" cy="656591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100" b="1">
                <a:solidFill>
                  <a:srgbClr val="FFFFFF"/>
                </a:solidFill>
              </a:defRPr>
            </a:lvl1pPr>
          </a:lstStyle>
          <a:p>
            <a:r>
              <a:t>水波网络(Ripple Network)</a:t>
            </a:r>
          </a:p>
        </p:txBody>
      </p:sp>
      <p:pic>
        <p:nvPicPr>
          <p:cNvPr id="164" name="屏幕快照 2020-06-26 下午5.17.14.png" descr="屏幕快照 2020-06-26 下午5.17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5469" y="1545844"/>
            <a:ext cx="10125726" cy="38030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水波网络(Ripple Network)"/>
          <p:cNvSpPr txBox="1"/>
          <p:nvPr/>
        </p:nvSpPr>
        <p:spPr>
          <a:xfrm>
            <a:off x="1285240" y="372110"/>
            <a:ext cx="4812399" cy="656591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100" b="1">
                <a:solidFill>
                  <a:srgbClr val="FFFFFF"/>
                </a:solidFill>
              </a:defRPr>
            </a:lvl1pPr>
          </a:lstStyle>
          <a:p>
            <a:r>
              <a:t>水波网络(Ripple Network)</a:t>
            </a:r>
          </a:p>
        </p:txBody>
      </p:sp>
      <p:sp>
        <p:nvSpPr>
          <p:cNvPr id="167" name="概念1：n-hop：可以理解为扩散到第几层时的节点数"/>
          <p:cNvSpPr txBox="1"/>
          <p:nvPr/>
        </p:nvSpPr>
        <p:spPr>
          <a:xfrm>
            <a:off x="1304289" y="1526674"/>
            <a:ext cx="5386151" cy="4152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概念1：n-hop：可以理解为扩散到第几层时的节点数</a:t>
            </a:r>
          </a:p>
        </p:txBody>
      </p:sp>
      <p:sp>
        <p:nvSpPr>
          <p:cNvPr id="168" name="概念2：Ripple Set：理解为三元组"/>
          <p:cNvSpPr txBox="1"/>
          <p:nvPr/>
        </p:nvSpPr>
        <p:spPr>
          <a:xfrm>
            <a:off x="1314217" y="2318018"/>
            <a:ext cx="3555564" cy="4152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概念2：Ripple Set：理解为三元组</a:t>
            </a:r>
          </a:p>
        </p:txBody>
      </p:sp>
      <p:pic>
        <p:nvPicPr>
          <p:cNvPr id="169" name="屏幕快照 2020-06-26 下午5.06.32.png" descr="屏幕快照 2020-06-26 下午5.06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2900" y="1977023"/>
            <a:ext cx="6700455" cy="38501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自定义</PresentationFormat>
  <Paragraphs>50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zhaopin</cp:lastModifiedBy>
  <cp:revision>1</cp:revision>
  <dcterms:modified xsi:type="dcterms:W3CDTF">2020-09-05T08:47:06Z</dcterms:modified>
</cp:coreProperties>
</file>