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6960" cy="408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F48FB4-AC6B-4CD6-9706-D926055846CD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73DBA8-462D-4DF2-AE79-85C12733DEFB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280" cy="75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5FFC32-9B27-474E-A2C6-7234A47788EE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;p9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600" cy="148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B5B9D3-28E9-4DDF-A615-4C0F5C64FA65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7960" cy="60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B4D627-A440-4E67-83B6-0C3D84E538D7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19760" cy="2052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48D9F8-D7E2-4572-8D9E-4F2A3BD1FB10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19760" cy="196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xx%</a:t>
            </a:r>
            <a:endParaRPr b="0" lang="ca-ES-valencia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19760" cy="12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3D1A04-45C5-4AB9-B101-00C0DB9841BB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1B0DDD-34B3-449C-968A-D0CB9E7607DB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19760" cy="84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009622-889D-4AAA-8983-3B9C2D4A2E9A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F7DEF5-E566-454B-8906-8A33CE9C2649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ca-ES-valencia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24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a-ES-valencia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ca-ES-valencia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77978E-6EC1-4F61-8428-64ABE5526083}" type="slidenum">
              <a:rPr b="0" lang="es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&lt;número&gt;</a:t>
            </a:fld>
            <a:endParaRPr b="0" lang="ca-ES-valencia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54;p13" descr=""/>
          <p:cNvPicPr/>
          <p:nvPr/>
        </p:nvPicPr>
        <p:blipFill>
          <a:blip r:embed="rId2"/>
          <a:stretch/>
        </p:blipFill>
        <p:spPr>
          <a:xfrm>
            <a:off x="302760" y="3105360"/>
            <a:ext cx="1078560" cy="142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55;p13" descr=""/>
          <p:cNvPicPr/>
          <p:nvPr/>
        </p:nvPicPr>
        <p:blipFill>
          <a:blip r:embed="rId3"/>
          <a:stretch/>
        </p:blipFill>
        <p:spPr>
          <a:xfrm>
            <a:off x="1551600" y="446760"/>
            <a:ext cx="5523840" cy="37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1" name="Google Shape;56;p13" descr=""/>
          <p:cNvPicPr/>
          <p:nvPr/>
        </p:nvPicPr>
        <p:blipFill>
          <a:blip r:embed="rId4"/>
          <a:stretch/>
        </p:blipFill>
        <p:spPr>
          <a:xfrm>
            <a:off x="6766200" y="1300320"/>
            <a:ext cx="2330640" cy="855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Google Shape;57;p13" descr=""/>
          <p:cNvPicPr/>
          <p:nvPr/>
        </p:nvPicPr>
        <p:blipFill>
          <a:blip r:embed="rId5"/>
          <a:stretch/>
        </p:blipFill>
        <p:spPr>
          <a:xfrm>
            <a:off x="7376760" y="2696760"/>
            <a:ext cx="1440720" cy="280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Funcions del professor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63633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Visualització de les converses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dels alumnes seleccionats des del panell.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Assignació i canvi de contextos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per adaptar la IA a cada classe o activitat.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Bloqueig de la IA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assignant 0 interaccions disponibles a l’alumne.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Consulta de l’historial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de converses per alumne, amb context actiu i data.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Totes les accions es fan des de vistes Blade amb actualització via AJAX.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7" name="Google Shape;118;p22" descr=""/>
          <p:cNvPicPr/>
          <p:nvPr/>
        </p:nvPicPr>
        <p:blipFill>
          <a:blip r:embed="rId2"/>
          <a:stretch/>
        </p:blipFill>
        <p:spPr>
          <a:xfrm>
            <a:off x="6675840" y="1771920"/>
            <a:ext cx="2351880" cy="181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Experiència de l’alumne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529812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Interfície de xat simple i clara, dissenyada amb </a:t>
            </a:r>
            <a:r>
              <a:rPr b="1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Blade + Tailwind</a:t>
            </a: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ca-ES-valencia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Es mostra el </a:t>
            </a:r>
            <a:r>
              <a:rPr b="1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número d’interaccions restants</a:t>
            </a: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a cada moment.</a:t>
            </a:r>
            <a:endParaRPr b="0" lang="ca-ES-valencia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L’alumne pot fer preguntes dins del context assignat pel docent.</a:t>
            </a:r>
            <a:endParaRPr b="0" lang="ca-ES-valencia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Quan s’esgoten les interaccions, el sistema </a:t>
            </a:r>
            <a:r>
              <a:rPr b="1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bloqueja l’enviament</a:t>
            </a: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ca-ES-valencia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L’alumne no pot veure altres contextos ni modificar-los.</a:t>
            </a:r>
            <a:endParaRPr b="0" lang="ca-ES-valencia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104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0" lang="es" sz="1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No s’ha plantejat obrir converses antigues per als alumnes per a tindre més controlat l’entorn d’estudi per part del docent.</a:t>
            </a:r>
            <a:endParaRPr b="0" lang="ca-ES-valencia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0" name="Google Shape;125;p23" descr=""/>
          <p:cNvPicPr/>
          <p:nvPr/>
        </p:nvPicPr>
        <p:blipFill>
          <a:blip r:embed="rId2"/>
          <a:stretch/>
        </p:blipFill>
        <p:spPr>
          <a:xfrm>
            <a:off x="6538680" y="1017720"/>
            <a:ext cx="1570320" cy="3541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Desplegament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529812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57200" indent="-330120">
              <a:lnSpc>
                <a:spcPct val="150000"/>
              </a:lnSpc>
              <a:buClr>
                <a:srgbClr val="ffab4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S’ha desplegat en un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servidor VPS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amb sistema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Nginx.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ab4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Domini amb certificat SSL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ab4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Entorn separat de producció amb </a:t>
            </a:r>
            <a:r>
              <a:rPr b="0" lang="es" sz="16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.env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propi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ab40"/>
              </a:buClr>
              <a:buFont typeface="Arial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Assets compilats amb </a:t>
            </a:r>
            <a:r>
              <a:rPr b="0" lang="es" sz="16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npm run build.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Google Shape;132;p24" descr=""/>
          <p:cNvPicPr/>
          <p:nvPr/>
        </p:nvPicPr>
        <p:blipFill>
          <a:blip r:embed="rId2"/>
          <a:stretch/>
        </p:blipFill>
        <p:spPr>
          <a:xfrm>
            <a:off x="5805720" y="1352160"/>
            <a:ext cx="3025800" cy="243828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Dificultats trobades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0000" lnSpcReduction="19999"/>
          </a:bodyPr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WebSockets no funcionaven amb Laravel 12</a:t>
            </a:r>
            <a:br>
              <a:rPr sz="1750"/>
            </a:b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→ Intent amb </a:t>
            </a:r>
            <a:r>
              <a:rPr b="0" lang="es" sz="175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laravel-websockets</a:t>
            </a: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, descartat.→ es va fer amb serveis </a:t>
            </a:r>
            <a:r>
              <a:rPr b="1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Pusher</a:t>
            </a: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y </a:t>
            </a:r>
            <a:r>
              <a:rPr b="1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Echo</a:t>
            </a: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ca-ES-valencia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Respostes de Gemini no es mostraven amb format</a:t>
            </a:r>
            <a:br>
              <a:rPr sz="1750"/>
            </a:b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→ El parseig de Markdown i símbols especials donava problemes:</a:t>
            </a:r>
            <a:br>
              <a:rPr sz="1750"/>
            </a:b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→ S’ha implementat </a:t>
            </a:r>
            <a:r>
              <a:rPr b="0" lang="es" sz="175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parseGeminiFormat()</a:t>
            </a: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per millorar el renderitzat (negretes, salts de línia, etc.) amb javascript.</a:t>
            </a:r>
            <a:br>
              <a:rPr sz="1750"/>
            </a:b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→ També es controla l’inserció de caràcters especials per seguretat. </a:t>
            </a:r>
            <a:endParaRPr b="0" lang="ca-ES-valencia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Lògica dispersa al principi</a:t>
            </a:r>
            <a:br>
              <a:rPr sz="1750"/>
            </a:b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→ Part de la integració amb Gemini estava als controladors. Es va refactoritzar tot a </a:t>
            </a:r>
            <a:r>
              <a:rPr b="1" lang="es" sz="175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GeminiService.php</a:t>
            </a:r>
            <a:r>
              <a:rPr b="0" lang="es" sz="175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i a diversos controladors més específics.</a:t>
            </a:r>
            <a:endParaRPr b="0" lang="ca-ES-valencia" sz="17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Google Shape;139;p25" descr=""/>
          <p:cNvPicPr/>
          <p:nvPr/>
        </p:nvPicPr>
        <p:blipFill>
          <a:blip r:embed="rId2"/>
          <a:stretch/>
        </p:blipFill>
        <p:spPr>
          <a:xfrm>
            <a:off x="3420000" y="2692080"/>
            <a:ext cx="4677480" cy="126756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Objectius aconseguits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57200" indent="-33012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Integració de Gemini 2.5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amb control de context i persistència mitjançant </a:t>
            </a:r>
            <a:r>
              <a:rPr b="0" lang="es" sz="160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historyId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Panell docent funcional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amb supervisió d’alumnes i control d’interaccions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Sistema de recompte i bloqueig automàtic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d’interaccions per conversa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Interfície responsive i clara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, amb mode fosc per mes  personalització.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4285f4"/>
              </a:buClr>
              <a:buFont typeface="Roboto"/>
              <a:buChar char="❖"/>
            </a:pP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Estructura escalable i ben organitzada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amb Laravel, Blade i Tailwind.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Millores futures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57200" indent="-330120">
              <a:lnSpc>
                <a:spcPct val="150000"/>
              </a:lnSpc>
              <a:buClr>
                <a:srgbClr val="ff990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Afegir autenticació amb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OAuth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per evitar usar una API key directa.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990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Crear un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panell d’estadístiques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per analitzar converses i ús per alumne.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990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Ampliar funcionalitats per a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diferents assignatures 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o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aules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990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Bloqueig manual de converses específiques.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30120">
              <a:lnSpc>
                <a:spcPct val="150000"/>
              </a:lnSpc>
              <a:buClr>
                <a:srgbClr val="ff9900"/>
              </a:buClr>
              <a:buFont typeface="Roboto"/>
              <a:buChar char="➔"/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Contexts específics per alumne.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Agraïments i comiat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Gràcies al professorat del cicle DAW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especialment a: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Eloy Gutiérrez 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(tutor individual)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Enrique Savall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(tutor col·lectiu)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Javier García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per la idea inicial del projecte</a:t>
            </a:r>
            <a:br>
              <a:rPr sz="1600"/>
            </a:br>
            <a:br>
              <a:rPr sz="1600"/>
            </a:b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EINA és només un inici. La IA ben aplicada pot ser una gran aliada a l’aula.</a:t>
            </a: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47320" y="140940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422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Gràcies per la vostra atenció</a:t>
            </a:r>
            <a:endParaRPr b="0" lang="ca-ES-valencia" sz="42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4" name="Google Shape;163;p29" descr=""/>
          <p:cNvPicPr/>
          <p:nvPr/>
        </p:nvPicPr>
        <p:blipFill>
          <a:blip r:embed="rId2"/>
          <a:stretch/>
        </p:blipFill>
        <p:spPr>
          <a:xfrm>
            <a:off x="247320" y="3435840"/>
            <a:ext cx="2620080" cy="1480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11760" y="243828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Torn obert de preguntes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Què és eina i d’on naix la idea?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360000" indent="-4500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1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EINA</a:t>
            </a:r>
            <a:r>
              <a:rPr b="0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és una aplicació web que permet a l’alumnat interaccionar amb una </a:t>
            </a:r>
            <a:r>
              <a:rPr b="1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IA generativa</a:t>
            </a:r>
            <a:r>
              <a:rPr b="0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dins d’un </a:t>
            </a:r>
            <a:r>
              <a:rPr b="1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entorn controlat pel professor</a:t>
            </a:r>
            <a:r>
              <a:rPr b="0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ca-ES-valencia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45000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60000" indent="-4500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El projecte naix d’una </a:t>
            </a:r>
            <a:r>
              <a:rPr b="1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necessitat detectada a l’aula</a:t>
            </a:r>
            <a:r>
              <a:rPr b="0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i d’una </a:t>
            </a:r>
            <a:r>
              <a:rPr b="1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proposta inicial de Javier García Sabater</a:t>
            </a:r>
            <a:r>
              <a:rPr b="0" lang="es" sz="20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.</a:t>
            </a:r>
            <a:endParaRPr b="0" lang="ca-ES-valencia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Accés a la presentació amb codi QR</a:t>
            </a:r>
            <a:endParaRPr b="0" lang="ca-ES-valenci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7" name="Google Shape;70;p15" descr=""/>
          <p:cNvPicPr/>
          <p:nvPr/>
        </p:nvPicPr>
        <p:blipFill>
          <a:blip r:embed="rId2"/>
          <a:stretch/>
        </p:blipFill>
        <p:spPr>
          <a:xfrm>
            <a:off x="3227040" y="1222200"/>
            <a:ext cx="2394360" cy="3119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Planificació</a:t>
            </a:r>
            <a:endParaRPr b="0" lang="ca-ES-valenci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0" name="Google Shape;77;p16" descr=""/>
          <p:cNvPicPr/>
          <p:nvPr/>
        </p:nvPicPr>
        <p:blipFill>
          <a:blip r:embed="rId2"/>
          <a:stretch/>
        </p:blipFill>
        <p:spPr>
          <a:xfrm>
            <a:off x="0" y="1411920"/>
            <a:ext cx="9143280" cy="115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" name="Google Shape;78;p16" descr=""/>
          <p:cNvPicPr/>
          <p:nvPr/>
        </p:nvPicPr>
        <p:blipFill>
          <a:blip r:embed="rId3"/>
          <a:stretch/>
        </p:blipFill>
        <p:spPr>
          <a:xfrm>
            <a:off x="0" y="3141360"/>
            <a:ext cx="9143280" cy="1048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Per què no he triat un model instal·lable?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🔸 Hi ha models generatius que es poden instal·lar localment com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Ollama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,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Pinokio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,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Queend3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, etc.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🔸 Però he descartat aquesta opció per diversos motius: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Hardware limitat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el meu equip no pot executar models amb GPU o RAM elevades.</a:t>
            </a:r>
            <a:br>
              <a:rPr sz="1600"/>
            </a:b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Temps disponible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requerixen més configuració, instal·lació i proves.</a:t>
            </a:r>
            <a:br>
              <a:rPr sz="1600"/>
            </a:b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Qualitat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molts models locals amb pocs billons de parámetres, que son els que jo podría arribar a executar, no tenen el 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mateix nivell de respostes que les IAs comercials.</a:t>
            </a:r>
            <a:br>
              <a:rPr sz="1600"/>
            </a:b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–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Cost d’ús baix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: l’ús de Gemini 2.5 en proves ha sigut casi gratuït i molt assequible.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4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Per què triar Gemini 2.5?</a:t>
            </a:r>
            <a:endParaRPr b="0" lang="ca-ES-valencia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ChatGPT API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→ 3 sol·licituds/minut, tokens limitats, pla de pagament car.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Gemini 2.5 Flash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→ 15 sol·licituds/minut, gratuït i amb context persistent (de pagament pero no excesivament car).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Límit de tokens extens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: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38080" indent="7632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– Entrada: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1.048.576 tokens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38080" indent="7632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– Eixida: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65.536 tokens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Ideal per a contextos llargs i respostes pedagògiques extenses.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Com he integrat Gemini 2.5 en el projecte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Connexió amb l’API mitjançant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peticions HTTP personalitzades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(amb clau).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Lògica centralitzada en el servei </a:t>
            </a:r>
            <a:r>
              <a:rPr b="1" lang="es" sz="16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GeminiService.php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Cada missatge s’envia a l’API i la resposta es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desa automàticament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S’utilitza el </a:t>
            </a:r>
            <a:r>
              <a:rPr b="1" lang="es" sz="16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historyId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per mantindre el context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sense reenviar tota la conversa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🔹 S’ha implementat un sistema per </a:t>
            </a:r>
            <a:r>
              <a:rPr b="1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descomptar interaccions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i bloquejar si s’esgoten amb la intenció de evitar l’abus de la ferramenta.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Interfície i estructura visual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Blade + Tailwind CSS</a:t>
            </a:r>
            <a:br>
              <a:rPr sz="1100"/>
            </a:b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Vistes responsives per a alumne i professor.</a:t>
            </a:r>
            <a:br>
              <a:rPr sz="1100"/>
            </a:b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Estructura clara: </a:t>
            </a:r>
            <a:r>
              <a:rPr b="0" lang="es" sz="11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chat.blade.php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</a:t>
            </a:r>
            <a:r>
              <a:rPr b="0" lang="es" sz="11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index.blade.php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</a:t>
            </a:r>
            <a:r>
              <a:rPr b="0" lang="es" sz="11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edit.blade.php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</a:t>
            </a:r>
            <a:br>
              <a:rPr sz="1100"/>
            </a:b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Estils amb </a:t>
            </a:r>
            <a:r>
              <a:rPr b="1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Tailwind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i fitxer </a:t>
            </a:r>
            <a:r>
              <a:rPr b="0" lang="es" sz="11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custom.css 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Roboto Mono"/>
                <a:ea typeface="Roboto Mono"/>
              </a:rPr>
              <a:t>amb alguns estils natius canviats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</a:t>
            </a: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Disseny adaptat a mode fosc i clar</a:t>
            </a:r>
            <a:br>
              <a:rPr sz="1100"/>
            </a:b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Botons amb gradient personalitzat (#84cbec → #1a436f)</a:t>
            </a:r>
            <a:br>
              <a:rPr sz="1100"/>
            </a:b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Scrolls, formularis i missatges personalitzats</a:t>
            </a: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Mobile-first</a:t>
            </a:r>
            <a:br>
              <a:rPr sz="1100"/>
            </a:b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– Maquetació amb tailwind, grid i classes com </a:t>
            </a:r>
            <a:r>
              <a:rPr b="0" lang="es" sz="11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max-w-6xl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</a:t>
            </a:r>
            <a:r>
              <a:rPr b="0" lang="es" sz="1100" strike="noStrike" u="none">
                <a:solidFill>
                  <a:srgbClr val="188038"/>
                </a:solidFill>
                <a:effectLst/>
                <a:uFillTx/>
                <a:latin typeface="Roboto Mono"/>
                <a:ea typeface="Roboto Mono"/>
              </a:rPr>
              <a:t>h-[calc(100vh-8rem)]</a:t>
            </a:r>
            <a:r>
              <a:rPr b="0" lang="es" sz="11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etc.</a:t>
            </a: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ca-ES-valencia" sz="1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0" name="Google Shape;103;p20" descr=""/>
          <p:cNvPicPr/>
          <p:nvPr/>
        </p:nvPicPr>
        <p:blipFill>
          <a:blip r:embed="rId2"/>
          <a:stretch/>
        </p:blipFill>
        <p:spPr>
          <a:xfrm>
            <a:off x="3991320" y="3333600"/>
            <a:ext cx="2064960" cy="172980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  <p:pic>
        <p:nvPicPr>
          <p:cNvPr id="51" name="Google Shape;104;p20" descr=""/>
          <p:cNvPicPr/>
          <p:nvPr/>
        </p:nvPicPr>
        <p:blipFill>
          <a:blip r:embed="rId3"/>
          <a:stretch/>
        </p:blipFill>
        <p:spPr>
          <a:xfrm>
            <a:off x="6685200" y="1089000"/>
            <a:ext cx="1591200" cy="352116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trike="noStrike" u="none">
                <a:solidFill>
                  <a:schemeClr val="dk1"/>
                </a:solidFill>
                <a:effectLst/>
                <a:uFillTx/>
                <a:latin typeface="Roboto Serif"/>
                <a:ea typeface="Roboto Serif"/>
              </a:rPr>
              <a:t>Interacció amb la IA</a:t>
            </a:r>
            <a:endParaRPr b="0" lang="ca-ES-valencia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283680" y="1169280"/>
            <a:ext cx="8519760" cy="34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Enviament del missatge via AJAX (</a:t>
            </a:r>
            <a:r>
              <a:rPr b="0" lang="es" sz="160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chat.js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)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– Petició POST amb token CSRF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– Missatge del formulari → base de dades → petició a Gemini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Petició a Gemini via </a:t>
            </a:r>
            <a:r>
              <a:rPr b="0" lang="es" sz="160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GeminiService.php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– Ús de </a:t>
            </a:r>
            <a:r>
              <a:rPr b="0" lang="es" sz="1600" strike="noStrike" u="none">
                <a:solidFill>
                  <a:srgbClr val="188038"/>
                </a:solidFill>
                <a:effectLst/>
                <a:uFillTx/>
                <a:latin typeface="Roboto"/>
                <a:ea typeface="Roboto"/>
              </a:rPr>
              <a:t>historyId</a:t>
            </a: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per mantindre el context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– Resposta analitzada i desada com a nou missatge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80880"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Control d’interaccions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– Cada conversa té un recompte d’interaccions</a:t>
            </a:r>
            <a:br>
              <a:rPr sz="1600"/>
            </a:br>
            <a:r>
              <a:rPr b="0" lang="es" sz="16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 – Si s’esgoten, el xat no deixa manar més missatges.</a:t>
            </a:r>
            <a:endParaRPr b="0" lang="ca-ES-valencia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4" name="Google Shape;111;p21" descr=""/>
          <p:cNvPicPr/>
          <p:nvPr/>
        </p:nvPicPr>
        <p:blipFill>
          <a:blip r:embed="rId2"/>
          <a:stretch/>
        </p:blipFill>
        <p:spPr>
          <a:xfrm>
            <a:off x="5897880" y="2224440"/>
            <a:ext cx="2851920" cy="1873080"/>
          </a:xfrm>
          <a:prstGeom prst="rect">
            <a:avLst/>
          </a:prstGeom>
          <a:noFill/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</p:pic>
    </p:spTree>
  </p:cSld>
  <mc:AlternateContent>
    <mc:Choice Requires="p14">
      <p:transition spd="slow" p14:dur="2000">
        <p:fade thruBlk="true"/>
      </p:transition>
    </mc:Choice>
    <mc:Fallback>
      <p:transition spd="slow">
        <p:fade thruBlk="true"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ca-ES-valencia</dc:language>
  <cp:lastModifiedBy/>
  <dcterms:modified xsi:type="dcterms:W3CDTF">2025-06-09T14:07:04Z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