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68" r:id="rId14"/>
    <p:sldId id="270" r:id="rId15"/>
    <p:sldId id="271" r:id="rId16"/>
    <p:sldId id="272" r:id="rId17"/>
    <p:sldId id="274" r:id="rId18"/>
    <p:sldId id="266" r:id="rId19"/>
    <p:sldId id="275" r:id="rId20"/>
    <p:sldId id="276" r:id="rId2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38" autoAdjust="0"/>
    <p:restoredTop sz="88610" autoAdjust="0"/>
  </p:normalViewPr>
  <p:slideViewPr>
    <p:cSldViewPr>
      <p:cViewPr>
        <p:scale>
          <a:sx n="75" d="100"/>
          <a:sy n="75" d="100"/>
        </p:scale>
        <p:origin x="-1182"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F8660-B229-4484-8525-6EFD9CD5438E}" type="datetimeFigureOut">
              <a:rPr lang="es-AR" smtClean="0"/>
              <a:pPr/>
              <a:t>12/11/2012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ABCE3-A0C1-4665-97DA-4DF4E986969B}"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lgn="l"/>
            <a:r>
              <a:rPr lang="es-AR" sz="1200" dirty="0" smtClean="0">
                <a:solidFill>
                  <a:schemeClr val="tx1"/>
                </a:solidFill>
              </a:rPr>
              <a:t>En nuestros días los </a:t>
            </a:r>
            <a:r>
              <a:rPr lang="es-AR" sz="1200" b="1" u="sng" dirty="0" smtClean="0">
                <a:solidFill>
                  <a:schemeClr val="tx1"/>
                </a:solidFill>
              </a:rPr>
              <a:t>medios de comunicación</a:t>
            </a:r>
            <a:r>
              <a:rPr lang="es-AR" sz="1200" dirty="0" smtClean="0">
                <a:solidFill>
                  <a:schemeClr val="tx1"/>
                </a:solidFill>
              </a:rPr>
              <a:t> son diversos y masivos. </a:t>
            </a:r>
          </a:p>
          <a:p>
            <a:pPr algn="l"/>
            <a:r>
              <a:rPr lang="es-AR" sz="1200" dirty="0" smtClean="0">
                <a:solidFill>
                  <a:schemeClr val="tx1"/>
                </a:solidFill>
              </a:rPr>
              <a:t>Como sabemos todos ellos emiten </a:t>
            </a:r>
            <a:r>
              <a:rPr lang="es-AR" sz="1200" b="1" u="sng" dirty="0" smtClean="0">
                <a:solidFill>
                  <a:schemeClr val="tx1"/>
                </a:solidFill>
              </a:rPr>
              <a:t>mensajes publicitarios.</a:t>
            </a:r>
            <a:endParaRPr lang="es-AR" sz="1200" dirty="0" smtClean="0">
              <a:solidFill>
                <a:schemeClr val="tx1"/>
              </a:solidFill>
            </a:endParaRPr>
          </a:p>
          <a:p>
            <a:r>
              <a:rPr lang="es-AR" dirty="0" smtClean="0">
                <a:solidFill>
                  <a:schemeClr val="tx1"/>
                </a:solidFill>
              </a:rPr>
              <a:t>La capacidad de llegar a una </a:t>
            </a:r>
            <a:r>
              <a:rPr lang="es-AR" b="1" u="sng" dirty="0" smtClean="0">
                <a:solidFill>
                  <a:schemeClr val="tx1"/>
                </a:solidFill>
              </a:rPr>
              <a:t>gran cantidad de audiencia</a:t>
            </a:r>
            <a:r>
              <a:rPr lang="es-AR" dirty="0" smtClean="0">
                <a:solidFill>
                  <a:schemeClr val="tx1"/>
                </a:solidFill>
              </a:rPr>
              <a:t> </a:t>
            </a:r>
          </a:p>
          <a:p>
            <a:r>
              <a:rPr lang="es-AR" dirty="0" smtClean="0">
                <a:solidFill>
                  <a:schemeClr val="tx1"/>
                </a:solidFill>
              </a:rPr>
              <a:t>es la clave para transmitir </a:t>
            </a:r>
            <a:r>
              <a:rPr lang="es-AR" b="1" u="sng" dirty="0" smtClean="0">
                <a:solidFill>
                  <a:schemeClr val="tx1"/>
                </a:solidFill>
              </a:rPr>
              <a:t>estos mensajes publicitarios masivos</a:t>
            </a:r>
            <a:r>
              <a:rPr lang="es-AR" dirty="0" smtClean="0">
                <a:solidFill>
                  <a:schemeClr val="tx1"/>
                </a:solidFill>
              </a:rPr>
              <a:t>.</a:t>
            </a:r>
            <a:br>
              <a:rPr lang="es-AR" dirty="0" smtClean="0">
                <a:solidFill>
                  <a:schemeClr val="tx1"/>
                </a:solidFill>
              </a:rPr>
            </a:br>
            <a:endParaRPr lang="es-AR" dirty="0" smtClean="0">
              <a:solidFill>
                <a:schemeClr val="tx1"/>
              </a:solidFill>
            </a:endParaRPr>
          </a:p>
          <a:p>
            <a:r>
              <a:rPr lang="es-AR" sz="1200" dirty="0" smtClean="0">
                <a:solidFill>
                  <a:schemeClr val="tx1"/>
                </a:solidFill>
              </a:rPr>
              <a:t>Pero estos medios tienen la posibilidad de analizar el </a:t>
            </a:r>
            <a:r>
              <a:rPr lang="es-AR" sz="1200" b="1" u="sng" dirty="0" smtClean="0">
                <a:solidFill>
                  <a:schemeClr val="tx1"/>
                </a:solidFill>
              </a:rPr>
              <a:t>impacto del mensaje publicitario sobre  el receptor?</a:t>
            </a:r>
          </a:p>
          <a:p>
            <a:endParaRPr lang="es-AR" dirty="0" smtClean="0">
              <a:solidFill>
                <a:schemeClr val="tx1"/>
              </a:solidFill>
            </a:endParaRPr>
          </a:p>
          <a:p>
            <a:endParaRPr lang="es-AR" dirty="0" smtClean="0">
              <a:solidFill>
                <a:schemeClr val="tx1"/>
              </a:solidFill>
            </a:endParaRPr>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11</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12</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13</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14</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15</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16</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17</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18</a:t>
            </a:fld>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19</a:t>
            </a:fld>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20</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Como puede una empresa tener la certeza de aceptación de los receptores con respecto a </a:t>
            </a:r>
            <a:r>
              <a:rPr lang="es-AR" sz="1200" b="0" i="0" kern="1200" dirty="0" err="1" smtClean="0">
                <a:solidFill>
                  <a:schemeClr val="tx1"/>
                </a:solidFill>
                <a:latin typeface="+mn-lt"/>
                <a:ea typeface="+mn-ea"/>
                <a:cs typeface="+mn-cs"/>
              </a:rPr>
              <a:t>a</a:t>
            </a:r>
            <a:r>
              <a:rPr lang="es-AR" sz="1200" b="0" i="0" kern="1200" dirty="0" smtClean="0">
                <a:solidFill>
                  <a:schemeClr val="tx1"/>
                </a:solidFill>
                <a:latin typeface="+mn-lt"/>
                <a:ea typeface="+mn-ea"/>
                <a:cs typeface="+mn-cs"/>
              </a:rPr>
              <a:t> sus mensajes publicitarios?</a:t>
            </a:r>
            <a:br>
              <a:rPr lang="es-AR" sz="1200" b="0" i="0" kern="1200" dirty="0" smtClean="0">
                <a:solidFill>
                  <a:schemeClr val="tx1"/>
                </a:solidFill>
                <a:latin typeface="+mn-lt"/>
                <a:ea typeface="+mn-ea"/>
                <a:cs typeface="+mn-cs"/>
              </a:rPr>
            </a:b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3</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Solo analizando el </a:t>
            </a:r>
            <a:r>
              <a:rPr lang="es-AR" sz="1200" b="0" i="0" u="sng" kern="1200" dirty="0" smtClean="0">
                <a:solidFill>
                  <a:schemeClr val="tx1"/>
                </a:solidFill>
                <a:latin typeface="+mn-lt"/>
                <a:ea typeface="+mn-ea"/>
                <a:cs typeface="+mn-cs"/>
              </a:rPr>
              <a:t>comportamiento</a:t>
            </a:r>
            <a:r>
              <a:rPr lang="es-AR" sz="1200" b="0" i="0" kern="1200" dirty="0" smtClean="0">
                <a:solidFill>
                  <a:schemeClr val="tx1"/>
                </a:solidFill>
                <a:latin typeface="+mn-lt"/>
                <a:ea typeface="+mn-ea"/>
                <a:cs typeface="+mn-cs"/>
              </a:rPr>
              <a:t> y </a:t>
            </a:r>
            <a:r>
              <a:rPr lang="es-AR" sz="1200" b="0" i="0" u="sng" kern="1200" dirty="0" smtClean="0">
                <a:solidFill>
                  <a:schemeClr val="tx1"/>
                </a:solidFill>
                <a:latin typeface="+mn-lt"/>
                <a:ea typeface="+mn-ea"/>
                <a:cs typeface="+mn-cs"/>
              </a:rPr>
              <a:t>participación</a:t>
            </a:r>
            <a:r>
              <a:rPr lang="es-AR" sz="1200" b="0" i="0" kern="1200" dirty="0" smtClean="0">
                <a:solidFill>
                  <a:schemeClr val="tx1"/>
                </a:solidFill>
                <a:latin typeface="+mn-lt"/>
                <a:ea typeface="+mn-ea"/>
                <a:cs typeface="+mn-cs"/>
              </a:rPr>
              <a:t> del receptor sobre los mensajes.</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4</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Hoy </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a:t>
            </a:r>
            <a:r>
              <a:rPr lang="es-AR" sz="1200" b="0" i="0" kern="1200" dirty="0" err="1" smtClean="0">
                <a:solidFill>
                  <a:schemeClr val="tx1"/>
                </a:solidFill>
                <a:latin typeface="+mn-lt"/>
                <a:ea typeface="+mn-ea"/>
                <a:cs typeface="+mn-cs"/>
              </a:rPr>
              <a:t>Solutions</a:t>
            </a:r>
            <a:r>
              <a:rPr lang="es-AR" sz="1200" b="0" i="0" kern="1200" dirty="0" smtClean="0">
                <a:solidFill>
                  <a:schemeClr val="tx1"/>
                </a:solidFill>
                <a:latin typeface="+mn-lt"/>
                <a:ea typeface="+mn-ea"/>
                <a:cs typeface="+mn-cs"/>
              </a:rPr>
              <a:t> reinventa la publicidad!</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5</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0" i="0" kern="1200" dirty="0" smtClean="0">
                <a:solidFill>
                  <a:schemeClr val="tx1"/>
                </a:solidFill>
                <a:latin typeface="+mn-lt"/>
                <a:ea typeface="+mn-ea"/>
                <a:cs typeface="+mn-cs"/>
              </a:rPr>
              <a:t>Hoy introducimos la </a:t>
            </a:r>
            <a:r>
              <a:rPr lang="es-AR" sz="1200" b="0" i="0" kern="1200" dirty="0" err="1" smtClean="0">
                <a:solidFill>
                  <a:schemeClr val="tx1"/>
                </a:solidFill>
                <a:latin typeface="+mn-lt"/>
                <a:ea typeface="+mn-ea"/>
                <a:cs typeface="+mn-cs"/>
              </a:rPr>
              <a:t>revoluciòn</a:t>
            </a:r>
            <a:r>
              <a:rPr lang="es-AR" sz="1200" b="0" i="0" kern="1200" dirty="0" smtClean="0">
                <a:solidFill>
                  <a:schemeClr val="tx1"/>
                </a:solidFill>
                <a:latin typeface="+mn-lt"/>
                <a:ea typeface="+mn-ea"/>
                <a:cs typeface="+mn-cs"/>
              </a:rPr>
              <a:t> de </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a:t>
            </a:r>
            <a:endParaRPr lang="es-AR" sz="1200" b="1" i="0" kern="1200" dirty="0" smtClean="0">
              <a:solidFill>
                <a:schemeClr val="tx1"/>
              </a:solidFill>
              <a:latin typeface="+mn-lt"/>
              <a:ea typeface="+mn-ea"/>
              <a:cs typeface="+mn-cs"/>
            </a:endParaRPr>
          </a:p>
          <a:p>
            <a:r>
              <a:rPr lang="es-AR" sz="1200" b="1" i="0" kern="1200" dirty="0" smtClean="0">
                <a:solidFill>
                  <a:schemeClr val="tx1"/>
                </a:solidFill>
                <a:latin typeface="+mn-lt"/>
                <a:ea typeface="+mn-ea"/>
                <a:cs typeface="+mn-cs"/>
              </a:rPr>
              <a:t>Arranca VIDEO</a:t>
            </a:r>
          </a:p>
          <a:p>
            <a:endParaRPr lang="es-AR" sz="1200" b="1" i="0" kern="1200" dirty="0" smtClean="0">
              <a:solidFill>
                <a:schemeClr val="tx1"/>
              </a:solidFill>
              <a:latin typeface="+mn-lt"/>
              <a:ea typeface="+mn-ea"/>
              <a:cs typeface="+mn-cs"/>
            </a:endParaRPr>
          </a:p>
          <a:p>
            <a:endParaRPr lang="es-AR" sz="1200" b="1"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 es la solución tecnológica que brinda información en tiempo real  sobre el impacto de recepción de campañas publicitarias interactivas emitidas por puestos publicitarios específicamente diseñados para realizar análisis de impacto de recepción publicitaria.”</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6</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b="1" i="0" kern="1200" dirty="0" smtClean="0">
                <a:solidFill>
                  <a:schemeClr val="tx1"/>
                </a:solidFill>
                <a:latin typeface="+mn-lt"/>
                <a:ea typeface="+mn-ea"/>
                <a:cs typeface="+mn-cs"/>
              </a:rPr>
              <a:t>FINALIZA VIDEO</a:t>
            </a:r>
          </a:p>
          <a:p>
            <a:endParaRPr lang="es-AR" sz="1200" b="1" i="0" kern="1200" dirty="0" smtClean="0">
              <a:solidFill>
                <a:schemeClr val="tx1"/>
              </a:solidFill>
              <a:latin typeface="+mn-lt"/>
              <a:ea typeface="+mn-ea"/>
              <a:cs typeface="+mn-cs"/>
            </a:endParaRPr>
          </a:p>
          <a:p>
            <a:r>
              <a:rPr lang="es-AR" sz="1200" b="0" i="0" kern="1200" dirty="0" smtClean="0">
                <a:solidFill>
                  <a:schemeClr val="tx1"/>
                </a:solidFill>
                <a:latin typeface="+mn-lt"/>
                <a:ea typeface="+mn-ea"/>
                <a:cs typeface="+mn-cs"/>
              </a:rPr>
              <a:t>“</a:t>
            </a:r>
            <a:r>
              <a:rPr lang="es-AR" sz="1200" b="0" i="0" kern="1200" dirty="0" err="1" smtClean="0">
                <a:solidFill>
                  <a:schemeClr val="tx1"/>
                </a:solidFill>
                <a:latin typeface="+mn-lt"/>
                <a:ea typeface="+mn-ea"/>
                <a:cs typeface="+mn-cs"/>
              </a:rPr>
              <a:t>Optical</a:t>
            </a:r>
            <a:r>
              <a:rPr lang="es-AR" sz="1200" b="0" i="0" kern="1200" dirty="0" smtClean="0">
                <a:solidFill>
                  <a:schemeClr val="tx1"/>
                </a:solidFill>
                <a:latin typeface="+mn-lt"/>
                <a:ea typeface="+mn-ea"/>
                <a:cs typeface="+mn-cs"/>
              </a:rPr>
              <a:t> Marketing es la solución tecnológica que brinda información en tiempo real  sobre el impacto de recepción de campañas publicitarias interactivas emitidas por puestos publicitarios específicamente diseñados para realizar análisis de impacto de recepción publicitaria.”</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7</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Este</a:t>
            </a:r>
            <a:r>
              <a:rPr lang="es-AR" baseline="0" dirty="0" smtClean="0"/>
              <a:t> impacto de recepción publicitaria puede resumirse en 3 aspectos:</a:t>
            </a:r>
          </a:p>
          <a:p>
            <a:pPr lvl="1">
              <a:buFont typeface="Arial" pitchFamily="34" charset="0"/>
              <a:buChar char="•"/>
            </a:pPr>
            <a:r>
              <a:rPr lang="es-AR" baseline="0" dirty="0" smtClean="0"/>
              <a:t>Percepción de los usuarios: como el usuario percibe con sus emociones una publicidad, su animo </a:t>
            </a:r>
            <a:r>
              <a:rPr lang="es-AR" baseline="0" dirty="0" err="1" smtClean="0"/>
              <a:t>ludico</a:t>
            </a:r>
            <a:r>
              <a:rPr lang="es-AR" baseline="0" dirty="0" smtClean="0"/>
              <a:t> y el tiempo en q permanece concentrado en dicha publicidad.</a:t>
            </a:r>
          </a:p>
          <a:p>
            <a:pPr lvl="1">
              <a:buFont typeface="Arial" pitchFamily="34" charset="0"/>
              <a:buChar char="•"/>
            </a:pPr>
            <a:r>
              <a:rPr lang="es-AR" baseline="0" dirty="0" smtClean="0"/>
              <a:t>Interacción</a:t>
            </a:r>
          </a:p>
          <a:p>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8</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9</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El</a:t>
            </a:r>
            <a:r>
              <a:rPr lang="es-AR" baseline="0" dirty="0" smtClean="0"/>
              <a:t> impacto es empleado en los cliente para que los mismos puedan realizar un</a:t>
            </a:r>
            <a:endParaRPr lang="es-AR" dirty="0"/>
          </a:p>
        </p:txBody>
      </p:sp>
      <p:sp>
        <p:nvSpPr>
          <p:cNvPr id="4" name="3 Marcador de número de diapositiva"/>
          <p:cNvSpPr>
            <a:spLocks noGrp="1"/>
          </p:cNvSpPr>
          <p:nvPr>
            <p:ph type="sldNum" sz="quarter" idx="10"/>
          </p:nvPr>
        </p:nvSpPr>
        <p:spPr/>
        <p:txBody>
          <a:bodyPr/>
          <a:lstStyle/>
          <a:p>
            <a:fld id="{1B0ABCE3-A0C1-4665-97DA-4DF4E986969B}" type="slidenum">
              <a:rPr lang="es-AR" smtClean="0"/>
              <a:pPr/>
              <a:t>10</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9CF44D6-70BD-44D2-B0CF-C2838C6EA7E6}" type="datetimeFigureOut">
              <a:rPr lang="es-AR" smtClean="0"/>
              <a:pPr/>
              <a:t>12/11/2012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AC4EC5E2-925F-4473-97C0-45CBB953743E}"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F44D6-70BD-44D2-B0CF-C2838C6EA7E6}" type="datetimeFigureOut">
              <a:rPr lang="es-AR" smtClean="0"/>
              <a:pPr/>
              <a:t>12/11/2012</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EC5E2-925F-4473-97C0-45CBB953743E}"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5.jpeg"/><Relationship Id="rId12"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jpeg"/><Relationship Id="rId11" Type="http://schemas.openxmlformats.org/officeDocument/2006/relationships/image" Target="../media/image29.png"/><Relationship Id="rId5" Type="http://schemas.openxmlformats.org/officeDocument/2006/relationships/image" Target="../media/image15.gif"/><Relationship Id="rId10" Type="http://schemas.openxmlformats.org/officeDocument/2006/relationships/image" Target="../media/image28.png"/><Relationship Id="rId4" Type="http://schemas.openxmlformats.org/officeDocument/2006/relationships/image" Target="../media/image17.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hamptonindustries.com/sites/shamptonindustries.com/files/810television_0.jpg"/>
          <p:cNvPicPr>
            <a:picLocks noChangeAspect="1" noChangeArrowheads="1"/>
          </p:cNvPicPr>
          <p:nvPr/>
        </p:nvPicPr>
        <p:blipFill>
          <a:blip r:embed="rId3"/>
          <a:srcRect/>
          <a:stretch>
            <a:fillRect/>
          </a:stretch>
        </p:blipFill>
        <p:spPr bwMode="auto">
          <a:xfrm>
            <a:off x="3127759" y="4690902"/>
            <a:ext cx="3015877" cy="2167122"/>
          </a:xfrm>
          <a:prstGeom prst="rect">
            <a:avLst/>
          </a:prstGeom>
          <a:noFill/>
        </p:spPr>
      </p:pic>
      <p:pic>
        <p:nvPicPr>
          <p:cNvPr id="2054" name="Picture 6" descr="http://www.hearmore.com/prodimages/302338.jpg"/>
          <p:cNvPicPr>
            <a:picLocks noChangeAspect="1" noChangeArrowheads="1"/>
          </p:cNvPicPr>
          <p:nvPr/>
        </p:nvPicPr>
        <p:blipFill>
          <a:blip r:embed="rId4"/>
          <a:srcRect/>
          <a:stretch>
            <a:fillRect/>
          </a:stretch>
        </p:blipFill>
        <p:spPr bwMode="auto">
          <a:xfrm>
            <a:off x="285720" y="2285992"/>
            <a:ext cx="1928826" cy="1928826"/>
          </a:xfrm>
          <a:prstGeom prst="rect">
            <a:avLst/>
          </a:prstGeom>
          <a:noFill/>
        </p:spPr>
      </p:pic>
      <p:pic>
        <p:nvPicPr>
          <p:cNvPr id="2056" name="Picture 8" descr="http://www.webrn-maculardegeneration.com/images/large-print-newspapers.jpg"/>
          <p:cNvPicPr>
            <a:picLocks noChangeAspect="1" noChangeArrowheads="1"/>
          </p:cNvPicPr>
          <p:nvPr/>
        </p:nvPicPr>
        <p:blipFill>
          <a:blip r:embed="rId5"/>
          <a:srcRect/>
          <a:stretch>
            <a:fillRect/>
          </a:stretch>
        </p:blipFill>
        <p:spPr bwMode="auto">
          <a:xfrm>
            <a:off x="6500826" y="2214554"/>
            <a:ext cx="2643174" cy="2051318"/>
          </a:xfrm>
          <a:prstGeom prst="rect">
            <a:avLst/>
          </a:prstGeom>
          <a:noFill/>
        </p:spPr>
      </p:pic>
      <p:pic>
        <p:nvPicPr>
          <p:cNvPr id="2060" name="Picture 12" descr="http://www.brandingmagazine.com/wp-content/uploads/2012/10/brad-pitt-chanel-1.jpg"/>
          <p:cNvPicPr>
            <a:picLocks noChangeAspect="1" noChangeArrowheads="1"/>
          </p:cNvPicPr>
          <p:nvPr/>
        </p:nvPicPr>
        <p:blipFill>
          <a:blip r:embed="rId6" cstate="print"/>
          <a:srcRect/>
          <a:stretch>
            <a:fillRect/>
          </a:stretch>
        </p:blipFill>
        <p:spPr bwMode="auto">
          <a:xfrm>
            <a:off x="3342587" y="2500306"/>
            <a:ext cx="2300983" cy="1490661"/>
          </a:xfrm>
          <a:prstGeom prst="rect">
            <a:avLst/>
          </a:prstGeom>
          <a:noFill/>
        </p:spPr>
      </p:pic>
      <p:sp>
        <p:nvSpPr>
          <p:cNvPr id="13" name="12 Flecha derecha"/>
          <p:cNvSpPr/>
          <p:nvPr/>
        </p:nvSpPr>
        <p:spPr>
          <a:xfrm>
            <a:off x="2571736" y="3143248"/>
            <a:ext cx="857256"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14 Flecha derecha"/>
          <p:cNvSpPr/>
          <p:nvPr/>
        </p:nvSpPr>
        <p:spPr>
          <a:xfrm rot="10800000">
            <a:off x="5715008" y="3143248"/>
            <a:ext cx="857256"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16 Flecha derecha"/>
          <p:cNvSpPr/>
          <p:nvPr/>
        </p:nvSpPr>
        <p:spPr>
          <a:xfrm rot="5400000">
            <a:off x="4071933" y="1785927"/>
            <a:ext cx="928695"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18 Flecha derecha"/>
          <p:cNvSpPr/>
          <p:nvPr/>
        </p:nvSpPr>
        <p:spPr>
          <a:xfrm rot="16200000">
            <a:off x="4107653" y="4179099"/>
            <a:ext cx="857256" cy="5000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21506" name="Picture 2" descr="http://www.vidadigitalradio.com/wp-content/uploads/2012/02/La-navegaci%C3%B3n-privada-en-internet.jpg"/>
          <p:cNvPicPr>
            <a:picLocks noChangeAspect="1" noChangeArrowheads="1"/>
          </p:cNvPicPr>
          <p:nvPr/>
        </p:nvPicPr>
        <p:blipFill>
          <a:blip r:embed="rId7"/>
          <a:srcRect/>
          <a:stretch>
            <a:fillRect/>
          </a:stretch>
        </p:blipFill>
        <p:spPr bwMode="auto">
          <a:xfrm>
            <a:off x="3643306" y="142852"/>
            <a:ext cx="1785950" cy="1339463"/>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571604" y="1214422"/>
            <a:ext cx="4929222" cy="707886"/>
          </a:xfrm>
          <a:prstGeom prst="rect">
            <a:avLst/>
          </a:prstGeom>
        </p:spPr>
        <p:txBody>
          <a:bodyPr wrap="square">
            <a:spAutoFit/>
          </a:bodyPr>
          <a:lstStyle/>
          <a:p>
            <a:pPr>
              <a:buFont typeface="Arial" pitchFamily="34" charset="0"/>
              <a:buChar char="•"/>
            </a:pPr>
            <a:r>
              <a:rPr lang="es-AR" sz="4000" dirty="0" smtClean="0">
                <a:latin typeface="Verdana" pitchFamily="34" charset="0"/>
                <a:ea typeface="Verdana" pitchFamily="34" charset="0"/>
                <a:cs typeface="Verdana" pitchFamily="34" charset="0"/>
              </a:rPr>
              <a:t>PONER NUMEROS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142976" y="1500174"/>
            <a:ext cx="7572396" cy="4524315"/>
          </a:xfrm>
          <a:prstGeom prst="rect">
            <a:avLst/>
          </a:prstGeom>
        </p:spPr>
        <p:txBody>
          <a:bodyPr wrap="square">
            <a:spAutoFit/>
          </a:bodyPr>
          <a:lstStyle/>
          <a:p>
            <a:pPr>
              <a:buFont typeface="Arial" pitchFamily="34" charset="0"/>
              <a:buChar char="•"/>
            </a:pPr>
            <a:r>
              <a:rPr lang="es-AR" sz="3200" dirty="0" smtClean="0">
                <a:latin typeface="Verdana" pitchFamily="34" charset="0"/>
                <a:ea typeface="Verdana" pitchFamily="34" charset="0"/>
                <a:cs typeface="Verdana" pitchFamily="34" charset="0"/>
              </a:rPr>
              <a:t>Captura.</a:t>
            </a:r>
          </a:p>
          <a:p>
            <a:pPr>
              <a:buFont typeface="Arial" pitchFamily="34" charset="0"/>
              <a:buChar char="•"/>
            </a:pPr>
            <a:endParaRPr lang="es-AR" sz="3200" dirty="0" smtClean="0">
              <a:latin typeface="Verdana" pitchFamily="34" charset="0"/>
              <a:ea typeface="Verdana" pitchFamily="34" charset="0"/>
              <a:cs typeface="Verdana" pitchFamily="34" charset="0"/>
            </a:endParaRPr>
          </a:p>
          <a:p>
            <a:pPr>
              <a:buFont typeface="Arial" pitchFamily="34" charset="0"/>
              <a:buChar char="•"/>
            </a:pPr>
            <a:r>
              <a:rPr lang="es-AR" sz="3200" dirty="0" err="1" smtClean="0">
                <a:latin typeface="Verdana" pitchFamily="34" charset="0"/>
                <a:ea typeface="Verdana" pitchFamily="34" charset="0"/>
                <a:cs typeface="Verdana" pitchFamily="34" charset="0"/>
              </a:rPr>
              <a:t>Preprocesamiento</a:t>
            </a:r>
            <a:r>
              <a:rPr lang="es-AR" sz="3200" dirty="0" smtClean="0">
                <a:latin typeface="Verdana" pitchFamily="34" charset="0"/>
                <a:ea typeface="Verdana" pitchFamily="34" charset="0"/>
                <a:cs typeface="Verdana" pitchFamily="34" charset="0"/>
              </a:rPr>
              <a:t>.</a:t>
            </a:r>
          </a:p>
          <a:p>
            <a:pPr>
              <a:buFont typeface="Arial" pitchFamily="34" charset="0"/>
              <a:buChar char="•"/>
            </a:pPr>
            <a:endParaRPr lang="es-AR" sz="3200" dirty="0" smtClean="0">
              <a:latin typeface="Verdana" pitchFamily="34" charset="0"/>
              <a:ea typeface="Verdana" pitchFamily="34" charset="0"/>
              <a:cs typeface="Verdana" pitchFamily="34" charset="0"/>
            </a:endParaRPr>
          </a:p>
          <a:p>
            <a:pPr>
              <a:buFont typeface="Arial" pitchFamily="34" charset="0"/>
              <a:buChar char="•"/>
            </a:pPr>
            <a:r>
              <a:rPr lang="es-AR" sz="3200" dirty="0" smtClean="0">
                <a:latin typeface="Verdana" pitchFamily="34" charset="0"/>
                <a:ea typeface="Verdana" pitchFamily="34" charset="0"/>
                <a:cs typeface="Verdana" pitchFamily="34" charset="0"/>
              </a:rPr>
              <a:t>Segmentación y representación.</a:t>
            </a:r>
          </a:p>
          <a:p>
            <a:pPr>
              <a:buFont typeface="Arial" pitchFamily="34" charset="0"/>
              <a:buChar char="•"/>
            </a:pPr>
            <a:endParaRPr lang="es-AR" sz="3200" dirty="0" smtClean="0">
              <a:latin typeface="Verdana" pitchFamily="34" charset="0"/>
              <a:ea typeface="Verdana" pitchFamily="34" charset="0"/>
              <a:cs typeface="Verdana" pitchFamily="34" charset="0"/>
            </a:endParaRPr>
          </a:p>
          <a:p>
            <a:pPr>
              <a:buFont typeface="Arial" pitchFamily="34" charset="0"/>
              <a:buChar char="•"/>
            </a:pPr>
            <a:r>
              <a:rPr lang="es-AR" sz="3200" dirty="0" smtClean="0">
                <a:latin typeface="Verdana" pitchFamily="34" charset="0"/>
                <a:ea typeface="Verdana" pitchFamily="34" charset="0"/>
                <a:cs typeface="Verdana" pitchFamily="34" charset="0"/>
              </a:rPr>
              <a:t>Interacción.</a:t>
            </a:r>
          </a:p>
          <a:p>
            <a:pPr>
              <a:buFont typeface="Arial" pitchFamily="34" charset="0"/>
              <a:buChar char="•"/>
            </a:pPr>
            <a:endParaRPr lang="es-AR" sz="3200" dirty="0" smtClean="0">
              <a:latin typeface="Verdana" pitchFamily="34" charset="0"/>
              <a:ea typeface="Verdana" pitchFamily="34" charset="0"/>
              <a:cs typeface="Verdana" pitchFamily="34" charset="0"/>
            </a:endParaRPr>
          </a:p>
          <a:p>
            <a:pPr>
              <a:buFont typeface="Arial" pitchFamily="34" charset="0"/>
              <a:buChar char="•"/>
            </a:pPr>
            <a:r>
              <a:rPr lang="es-AR" sz="3200" dirty="0" smtClean="0">
                <a:latin typeface="Verdana" pitchFamily="34" charset="0"/>
                <a:ea typeface="Verdana" pitchFamily="34" charset="0"/>
                <a:cs typeface="Verdana" pitchFamily="34" charset="0"/>
              </a:rPr>
              <a:t>Web.</a:t>
            </a:r>
          </a:p>
        </p:txBody>
      </p:sp>
      <p:sp>
        <p:nvSpPr>
          <p:cNvPr id="6" name="5 Rectángulo"/>
          <p:cNvSpPr/>
          <p:nvPr/>
        </p:nvSpPr>
        <p:spPr>
          <a:xfrm>
            <a:off x="2143108" y="571480"/>
            <a:ext cx="5786478" cy="707886"/>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Módulos integrados</a:t>
            </a:r>
            <a:endParaRPr lang="es-AR" sz="4000" dirty="0" smtClean="0">
              <a:latin typeface="Verdana" pitchFamily="34" charset="0"/>
              <a:ea typeface="Verdana" pitchFamily="34" charset="0"/>
              <a:cs typeface="Verdana" pitchFamily="34" charset="0"/>
            </a:endParaRPr>
          </a:p>
        </p:txBody>
      </p:sp>
      <p:pic>
        <p:nvPicPr>
          <p:cNvPr id="7" name="Picture 2" descr="D:\ProyectoFinal\Proyecto final\Logo_OpticalMarketing\iso2.png"/>
          <p:cNvPicPr>
            <a:picLocks noChangeAspect="1" noChangeArrowheads="1"/>
          </p:cNvPicPr>
          <p:nvPr/>
        </p:nvPicPr>
        <p:blipFill>
          <a:blip r:embed="rId3" cstate="print"/>
          <a:srcRect/>
          <a:stretch>
            <a:fillRect/>
          </a:stretch>
        </p:blipFill>
        <p:spPr bwMode="auto">
          <a:xfrm>
            <a:off x="1071538" y="142852"/>
            <a:ext cx="1071569" cy="1096743"/>
          </a:xfrm>
          <a:prstGeom prst="rect">
            <a:avLst/>
          </a:prstGeom>
          <a:noFill/>
        </p:spPr>
      </p:pic>
      <p:pic>
        <p:nvPicPr>
          <p:cNvPr id="8" name="Picture 2" descr="D:\ProyectoFinal\Proyecto final\Logo_OpticalMarketing\iso2.png"/>
          <p:cNvPicPr>
            <a:picLocks noChangeAspect="1" noChangeArrowheads="1"/>
          </p:cNvPicPr>
          <p:nvPr/>
        </p:nvPicPr>
        <p:blipFill>
          <a:blip r:embed="rId3" cstate="print"/>
          <a:srcRect/>
          <a:stretch>
            <a:fillRect/>
          </a:stretch>
        </p:blipFill>
        <p:spPr bwMode="auto">
          <a:xfrm flipH="1">
            <a:off x="7286644" y="142852"/>
            <a:ext cx="1071539" cy="109674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643570" y="1785926"/>
            <a:ext cx="3357586" cy="2677656"/>
          </a:xfrm>
          <a:prstGeom prst="rect">
            <a:avLst/>
          </a:prstGeom>
          <a:noFill/>
        </p:spPr>
        <p:txBody>
          <a:bodyPr wrap="square" rtlCol="0">
            <a:spAutoFit/>
          </a:bodyPr>
          <a:lstStyle/>
          <a:p>
            <a:pPr>
              <a:buFont typeface="Arial" pitchFamily="34" charset="0"/>
              <a:buChar char="•"/>
            </a:pPr>
            <a:r>
              <a:rPr lang="es-AR" sz="2800" dirty="0" smtClean="0"/>
              <a:t>Capturar imágenes</a:t>
            </a:r>
          </a:p>
          <a:p>
            <a:r>
              <a:rPr lang="es-AR" sz="2800" dirty="0" smtClean="0"/>
              <a:t>a procesar.</a:t>
            </a:r>
          </a:p>
          <a:p>
            <a:endParaRPr lang="es-AR" sz="2800" dirty="0" smtClean="0"/>
          </a:p>
          <a:p>
            <a:pPr>
              <a:buFont typeface="Arial" pitchFamily="34" charset="0"/>
              <a:buChar char="•"/>
            </a:pPr>
            <a:r>
              <a:rPr lang="es-AR" sz="2800" dirty="0" smtClean="0"/>
              <a:t>Asignar formatos</a:t>
            </a:r>
            <a:br>
              <a:rPr lang="es-AR" sz="2800" dirty="0" smtClean="0"/>
            </a:br>
            <a:r>
              <a:rPr lang="es-AR" sz="2800" dirty="0" smtClean="0"/>
              <a:t> y estilos a imágenes</a:t>
            </a:r>
          </a:p>
          <a:p>
            <a:r>
              <a:rPr lang="es-AR" sz="2800" dirty="0" smtClean="0"/>
              <a:t>c</a:t>
            </a:r>
            <a:r>
              <a:rPr lang="es-AR" sz="2800" dirty="0" smtClean="0"/>
              <a:t>apturadas.</a:t>
            </a:r>
          </a:p>
        </p:txBody>
      </p:sp>
      <p:sp>
        <p:nvSpPr>
          <p:cNvPr id="9" name="8 Rectángulo"/>
          <p:cNvSpPr/>
          <p:nvPr/>
        </p:nvSpPr>
        <p:spPr>
          <a:xfrm>
            <a:off x="2143108" y="500042"/>
            <a:ext cx="5786478" cy="707886"/>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Captura</a:t>
            </a:r>
            <a:endParaRPr lang="es-AR" sz="4000" dirty="0" smtClean="0">
              <a:latin typeface="Verdana" pitchFamily="34" charset="0"/>
              <a:ea typeface="Verdana" pitchFamily="34" charset="0"/>
              <a:cs typeface="Verdana" pitchFamily="34" charset="0"/>
            </a:endParaRPr>
          </a:p>
        </p:txBody>
      </p:sp>
      <p:pic>
        <p:nvPicPr>
          <p:cNvPr id="5" name="Picture 2" descr="D:\ProyectoFinal\Proyecto final\Logo_OpticalMarketing\iso2.png"/>
          <p:cNvPicPr>
            <a:picLocks noChangeAspect="1" noChangeArrowheads="1"/>
          </p:cNvPicPr>
          <p:nvPr/>
        </p:nvPicPr>
        <p:blipFill>
          <a:blip r:embed="rId3" cstate="print"/>
          <a:srcRect/>
          <a:stretch>
            <a:fillRect/>
          </a:stretch>
        </p:blipFill>
        <p:spPr bwMode="auto">
          <a:xfrm>
            <a:off x="1071538" y="142852"/>
            <a:ext cx="1071569" cy="1096743"/>
          </a:xfrm>
          <a:prstGeom prst="rect">
            <a:avLst/>
          </a:prstGeom>
          <a:noFill/>
        </p:spPr>
      </p:pic>
      <p:pic>
        <p:nvPicPr>
          <p:cNvPr id="4098" name="Picture 2" descr="http://eandt.theiet.org/news/2011/jun/images/640_motion-capture_web.jpg"/>
          <p:cNvPicPr>
            <a:picLocks noChangeAspect="1" noChangeArrowheads="1"/>
          </p:cNvPicPr>
          <p:nvPr/>
        </p:nvPicPr>
        <p:blipFill>
          <a:blip r:embed="rId4"/>
          <a:srcRect/>
          <a:stretch>
            <a:fillRect/>
          </a:stretch>
        </p:blipFill>
        <p:spPr bwMode="auto">
          <a:xfrm>
            <a:off x="285720" y="1785926"/>
            <a:ext cx="5258910" cy="350046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214282" y="2000240"/>
            <a:ext cx="4730638" cy="3071834"/>
          </a:xfrm>
          <a:prstGeom prst="rect">
            <a:avLst/>
          </a:prstGeom>
          <a:noFill/>
          <a:ln w="9525">
            <a:noFill/>
            <a:miter lim="800000"/>
            <a:headEnd/>
            <a:tailEnd/>
          </a:ln>
          <a:effectLst/>
        </p:spPr>
      </p:pic>
      <p:sp>
        <p:nvSpPr>
          <p:cNvPr id="7" name="6 CuadroTexto"/>
          <p:cNvSpPr txBox="1"/>
          <p:nvPr/>
        </p:nvSpPr>
        <p:spPr>
          <a:xfrm>
            <a:off x="5000628" y="1928802"/>
            <a:ext cx="3929090" cy="3970318"/>
          </a:xfrm>
          <a:prstGeom prst="rect">
            <a:avLst/>
          </a:prstGeom>
          <a:noFill/>
        </p:spPr>
        <p:txBody>
          <a:bodyPr wrap="square" rtlCol="0">
            <a:spAutoFit/>
          </a:bodyPr>
          <a:lstStyle/>
          <a:p>
            <a:pPr>
              <a:buFont typeface="Arial" pitchFamily="34" charset="0"/>
              <a:buChar char="•"/>
            </a:pPr>
            <a:r>
              <a:rPr lang="es-AR" sz="2800" dirty="0" smtClean="0"/>
              <a:t>Realizar filtrado sobre las imágenes para reconocer la figura humana.</a:t>
            </a:r>
          </a:p>
          <a:p>
            <a:endParaRPr lang="es-AR" sz="2800" dirty="0" smtClean="0"/>
          </a:p>
          <a:p>
            <a:pPr>
              <a:buFont typeface="Arial" pitchFamily="34" charset="0"/>
              <a:buChar char="•"/>
            </a:pPr>
            <a:r>
              <a:rPr lang="es-AR" sz="2800" dirty="0" smtClean="0"/>
              <a:t>Identificar inicialmente objetos.</a:t>
            </a:r>
          </a:p>
          <a:p>
            <a:pPr>
              <a:buFont typeface="Arial" pitchFamily="34" charset="0"/>
              <a:buChar char="•"/>
            </a:pPr>
            <a:endParaRPr lang="es-AR" sz="2800" dirty="0" smtClean="0"/>
          </a:p>
          <a:p>
            <a:pPr>
              <a:buFont typeface="Arial" pitchFamily="34" charset="0"/>
              <a:buChar char="•"/>
            </a:pPr>
            <a:r>
              <a:rPr lang="es-AR" sz="2800" dirty="0" smtClean="0"/>
              <a:t>Procesamiento de matrices de captura.</a:t>
            </a:r>
            <a:endParaRPr lang="es-AR" sz="2800" dirty="0"/>
          </a:p>
        </p:txBody>
      </p:sp>
      <p:sp>
        <p:nvSpPr>
          <p:cNvPr id="9" name="8 Rectángulo"/>
          <p:cNvSpPr/>
          <p:nvPr/>
        </p:nvSpPr>
        <p:spPr>
          <a:xfrm>
            <a:off x="2143108" y="571480"/>
            <a:ext cx="5786478" cy="707886"/>
          </a:xfrm>
          <a:prstGeom prst="rect">
            <a:avLst/>
          </a:prstGeom>
        </p:spPr>
        <p:txBody>
          <a:bodyPr wrap="square">
            <a:spAutoFit/>
          </a:bodyPr>
          <a:lstStyle/>
          <a:p>
            <a:r>
              <a:rPr lang="es-AR" sz="4000" dirty="0" err="1" smtClean="0">
                <a:latin typeface="Verdana" pitchFamily="34" charset="0"/>
                <a:ea typeface="Verdana" pitchFamily="34" charset="0"/>
                <a:cs typeface="Verdana" pitchFamily="34" charset="0"/>
              </a:rPr>
              <a:t>Preprocesamiento</a:t>
            </a:r>
            <a:endParaRPr lang="es-AR" sz="4000" dirty="0" smtClean="0">
              <a:latin typeface="Verdana" pitchFamily="34" charset="0"/>
              <a:ea typeface="Verdana" pitchFamily="34" charset="0"/>
              <a:cs typeface="Verdana" pitchFamily="34" charset="0"/>
            </a:endParaRPr>
          </a:p>
        </p:txBody>
      </p:sp>
      <p:pic>
        <p:nvPicPr>
          <p:cNvPr id="10" name="Picture 2" descr="D:\ProyectoFinal\Proyecto final\Logo_OpticalMarketing\iso2.png"/>
          <p:cNvPicPr>
            <a:picLocks noChangeAspect="1" noChangeArrowheads="1"/>
          </p:cNvPicPr>
          <p:nvPr/>
        </p:nvPicPr>
        <p:blipFill>
          <a:blip r:embed="rId4" cstate="print"/>
          <a:srcRect/>
          <a:stretch>
            <a:fillRect/>
          </a:stretch>
        </p:blipFill>
        <p:spPr bwMode="auto">
          <a:xfrm>
            <a:off x="1071538" y="142852"/>
            <a:ext cx="1071569" cy="109674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000628" y="2000240"/>
            <a:ext cx="3929090" cy="3970318"/>
          </a:xfrm>
          <a:prstGeom prst="rect">
            <a:avLst/>
          </a:prstGeom>
          <a:noFill/>
        </p:spPr>
        <p:txBody>
          <a:bodyPr wrap="square" rtlCol="0">
            <a:spAutoFit/>
          </a:bodyPr>
          <a:lstStyle/>
          <a:p>
            <a:pPr>
              <a:buFont typeface="Arial" pitchFamily="34" charset="0"/>
              <a:buChar char="•"/>
            </a:pPr>
            <a:r>
              <a:rPr lang="es-AR" sz="2800" dirty="0" smtClean="0"/>
              <a:t>Identificar componentes de imágenes </a:t>
            </a:r>
            <a:r>
              <a:rPr lang="es-AR" sz="2800" dirty="0" err="1" smtClean="0"/>
              <a:t>preprocesadas</a:t>
            </a:r>
            <a:r>
              <a:rPr lang="es-AR" sz="2800" dirty="0" smtClean="0"/>
              <a:t>.</a:t>
            </a:r>
          </a:p>
          <a:p>
            <a:endParaRPr lang="es-AR" sz="2800" dirty="0" smtClean="0"/>
          </a:p>
          <a:p>
            <a:pPr>
              <a:buFont typeface="Arial" pitchFamily="34" charset="0"/>
              <a:buChar char="•"/>
            </a:pPr>
            <a:r>
              <a:rPr lang="es-AR" sz="2800" dirty="0" smtClean="0"/>
              <a:t>Identificar contornos de personas.</a:t>
            </a:r>
          </a:p>
          <a:p>
            <a:pPr>
              <a:buFont typeface="Arial" pitchFamily="34" charset="0"/>
              <a:buChar char="•"/>
            </a:pPr>
            <a:endParaRPr lang="es-AR" sz="2800" dirty="0" smtClean="0"/>
          </a:p>
          <a:p>
            <a:pPr>
              <a:buFont typeface="Arial" pitchFamily="34" charset="0"/>
              <a:buChar char="•"/>
            </a:pPr>
            <a:r>
              <a:rPr lang="es-AR" sz="2800" dirty="0" smtClean="0"/>
              <a:t>Realizar conteo y posición.</a:t>
            </a:r>
            <a:endParaRPr lang="es-AR" sz="2800" dirty="0"/>
          </a:p>
        </p:txBody>
      </p:sp>
      <p:sp>
        <p:nvSpPr>
          <p:cNvPr id="9" name="8 Rectángulo"/>
          <p:cNvSpPr/>
          <p:nvPr/>
        </p:nvSpPr>
        <p:spPr>
          <a:xfrm>
            <a:off x="2357422" y="285728"/>
            <a:ext cx="5357850" cy="1323439"/>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Segmentación y Representación</a:t>
            </a:r>
            <a:endParaRPr lang="es-AR" sz="4000" dirty="0" smtClean="0">
              <a:latin typeface="Verdana" pitchFamily="34" charset="0"/>
              <a:ea typeface="Verdana" pitchFamily="34" charset="0"/>
              <a:cs typeface="Verdana" pitchFamily="34" charset="0"/>
            </a:endParaRP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1071538" y="142852"/>
            <a:ext cx="1071569" cy="1096743"/>
          </a:xfrm>
          <a:prstGeom prst="rect">
            <a:avLst/>
          </a:prstGeom>
          <a:noFill/>
        </p:spPr>
      </p:pic>
      <p:pic>
        <p:nvPicPr>
          <p:cNvPr id="43010" name="Picture 2" descr="http://blogs.mathworks.com/images/steve/2012/detected-people.jpg"/>
          <p:cNvPicPr>
            <a:picLocks noChangeAspect="1" noChangeArrowheads="1"/>
          </p:cNvPicPr>
          <p:nvPr/>
        </p:nvPicPr>
        <p:blipFill>
          <a:blip r:embed="rId4"/>
          <a:srcRect/>
          <a:stretch>
            <a:fillRect/>
          </a:stretch>
        </p:blipFill>
        <p:spPr bwMode="auto">
          <a:xfrm>
            <a:off x="142843" y="2214554"/>
            <a:ext cx="4702661" cy="342902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000628" y="2000240"/>
            <a:ext cx="3929090" cy="3970318"/>
          </a:xfrm>
          <a:prstGeom prst="rect">
            <a:avLst/>
          </a:prstGeom>
          <a:noFill/>
        </p:spPr>
        <p:txBody>
          <a:bodyPr wrap="square" rtlCol="0">
            <a:spAutoFit/>
          </a:bodyPr>
          <a:lstStyle/>
          <a:p>
            <a:pPr>
              <a:buFont typeface="Arial" pitchFamily="34" charset="0"/>
              <a:buChar char="•"/>
            </a:pPr>
            <a:r>
              <a:rPr lang="es-AR" sz="2800" dirty="0" smtClean="0"/>
              <a:t>Reconstruir el esqueleto humano.</a:t>
            </a:r>
          </a:p>
          <a:p>
            <a:endParaRPr lang="es-AR" sz="2800" dirty="0" smtClean="0"/>
          </a:p>
          <a:p>
            <a:pPr>
              <a:buFont typeface="Arial" pitchFamily="34" charset="0"/>
              <a:buChar char="•"/>
            </a:pPr>
            <a:r>
              <a:rPr lang="es-AR" sz="2800" dirty="0" smtClean="0"/>
              <a:t>Proveer un set de aplicaciones de avisos interactivos.</a:t>
            </a:r>
          </a:p>
          <a:p>
            <a:pPr>
              <a:buFont typeface="Arial" pitchFamily="34" charset="0"/>
              <a:buChar char="•"/>
            </a:pPr>
            <a:endParaRPr lang="es-AR" sz="2800" dirty="0" smtClean="0"/>
          </a:p>
          <a:p>
            <a:pPr>
              <a:buFont typeface="Arial" pitchFamily="34" charset="0"/>
              <a:buChar char="•"/>
            </a:pPr>
            <a:r>
              <a:rPr lang="es-AR" sz="2800" dirty="0" smtClean="0"/>
              <a:t>Extraer datos de la interacciones.</a:t>
            </a:r>
            <a:endParaRPr lang="es-AR" sz="2800" dirty="0"/>
          </a:p>
        </p:txBody>
      </p:sp>
      <p:sp>
        <p:nvSpPr>
          <p:cNvPr id="9" name="8 Rectángulo"/>
          <p:cNvSpPr/>
          <p:nvPr/>
        </p:nvSpPr>
        <p:spPr>
          <a:xfrm>
            <a:off x="2357422" y="500042"/>
            <a:ext cx="5357850" cy="707886"/>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Interacción</a:t>
            </a:r>
            <a:endParaRPr lang="es-AR" sz="4000" dirty="0" smtClean="0">
              <a:latin typeface="Verdana" pitchFamily="34" charset="0"/>
              <a:ea typeface="Verdana" pitchFamily="34" charset="0"/>
              <a:cs typeface="Verdana" pitchFamily="34" charset="0"/>
            </a:endParaRP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1071538" y="142852"/>
            <a:ext cx="1071569" cy="1096743"/>
          </a:xfrm>
          <a:prstGeom prst="rect">
            <a:avLst/>
          </a:prstGeom>
          <a:noFill/>
        </p:spPr>
      </p:pic>
      <p:pic>
        <p:nvPicPr>
          <p:cNvPr id="45058" name="Picture 2" descr="http://blogs.microsoft.co.il/blogs/shair/image_thumb_3FB96E86.png"/>
          <p:cNvPicPr>
            <a:picLocks noChangeAspect="1" noChangeArrowheads="1"/>
          </p:cNvPicPr>
          <p:nvPr/>
        </p:nvPicPr>
        <p:blipFill>
          <a:blip r:embed="rId4"/>
          <a:srcRect/>
          <a:stretch>
            <a:fillRect/>
          </a:stretch>
        </p:blipFill>
        <p:spPr bwMode="auto">
          <a:xfrm>
            <a:off x="142844" y="2071678"/>
            <a:ext cx="4714907" cy="386402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5000628" y="2000240"/>
            <a:ext cx="3929090" cy="4401205"/>
          </a:xfrm>
          <a:prstGeom prst="rect">
            <a:avLst/>
          </a:prstGeom>
          <a:noFill/>
        </p:spPr>
        <p:txBody>
          <a:bodyPr wrap="square" rtlCol="0">
            <a:spAutoFit/>
          </a:bodyPr>
          <a:lstStyle/>
          <a:p>
            <a:pPr>
              <a:buFont typeface="Arial" pitchFamily="34" charset="0"/>
              <a:buChar char="•"/>
            </a:pPr>
            <a:r>
              <a:rPr lang="es-AR" sz="2800" dirty="0" smtClean="0"/>
              <a:t>Administrar campañas y anuncios publicitarios.</a:t>
            </a:r>
          </a:p>
          <a:p>
            <a:endParaRPr lang="es-AR" sz="2800" dirty="0" smtClean="0"/>
          </a:p>
          <a:p>
            <a:pPr>
              <a:buFont typeface="Arial" pitchFamily="34" charset="0"/>
              <a:buChar char="•"/>
            </a:pPr>
            <a:r>
              <a:rPr lang="es-AR" sz="2800" dirty="0" smtClean="0"/>
              <a:t>Evaluar rendimientos de campañas y proveer informes.</a:t>
            </a:r>
          </a:p>
          <a:p>
            <a:pPr>
              <a:buFont typeface="Arial" pitchFamily="34" charset="0"/>
              <a:buChar char="•"/>
            </a:pPr>
            <a:endParaRPr lang="es-AR" sz="2800" dirty="0" smtClean="0"/>
          </a:p>
          <a:p>
            <a:pPr>
              <a:buFont typeface="Arial" pitchFamily="34" charset="0"/>
              <a:buChar char="•"/>
            </a:pPr>
            <a:r>
              <a:rPr lang="es-AR" sz="2800" dirty="0" smtClean="0"/>
              <a:t>Proveer información en tiempo real de todos los puestos publicitarios.</a:t>
            </a:r>
            <a:endParaRPr lang="es-AR" sz="2800" dirty="0"/>
          </a:p>
        </p:txBody>
      </p:sp>
      <p:sp>
        <p:nvSpPr>
          <p:cNvPr id="9" name="8 Rectángulo"/>
          <p:cNvSpPr/>
          <p:nvPr/>
        </p:nvSpPr>
        <p:spPr>
          <a:xfrm>
            <a:off x="1714480" y="500042"/>
            <a:ext cx="5357850" cy="707886"/>
          </a:xfrm>
          <a:prstGeom prst="rect">
            <a:avLst/>
          </a:prstGeom>
        </p:spPr>
        <p:txBody>
          <a:bodyPr wrap="square">
            <a:spAutoFit/>
          </a:bodyPr>
          <a:lstStyle/>
          <a:p>
            <a:r>
              <a:rPr lang="es-AR" sz="4000" dirty="0" smtClean="0">
                <a:latin typeface="Verdana" pitchFamily="34" charset="0"/>
                <a:ea typeface="Verdana" pitchFamily="34" charset="0"/>
                <a:cs typeface="Verdana" pitchFamily="34" charset="0"/>
              </a:rPr>
              <a:t>Web</a:t>
            </a:r>
            <a:endParaRPr lang="es-AR" sz="4000" dirty="0" smtClean="0">
              <a:latin typeface="Verdana" pitchFamily="34" charset="0"/>
              <a:ea typeface="Verdana" pitchFamily="34" charset="0"/>
              <a:cs typeface="Verdana" pitchFamily="34" charset="0"/>
            </a:endParaRP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357158" y="142852"/>
            <a:ext cx="1071569" cy="1096743"/>
          </a:xfrm>
          <a:prstGeom prst="rect">
            <a:avLst/>
          </a:prstGeom>
          <a:noFill/>
        </p:spPr>
      </p:pic>
      <p:sp>
        <p:nvSpPr>
          <p:cNvPr id="47106" name="AutoShape 2"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47108" name="AutoShape 4"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47109" name="Picture 5" descr="C:\Users\PC ACER\Dropbox\image.png"/>
          <p:cNvPicPr>
            <a:picLocks noChangeAspect="1" noChangeArrowheads="1"/>
          </p:cNvPicPr>
          <p:nvPr/>
        </p:nvPicPr>
        <p:blipFill>
          <a:blip r:embed="rId4"/>
          <a:srcRect/>
          <a:stretch>
            <a:fillRect/>
          </a:stretch>
        </p:blipFill>
        <p:spPr bwMode="auto">
          <a:xfrm>
            <a:off x="214282" y="2000240"/>
            <a:ext cx="4612208" cy="4143404"/>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571736" y="2357430"/>
            <a:ext cx="3929090" cy="1569660"/>
          </a:xfrm>
          <a:prstGeom prst="rect">
            <a:avLst/>
          </a:prstGeom>
        </p:spPr>
        <p:txBody>
          <a:bodyPr wrap="square">
            <a:spAutoFit/>
          </a:bodyPr>
          <a:lstStyle/>
          <a:p>
            <a:r>
              <a:rPr lang="es-AR" sz="9600" dirty="0" smtClean="0">
                <a:latin typeface="Verdana" pitchFamily="34" charset="0"/>
                <a:ea typeface="Verdana" pitchFamily="34" charset="0"/>
                <a:cs typeface="Verdana" pitchFamily="34" charset="0"/>
              </a:rPr>
              <a:t>Demo</a:t>
            </a:r>
            <a:endParaRPr lang="es-AR" sz="9600" dirty="0" smtClean="0">
              <a:latin typeface="Verdana" pitchFamily="34" charset="0"/>
              <a:ea typeface="Verdana" pitchFamily="34" charset="0"/>
              <a:cs typeface="Verdana" pitchFamily="34" charset="0"/>
            </a:endParaRP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680624" y="2143116"/>
            <a:ext cx="1605360" cy="1643074"/>
          </a:xfrm>
          <a:prstGeom prst="rect">
            <a:avLst/>
          </a:prstGeom>
          <a:noFill/>
        </p:spPr>
      </p:pic>
      <p:sp>
        <p:nvSpPr>
          <p:cNvPr id="47106" name="AutoShape 2"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47108" name="AutoShape 4"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8" name="Picture 2" descr="D:\ProyectoFinal\Proyecto final\Logo_OpticalMarketing\iso2.png"/>
          <p:cNvPicPr>
            <a:picLocks noChangeAspect="1" noChangeArrowheads="1"/>
          </p:cNvPicPr>
          <p:nvPr/>
        </p:nvPicPr>
        <p:blipFill>
          <a:blip r:embed="rId3" cstate="print"/>
          <a:srcRect/>
          <a:stretch>
            <a:fillRect/>
          </a:stretch>
        </p:blipFill>
        <p:spPr bwMode="auto">
          <a:xfrm flipH="1">
            <a:off x="6572264" y="2143116"/>
            <a:ext cx="1537912" cy="164307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clker.com/cliparts/b/F/d/4/M/0/red-person-outline-hi.png"/>
          <p:cNvPicPr>
            <a:picLocks noChangeAspect="1" noChangeArrowheads="1"/>
          </p:cNvPicPr>
          <p:nvPr/>
        </p:nvPicPr>
        <p:blipFill>
          <a:blip r:embed="rId3" cstate="print"/>
          <a:srcRect/>
          <a:stretch>
            <a:fillRect/>
          </a:stretch>
        </p:blipFill>
        <p:spPr bwMode="auto">
          <a:xfrm>
            <a:off x="214282" y="857232"/>
            <a:ext cx="830090" cy="785818"/>
          </a:xfrm>
          <a:prstGeom prst="rect">
            <a:avLst/>
          </a:prstGeom>
          <a:noFill/>
        </p:spPr>
      </p:pic>
      <p:pic>
        <p:nvPicPr>
          <p:cNvPr id="9" name="Picture 2" descr="http://www.clker.com/cliparts/b/F/d/4/M/0/red-person-outline-hi.png"/>
          <p:cNvPicPr>
            <a:picLocks noChangeAspect="1" noChangeArrowheads="1"/>
          </p:cNvPicPr>
          <p:nvPr/>
        </p:nvPicPr>
        <p:blipFill>
          <a:blip r:embed="rId3" cstate="print"/>
          <a:srcRect/>
          <a:stretch>
            <a:fillRect/>
          </a:stretch>
        </p:blipFill>
        <p:spPr bwMode="auto">
          <a:xfrm>
            <a:off x="142844" y="5214950"/>
            <a:ext cx="830090" cy="785818"/>
          </a:xfrm>
          <a:prstGeom prst="rect">
            <a:avLst/>
          </a:prstGeom>
          <a:noFill/>
        </p:spPr>
      </p:pic>
      <p:cxnSp>
        <p:nvCxnSpPr>
          <p:cNvPr id="13" name="12 Conector recto"/>
          <p:cNvCxnSpPr>
            <a:stCxn id="9" idx="3"/>
            <a:endCxn id="9" idx="3"/>
          </p:cNvCxnSpPr>
          <p:nvPr/>
        </p:nvCxnSpPr>
        <p:spPr>
          <a:xfrm>
            <a:off x="972934" y="5607859"/>
            <a:ext cx="1588"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D:\ProyectoFinal\Proyecto final\Logo_OpticalMarketing\iso2.png"/>
          <p:cNvPicPr>
            <a:picLocks noChangeAspect="1" noChangeArrowheads="1"/>
          </p:cNvPicPr>
          <p:nvPr/>
        </p:nvPicPr>
        <p:blipFill>
          <a:blip r:embed="rId4" cstate="print"/>
          <a:srcRect/>
          <a:stretch>
            <a:fillRect/>
          </a:stretch>
        </p:blipFill>
        <p:spPr bwMode="auto">
          <a:xfrm>
            <a:off x="3929058" y="2643182"/>
            <a:ext cx="1071569" cy="1096743"/>
          </a:xfrm>
          <a:prstGeom prst="rect">
            <a:avLst/>
          </a:prstGeom>
          <a:noFill/>
        </p:spPr>
      </p:pic>
      <p:pic>
        <p:nvPicPr>
          <p:cNvPr id="18" name="Picture 5" descr="https://si0.twimg.com/profile_images/97538866/UniPersonLogoGS_red.gif"/>
          <p:cNvPicPr>
            <a:picLocks noChangeAspect="1" noChangeArrowheads="1"/>
          </p:cNvPicPr>
          <p:nvPr/>
        </p:nvPicPr>
        <p:blipFill>
          <a:blip r:embed="rId5"/>
          <a:srcRect/>
          <a:stretch>
            <a:fillRect/>
          </a:stretch>
        </p:blipFill>
        <p:spPr bwMode="auto">
          <a:xfrm>
            <a:off x="8224656" y="5429264"/>
            <a:ext cx="776500" cy="857256"/>
          </a:xfrm>
          <a:prstGeom prst="rect">
            <a:avLst/>
          </a:prstGeom>
          <a:noFill/>
        </p:spPr>
      </p:pic>
      <p:pic>
        <p:nvPicPr>
          <p:cNvPr id="1027" name="Picture 3" descr="C:\Users\PC ACER\Dropbox\OpticalMarketing\images\LED-TV.jpg"/>
          <p:cNvPicPr>
            <a:picLocks noChangeAspect="1" noChangeArrowheads="1"/>
          </p:cNvPicPr>
          <p:nvPr/>
        </p:nvPicPr>
        <p:blipFill>
          <a:blip r:embed="rId6" cstate="print"/>
          <a:srcRect/>
          <a:stretch>
            <a:fillRect/>
          </a:stretch>
        </p:blipFill>
        <p:spPr bwMode="auto">
          <a:xfrm>
            <a:off x="6786578" y="5457397"/>
            <a:ext cx="928694" cy="829123"/>
          </a:xfrm>
          <a:prstGeom prst="rect">
            <a:avLst/>
          </a:prstGeom>
          <a:noFill/>
        </p:spPr>
      </p:pic>
      <p:pic>
        <p:nvPicPr>
          <p:cNvPr id="20" name="Picture 5" descr="https://si0.twimg.com/profile_images/97538866/UniPersonLogoGS_red.gif"/>
          <p:cNvPicPr>
            <a:picLocks noChangeAspect="1" noChangeArrowheads="1"/>
          </p:cNvPicPr>
          <p:nvPr/>
        </p:nvPicPr>
        <p:blipFill>
          <a:blip r:embed="rId5"/>
          <a:srcRect/>
          <a:stretch>
            <a:fillRect/>
          </a:stretch>
        </p:blipFill>
        <p:spPr bwMode="auto">
          <a:xfrm>
            <a:off x="8296094" y="3071810"/>
            <a:ext cx="776500" cy="857256"/>
          </a:xfrm>
          <a:prstGeom prst="rect">
            <a:avLst/>
          </a:prstGeom>
          <a:noFill/>
        </p:spPr>
      </p:pic>
      <p:pic>
        <p:nvPicPr>
          <p:cNvPr id="21" name="Picture 5" descr="https://si0.twimg.com/profile_images/97538866/UniPersonLogoGS_red.gif"/>
          <p:cNvPicPr>
            <a:picLocks noChangeAspect="1" noChangeArrowheads="1"/>
          </p:cNvPicPr>
          <p:nvPr/>
        </p:nvPicPr>
        <p:blipFill>
          <a:blip r:embed="rId5"/>
          <a:srcRect/>
          <a:stretch>
            <a:fillRect/>
          </a:stretch>
        </p:blipFill>
        <p:spPr bwMode="auto">
          <a:xfrm>
            <a:off x="8296094" y="928670"/>
            <a:ext cx="776500" cy="857256"/>
          </a:xfrm>
          <a:prstGeom prst="rect">
            <a:avLst/>
          </a:prstGeom>
          <a:noFill/>
        </p:spPr>
      </p:pic>
      <p:pic>
        <p:nvPicPr>
          <p:cNvPr id="22" name="Picture 3" descr="C:\Users\PC ACER\Dropbox\OpticalMarketing\images\LED-TV.jpg"/>
          <p:cNvPicPr>
            <a:picLocks noChangeAspect="1" noChangeArrowheads="1"/>
          </p:cNvPicPr>
          <p:nvPr/>
        </p:nvPicPr>
        <p:blipFill>
          <a:blip r:embed="rId6" cstate="print"/>
          <a:srcRect/>
          <a:stretch>
            <a:fillRect/>
          </a:stretch>
        </p:blipFill>
        <p:spPr bwMode="auto">
          <a:xfrm>
            <a:off x="6858016" y="3143248"/>
            <a:ext cx="928694" cy="829123"/>
          </a:xfrm>
          <a:prstGeom prst="rect">
            <a:avLst/>
          </a:prstGeom>
          <a:noFill/>
        </p:spPr>
      </p:pic>
      <p:pic>
        <p:nvPicPr>
          <p:cNvPr id="23" name="Picture 3" descr="C:\Users\PC ACER\Dropbox\OpticalMarketing\images\LED-TV.jpg"/>
          <p:cNvPicPr>
            <a:picLocks noChangeAspect="1" noChangeArrowheads="1"/>
          </p:cNvPicPr>
          <p:nvPr/>
        </p:nvPicPr>
        <p:blipFill>
          <a:blip r:embed="rId6" cstate="print"/>
          <a:srcRect/>
          <a:stretch>
            <a:fillRect/>
          </a:stretch>
        </p:blipFill>
        <p:spPr bwMode="auto">
          <a:xfrm>
            <a:off x="6858016" y="1000108"/>
            <a:ext cx="928694" cy="829123"/>
          </a:xfrm>
          <a:prstGeom prst="rect">
            <a:avLst/>
          </a:prstGeom>
          <a:noFill/>
        </p:spPr>
      </p:pic>
      <p:pic>
        <p:nvPicPr>
          <p:cNvPr id="1028" name="Picture 4" descr="C:\Users\PC ACER\Dropbox\OpticalMarketing\images\kinect-20100613095509272-1024x640 (1).jpg"/>
          <p:cNvPicPr>
            <a:picLocks noChangeAspect="1" noChangeArrowheads="1"/>
          </p:cNvPicPr>
          <p:nvPr/>
        </p:nvPicPr>
        <p:blipFill>
          <a:blip r:embed="rId7" cstate="print"/>
          <a:srcRect/>
          <a:stretch>
            <a:fillRect/>
          </a:stretch>
        </p:blipFill>
        <p:spPr bwMode="auto">
          <a:xfrm>
            <a:off x="6715140" y="5129624"/>
            <a:ext cx="1095350" cy="371078"/>
          </a:xfrm>
          <a:prstGeom prst="rect">
            <a:avLst/>
          </a:prstGeom>
          <a:noFill/>
        </p:spPr>
      </p:pic>
      <p:pic>
        <p:nvPicPr>
          <p:cNvPr id="25" name="Picture 4" descr="C:\Users\PC ACER\Dropbox\OpticalMarketing\images\kinect-20100613095509272-1024x640 (1).jpg"/>
          <p:cNvPicPr>
            <a:picLocks noChangeAspect="1" noChangeArrowheads="1"/>
          </p:cNvPicPr>
          <p:nvPr/>
        </p:nvPicPr>
        <p:blipFill>
          <a:blip r:embed="rId7" cstate="print"/>
          <a:srcRect/>
          <a:stretch>
            <a:fillRect/>
          </a:stretch>
        </p:blipFill>
        <p:spPr bwMode="auto">
          <a:xfrm>
            <a:off x="6786578" y="2786058"/>
            <a:ext cx="1095350" cy="371078"/>
          </a:xfrm>
          <a:prstGeom prst="rect">
            <a:avLst/>
          </a:prstGeom>
          <a:noFill/>
        </p:spPr>
      </p:pic>
      <p:pic>
        <p:nvPicPr>
          <p:cNvPr id="26" name="Picture 4" descr="C:\Users\PC ACER\Dropbox\OpticalMarketing\images\kinect-20100613095509272-1024x640 (1).jpg"/>
          <p:cNvPicPr>
            <a:picLocks noChangeAspect="1" noChangeArrowheads="1"/>
          </p:cNvPicPr>
          <p:nvPr/>
        </p:nvPicPr>
        <p:blipFill>
          <a:blip r:embed="rId7" cstate="print"/>
          <a:srcRect/>
          <a:stretch>
            <a:fillRect/>
          </a:stretch>
        </p:blipFill>
        <p:spPr bwMode="auto">
          <a:xfrm>
            <a:off x="6762798" y="700468"/>
            <a:ext cx="1095350" cy="371078"/>
          </a:xfrm>
          <a:prstGeom prst="rect">
            <a:avLst/>
          </a:prstGeom>
          <a:noFill/>
        </p:spPr>
      </p:pic>
      <p:sp>
        <p:nvSpPr>
          <p:cNvPr id="1030" name="AutoShape 6"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032" name="AutoShape 8"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1033" name="Picture 9"/>
          <p:cNvPicPr>
            <a:picLocks noChangeAspect="1" noChangeArrowheads="1"/>
          </p:cNvPicPr>
          <p:nvPr/>
        </p:nvPicPr>
        <p:blipFill>
          <a:blip r:embed="rId8" cstate="print"/>
          <a:srcRect/>
          <a:stretch>
            <a:fillRect/>
          </a:stretch>
        </p:blipFill>
        <p:spPr bwMode="auto">
          <a:xfrm>
            <a:off x="1500166" y="4929198"/>
            <a:ext cx="1749432" cy="1571612"/>
          </a:xfrm>
          <a:prstGeom prst="rect">
            <a:avLst/>
          </a:prstGeom>
          <a:noFill/>
          <a:ln w="9525">
            <a:noFill/>
            <a:miter lim="800000"/>
            <a:headEnd/>
            <a:tailEnd/>
          </a:ln>
          <a:effectLst/>
        </p:spPr>
      </p:pic>
      <p:pic>
        <p:nvPicPr>
          <p:cNvPr id="30" name="Picture 9"/>
          <p:cNvPicPr>
            <a:picLocks noChangeAspect="1" noChangeArrowheads="1"/>
          </p:cNvPicPr>
          <p:nvPr/>
        </p:nvPicPr>
        <p:blipFill>
          <a:blip r:embed="rId8" cstate="print"/>
          <a:srcRect/>
          <a:stretch>
            <a:fillRect/>
          </a:stretch>
        </p:blipFill>
        <p:spPr bwMode="auto">
          <a:xfrm>
            <a:off x="1643042" y="500042"/>
            <a:ext cx="1749432" cy="1571612"/>
          </a:xfrm>
          <a:prstGeom prst="rect">
            <a:avLst/>
          </a:prstGeom>
          <a:noFill/>
          <a:ln w="9525">
            <a:noFill/>
            <a:miter lim="800000"/>
            <a:headEnd/>
            <a:tailEnd/>
          </a:ln>
          <a:effectLst/>
        </p:spPr>
      </p:pic>
      <p:sp>
        <p:nvSpPr>
          <p:cNvPr id="32" name="31 Rectángulo"/>
          <p:cNvSpPr/>
          <p:nvPr/>
        </p:nvSpPr>
        <p:spPr>
          <a:xfrm>
            <a:off x="1643042" y="500042"/>
            <a:ext cx="1785950" cy="1571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 name="33 Rectángulo"/>
          <p:cNvSpPr/>
          <p:nvPr/>
        </p:nvSpPr>
        <p:spPr>
          <a:xfrm>
            <a:off x="1500166" y="4929198"/>
            <a:ext cx="1785950" cy="15716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34 Flecha izquierda y derecha"/>
          <p:cNvSpPr/>
          <p:nvPr/>
        </p:nvSpPr>
        <p:spPr>
          <a:xfrm>
            <a:off x="1000100" y="1071546"/>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6" name="35 Flecha izquierda y derecha"/>
          <p:cNvSpPr/>
          <p:nvPr/>
        </p:nvSpPr>
        <p:spPr>
          <a:xfrm>
            <a:off x="857224" y="5429264"/>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4" name="Picture 10" descr="D:\ProyectoFinal\Proyecto final\Logo_OpticalMarketing\gris.png"/>
          <p:cNvPicPr>
            <a:picLocks noChangeAspect="1" noChangeArrowheads="1"/>
          </p:cNvPicPr>
          <p:nvPr/>
        </p:nvPicPr>
        <p:blipFill>
          <a:blip r:embed="rId9" cstate="print"/>
          <a:srcRect/>
          <a:stretch>
            <a:fillRect/>
          </a:stretch>
        </p:blipFill>
        <p:spPr bwMode="auto">
          <a:xfrm>
            <a:off x="3643306" y="3786190"/>
            <a:ext cx="1857388" cy="410631"/>
          </a:xfrm>
          <a:prstGeom prst="rect">
            <a:avLst/>
          </a:prstGeom>
          <a:noFill/>
        </p:spPr>
      </p:pic>
      <p:sp>
        <p:nvSpPr>
          <p:cNvPr id="38" name="37 Elipse"/>
          <p:cNvSpPr/>
          <p:nvPr/>
        </p:nvSpPr>
        <p:spPr>
          <a:xfrm>
            <a:off x="3500430" y="2500306"/>
            <a:ext cx="2143140" cy="214314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38 Flecha izquierda y derecha"/>
          <p:cNvSpPr/>
          <p:nvPr/>
        </p:nvSpPr>
        <p:spPr>
          <a:xfrm rot="3119671">
            <a:off x="3097900" y="2405508"/>
            <a:ext cx="758991" cy="1906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39 Flecha izquierda y derecha"/>
          <p:cNvSpPr/>
          <p:nvPr/>
        </p:nvSpPr>
        <p:spPr>
          <a:xfrm rot="19280318">
            <a:off x="3048192" y="4502441"/>
            <a:ext cx="758991" cy="1906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40 Flecha izquierda y derecha"/>
          <p:cNvSpPr/>
          <p:nvPr/>
        </p:nvSpPr>
        <p:spPr>
          <a:xfrm>
            <a:off x="5857884" y="3500438"/>
            <a:ext cx="758991" cy="1906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Flecha izquierda y derecha"/>
          <p:cNvSpPr/>
          <p:nvPr/>
        </p:nvSpPr>
        <p:spPr>
          <a:xfrm rot="19280318">
            <a:off x="5290055" y="2042724"/>
            <a:ext cx="1349972" cy="2007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42 Flecha izquierda y derecha"/>
          <p:cNvSpPr/>
          <p:nvPr/>
        </p:nvSpPr>
        <p:spPr>
          <a:xfrm rot="2539898">
            <a:off x="5177989" y="4928944"/>
            <a:ext cx="1349972" cy="2007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4" name="43 Flecha izquierda y derecha"/>
          <p:cNvSpPr/>
          <p:nvPr/>
        </p:nvSpPr>
        <p:spPr>
          <a:xfrm>
            <a:off x="7858148" y="1428736"/>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5" name="44 Flecha izquierda y derecha"/>
          <p:cNvSpPr/>
          <p:nvPr/>
        </p:nvSpPr>
        <p:spPr>
          <a:xfrm>
            <a:off x="7858148" y="3500438"/>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6" name="45 Flecha izquierda y derecha"/>
          <p:cNvSpPr/>
          <p:nvPr/>
        </p:nvSpPr>
        <p:spPr>
          <a:xfrm>
            <a:off x="7858148" y="5929330"/>
            <a:ext cx="571504" cy="21431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8" name="47 Rectángulo"/>
          <p:cNvSpPr/>
          <p:nvPr/>
        </p:nvSpPr>
        <p:spPr>
          <a:xfrm>
            <a:off x="6929454" y="1214422"/>
            <a:ext cx="785818"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5" name="Picture 11" descr="C:\Users\PC ACER\Dropbox\botinazul.png"/>
          <p:cNvPicPr>
            <a:picLocks noChangeAspect="1" noChangeArrowheads="1"/>
          </p:cNvPicPr>
          <p:nvPr/>
        </p:nvPicPr>
        <p:blipFill>
          <a:blip r:embed="rId10" cstate="print"/>
          <a:srcRect/>
          <a:stretch>
            <a:fillRect/>
          </a:stretch>
        </p:blipFill>
        <p:spPr bwMode="auto">
          <a:xfrm>
            <a:off x="7143768" y="1214422"/>
            <a:ext cx="357190" cy="357190"/>
          </a:xfrm>
          <a:prstGeom prst="rect">
            <a:avLst/>
          </a:prstGeom>
          <a:noFill/>
        </p:spPr>
      </p:pic>
      <p:sp>
        <p:nvSpPr>
          <p:cNvPr id="49" name="48 Rectángulo"/>
          <p:cNvSpPr/>
          <p:nvPr/>
        </p:nvSpPr>
        <p:spPr>
          <a:xfrm>
            <a:off x="6929454" y="3357562"/>
            <a:ext cx="785818" cy="3571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0" name="49 Rectángulo"/>
          <p:cNvSpPr/>
          <p:nvPr/>
        </p:nvSpPr>
        <p:spPr>
          <a:xfrm>
            <a:off x="6858016" y="5643578"/>
            <a:ext cx="785818" cy="42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1036" name="Picture 12" descr="C:\Users\PC ACER\Dropbox\botinnegro.png"/>
          <p:cNvPicPr>
            <a:picLocks noChangeAspect="1" noChangeArrowheads="1"/>
          </p:cNvPicPr>
          <p:nvPr/>
        </p:nvPicPr>
        <p:blipFill>
          <a:blip r:embed="rId11" cstate="print"/>
          <a:srcRect/>
          <a:stretch>
            <a:fillRect/>
          </a:stretch>
        </p:blipFill>
        <p:spPr bwMode="auto">
          <a:xfrm>
            <a:off x="7072330" y="5643578"/>
            <a:ext cx="428628" cy="428628"/>
          </a:xfrm>
          <a:prstGeom prst="rect">
            <a:avLst/>
          </a:prstGeom>
          <a:noFill/>
        </p:spPr>
      </p:pic>
      <p:pic>
        <p:nvPicPr>
          <p:cNvPr id="1037" name="Picture 13" descr="C:\Users\PC ACER\Dropbox\remera.png"/>
          <p:cNvPicPr>
            <a:picLocks noChangeAspect="1" noChangeArrowheads="1"/>
          </p:cNvPicPr>
          <p:nvPr/>
        </p:nvPicPr>
        <p:blipFill>
          <a:blip r:embed="rId12" cstate="print"/>
          <a:srcRect/>
          <a:stretch>
            <a:fillRect/>
          </a:stretch>
        </p:blipFill>
        <p:spPr bwMode="auto">
          <a:xfrm>
            <a:off x="7143768" y="3357562"/>
            <a:ext cx="357190" cy="35719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714612" y="2786058"/>
            <a:ext cx="3929090" cy="830997"/>
          </a:xfrm>
          <a:prstGeom prst="rect">
            <a:avLst/>
          </a:prstGeom>
        </p:spPr>
        <p:txBody>
          <a:bodyPr wrap="square">
            <a:spAutoFit/>
          </a:bodyPr>
          <a:lstStyle/>
          <a:p>
            <a:r>
              <a:rPr lang="es-AR" sz="4800" dirty="0" smtClean="0">
                <a:latin typeface="Verdana" pitchFamily="34" charset="0"/>
                <a:ea typeface="Verdana" pitchFamily="34" charset="0"/>
                <a:cs typeface="Verdana" pitchFamily="34" charset="0"/>
              </a:rPr>
              <a:t>Preguntas?</a:t>
            </a:r>
            <a:endParaRPr lang="es-AR" sz="4800" dirty="0" smtClean="0">
              <a:latin typeface="Verdana" pitchFamily="34" charset="0"/>
              <a:ea typeface="Verdana" pitchFamily="34" charset="0"/>
              <a:cs typeface="Verdana" pitchFamily="34" charset="0"/>
            </a:endParaRP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680624" y="2143116"/>
            <a:ext cx="1605360" cy="1643074"/>
          </a:xfrm>
          <a:prstGeom prst="rect">
            <a:avLst/>
          </a:prstGeom>
          <a:noFill/>
        </p:spPr>
      </p:pic>
      <p:sp>
        <p:nvSpPr>
          <p:cNvPr id="47106" name="AutoShape 2"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47108" name="AutoShape 4"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8" name="Picture 2" descr="D:\ProyectoFinal\Proyecto final\Logo_OpticalMarketing\iso2.png"/>
          <p:cNvPicPr>
            <a:picLocks noChangeAspect="1" noChangeArrowheads="1"/>
          </p:cNvPicPr>
          <p:nvPr/>
        </p:nvPicPr>
        <p:blipFill>
          <a:blip r:embed="rId3" cstate="print"/>
          <a:srcRect/>
          <a:stretch>
            <a:fillRect/>
          </a:stretch>
        </p:blipFill>
        <p:spPr bwMode="auto">
          <a:xfrm flipH="1">
            <a:off x="6572264" y="2143116"/>
            <a:ext cx="1537912" cy="164307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humancapitaladviser.com/wp-content/uploads/2011/12/no3.jpg"/>
          <p:cNvPicPr>
            <a:picLocks noChangeAspect="1" noChangeArrowheads="1"/>
          </p:cNvPicPr>
          <p:nvPr/>
        </p:nvPicPr>
        <p:blipFill>
          <a:blip r:embed="rId2"/>
          <a:srcRect/>
          <a:stretch>
            <a:fillRect/>
          </a:stretch>
        </p:blipFill>
        <p:spPr bwMode="auto">
          <a:xfrm>
            <a:off x="1428728" y="214290"/>
            <a:ext cx="6357982" cy="635798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2714612" y="2786058"/>
            <a:ext cx="3929090" cy="830997"/>
          </a:xfrm>
          <a:prstGeom prst="rect">
            <a:avLst/>
          </a:prstGeom>
        </p:spPr>
        <p:txBody>
          <a:bodyPr wrap="square">
            <a:spAutoFit/>
          </a:bodyPr>
          <a:lstStyle/>
          <a:p>
            <a:r>
              <a:rPr lang="es-AR" sz="4800" dirty="0" smtClean="0">
                <a:latin typeface="Verdana" pitchFamily="34" charset="0"/>
                <a:ea typeface="Verdana" pitchFamily="34" charset="0"/>
                <a:cs typeface="Verdana" pitchFamily="34" charset="0"/>
              </a:rPr>
              <a:t>GRACIAS!</a:t>
            </a:r>
            <a:endParaRPr lang="es-AR" sz="4800" dirty="0" smtClean="0">
              <a:latin typeface="Verdana" pitchFamily="34" charset="0"/>
              <a:ea typeface="Verdana" pitchFamily="34" charset="0"/>
              <a:cs typeface="Verdana" pitchFamily="34" charset="0"/>
            </a:endParaRPr>
          </a:p>
        </p:txBody>
      </p:sp>
      <p:pic>
        <p:nvPicPr>
          <p:cNvPr id="10" name="Picture 2" descr="D:\ProyectoFinal\Proyecto final\Logo_OpticalMarketing\iso2.png"/>
          <p:cNvPicPr>
            <a:picLocks noChangeAspect="1" noChangeArrowheads="1"/>
          </p:cNvPicPr>
          <p:nvPr/>
        </p:nvPicPr>
        <p:blipFill>
          <a:blip r:embed="rId3" cstate="print"/>
          <a:srcRect/>
          <a:stretch>
            <a:fillRect/>
          </a:stretch>
        </p:blipFill>
        <p:spPr bwMode="auto">
          <a:xfrm>
            <a:off x="680624" y="2143116"/>
            <a:ext cx="1605360" cy="1643074"/>
          </a:xfrm>
          <a:prstGeom prst="rect">
            <a:avLst/>
          </a:prstGeom>
          <a:noFill/>
        </p:spPr>
      </p:pic>
      <p:sp>
        <p:nvSpPr>
          <p:cNvPr id="47106" name="AutoShape 2"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47108" name="AutoShape 4" descr="Imágenes integradas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pic>
        <p:nvPicPr>
          <p:cNvPr id="8" name="Picture 2" descr="D:\ProyectoFinal\Proyecto final\Logo_OpticalMarketing\iso2.png"/>
          <p:cNvPicPr>
            <a:picLocks noChangeAspect="1" noChangeArrowheads="1"/>
          </p:cNvPicPr>
          <p:nvPr/>
        </p:nvPicPr>
        <p:blipFill>
          <a:blip r:embed="rId3" cstate="print"/>
          <a:srcRect/>
          <a:stretch>
            <a:fillRect/>
          </a:stretch>
        </p:blipFill>
        <p:spPr bwMode="auto">
          <a:xfrm flipH="1">
            <a:off x="6572264" y="2143116"/>
            <a:ext cx="1537912" cy="164307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ixminutes.dlugan.com/wp-content/uploads/2008/02/question-mark.jpg"/>
          <p:cNvPicPr>
            <a:picLocks noChangeAspect="1" noChangeArrowheads="1"/>
          </p:cNvPicPr>
          <p:nvPr/>
        </p:nvPicPr>
        <p:blipFill>
          <a:blip r:embed="rId3"/>
          <a:srcRect/>
          <a:stretch>
            <a:fillRect/>
          </a:stretch>
        </p:blipFill>
        <p:spPr bwMode="auto">
          <a:xfrm>
            <a:off x="2428860" y="43790"/>
            <a:ext cx="4857784" cy="6671358"/>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000496" y="2857496"/>
            <a:ext cx="4929222" cy="1938992"/>
          </a:xfrm>
          <a:prstGeom prst="rect">
            <a:avLst/>
          </a:prstGeom>
        </p:spPr>
        <p:txBody>
          <a:bodyPr wrap="square">
            <a:spAutoFit/>
          </a:bodyPr>
          <a:lstStyle/>
          <a:p>
            <a:pPr algn="ctr">
              <a:buFont typeface="Arial" pitchFamily="34" charset="0"/>
              <a:buChar char="•"/>
            </a:pPr>
            <a:r>
              <a:rPr lang="es-AR" sz="4000" u="sng" dirty="0" smtClean="0">
                <a:latin typeface="Verdana" pitchFamily="34" charset="0"/>
                <a:ea typeface="Verdana" pitchFamily="34" charset="0"/>
                <a:cs typeface="Verdana" pitchFamily="34" charset="0"/>
              </a:rPr>
              <a:t>Comportamiento</a:t>
            </a:r>
            <a:r>
              <a:rPr lang="es-AR" sz="4000" dirty="0" smtClean="0">
                <a:latin typeface="Verdana" pitchFamily="34" charset="0"/>
                <a:ea typeface="Verdana" pitchFamily="34" charset="0"/>
                <a:cs typeface="Verdana" pitchFamily="34" charset="0"/>
              </a:rPr>
              <a:t> </a:t>
            </a:r>
          </a:p>
          <a:p>
            <a:pPr algn="ctr">
              <a:buFont typeface="Arial" pitchFamily="34" charset="0"/>
              <a:buChar char="•"/>
            </a:pPr>
            <a:endParaRPr lang="es-AR" sz="4000" u="sng" dirty="0" smtClean="0">
              <a:latin typeface="Verdana" pitchFamily="34" charset="0"/>
              <a:ea typeface="Verdana" pitchFamily="34" charset="0"/>
              <a:cs typeface="Verdana" pitchFamily="34" charset="0"/>
            </a:endParaRPr>
          </a:p>
          <a:p>
            <a:pPr algn="ctr">
              <a:buFont typeface="Arial" pitchFamily="34" charset="0"/>
              <a:buChar char="•"/>
            </a:pPr>
            <a:r>
              <a:rPr lang="es-AR" sz="4000" u="sng" dirty="0" smtClean="0">
                <a:latin typeface="Verdana" pitchFamily="34" charset="0"/>
                <a:ea typeface="Verdana" pitchFamily="34" charset="0"/>
                <a:cs typeface="Verdana" pitchFamily="34" charset="0"/>
              </a:rPr>
              <a:t>Participación</a:t>
            </a:r>
            <a:endParaRPr lang="es-AR" sz="4000" dirty="0">
              <a:latin typeface="Verdana" pitchFamily="34" charset="0"/>
              <a:ea typeface="Verdana" pitchFamily="34" charset="0"/>
              <a:cs typeface="Verdana" pitchFamily="34" charset="0"/>
            </a:endParaRPr>
          </a:p>
        </p:txBody>
      </p:sp>
      <p:pic>
        <p:nvPicPr>
          <p:cNvPr id="19461" name="Picture 5"/>
          <p:cNvPicPr>
            <a:picLocks noChangeAspect="1" noChangeArrowheads="1"/>
          </p:cNvPicPr>
          <p:nvPr/>
        </p:nvPicPr>
        <p:blipFill>
          <a:blip r:embed="rId3"/>
          <a:srcRect/>
          <a:stretch>
            <a:fillRect/>
          </a:stretch>
        </p:blipFill>
        <p:spPr bwMode="auto">
          <a:xfrm>
            <a:off x="285720" y="352122"/>
            <a:ext cx="3857652" cy="6505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srcRect/>
          <a:stretch>
            <a:fillRect/>
          </a:stretch>
        </p:blipFill>
        <p:spPr bwMode="auto">
          <a:xfrm>
            <a:off x="428596" y="1428736"/>
            <a:ext cx="8185604" cy="3929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srcRect/>
          <a:stretch>
            <a:fillRect/>
          </a:stretch>
        </p:blipFill>
        <p:spPr bwMode="auto">
          <a:xfrm>
            <a:off x="-71470" y="0"/>
            <a:ext cx="959527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matlabtips.com/wp-content/uploads/2012/04/realtime.jpg"/>
          <p:cNvPicPr>
            <a:picLocks noChangeAspect="1" noChangeArrowheads="1"/>
          </p:cNvPicPr>
          <p:nvPr/>
        </p:nvPicPr>
        <p:blipFill>
          <a:blip r:embed="rId3"/>
          <a:srcRect/>
          <a:stretch>
            <a:fillRect/>
          </a:stretch>
        </p:blipFill>
        <p:spPr bwMode="auto">
          <a:xfrm>
            <a:off x="3643306" y="214290"/>
            <a:ext cx="2214578" cy="1663395"/>
          </a:xfrm>
          <a:prstGeom prst="rect">
            <a:avLst/>
          </a:prstGeom>
          <a:noFill/>
        </p:spPr>
      </p:pic>
      <p:pic>
        <p:nvPicPr>
          <p:cNvPr id="24580" name="Picture 4" descr="http://www.philippineadsales.com/wp-content/uploads/2010/03/online-advertising.png"/>
          <p:cNvPicPr>
            <a:picLocks noChangeAspect="1" noChangeArrowheads="1"/>
          </p:cNvPicPr>
          <p:nvPr/>
        </p:nvPicPr>
        <p:blipFill>
          <a:blip r:embed="rId4"/>
          <a:srcRect/>
          <a:stretch>
            <a:fillRect/>
          </a:stretch>
        </p:blipFill>
        <p:spPr bwMode="auto">
          <a:xfrm>
            <a:off x="357158" y="4067197"/>
            <a:ext cx="2857500" cy="2647951"/>
          </a:xfrm>
          <a:prstGeom prst="rect">
            <a:avLst/>
          </a:prstGeom>
          <a:noFill/>
        </p:spPr>
      </p:pic>
      <p:pic>
        <p:nvPicPr>
          <p:cNvPr id="24581" name="Picture 5" descr="D:\ProyectoFinal\Proyecto final\Logo_OpticalMarketing\LOGOFINAL.png"/>
          <p:cNvPicPr>
            <a:picLocks noChangeAspect="1" noChangeArrowheads="1"/>
          </p:cNvPicPr>
          <p:nvPr/>
        </p:nvPicPr>
        <p:blipFill>
          <a:blip r:embed="rId5" cstate="print"/>
          <a:srcRect/>
          <a:stretch>
            <a:fillRect/>
          </a:stretch>
        </p:blipFill>
        <p:spPr bwMode="auto">
          <a:xfrm>
            <a:off x="2643174" y="2714620"/>
            <a:ext cx="4270836" cy="885826"/>
          </a:xfrm>
          <a:prstGeom prst="rect">
            <a:avLst/>
          </a:prstGeom>
          <a:noFill/>
        </p:spPr>
      </p:pic>
      <p:pic>
        <p:nvPicPr>
          <p:cNvPr id="24585" name="Picture 9" descr="http://www.freshnetworks.com/blog/wp-content/uploads/2011/03/Coca-cola.jpg"/>
          <p:cNvPicPr>
            <a:picLocks noChangeAspect="1" noChangeArrowheads="1"/>
          </p:cNvPicPr>
          <p:nvPr/>
        </p:nvPicPr>
        <p:blipFill>
          <a:blip r:embed="rId6"/>
          <a:srcRect/>
          <a:stretch>
            <a:fillRect/>
          </a:stretch>
        </p:blipFill>
        <p:spPr bwMode="auto">
          <a:xfrm>
            <a:off x="6786578" y="4405346"/>
            <a:ext cx="1952612" cy="1952612"/>
          </a:xfrm>
          <a:prstGeom prst="rect">
            <a:avLst/>
          </a:prstGeom>
          <a:noFill/>
        </p:spPr>
      </p:pic>
      <p:cxnSp>
        <p:nvCxnSpPr>
          <p:cNvPr id="9" name="8 Forma"/>
          <p:cNvCxnSpPr>
            <a:stCxn id="24581" idx="1"/>
          </p:cNvCxnSpPr>
          <p:nvPr/>
        </p:nvCxnSpPr>
        <p:spPr>
          <a:xfrm rot="10800000" flipV="1">
            <a:off x="1500166" y="3157532"/>
            <a:ext cx="1143008" cy="1200161"/>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Forma"/>
          <p:cNvCxnSpPr>
            <a:stCxn id="24581" idx="3"/>
            <a:endCxn id="24585" idx="0"/>
          </p:cNvCxnSpPr>
          <p:nvPr/>
        </p:nvCxnSpPr>
        <p:spPr>
          <a:xfrm>
            <a:off x="6914010" y="3157533"/>
            <a:ext cx="848874" cy="1247813"/>
          </a:xfrm>
          <a:prstGeom prst="curvedConnector2">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24581" idx="0"/>
            <a:endCxn id="24578" idx="2"/>
          </p:cNvCxnSpPr>
          <p:nvPr/>
        </p:nvCxnSpPr>
        <p:spPr>
          <a:xfrm rot="16200000" flipV="1">
            <a:off x="4346127" y="2282154"/>
            <a:ext cx="836935" cy="27997"/>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D:\ProyectoFinal\Proyecto final\Logo_OpticalMarketing\LOGOFINAL.png"/>
          <p:cNvPicPr>
            <a:picLocks noChangeAspect="1" noChangeArrowheads="1"/>
          </p:cNvPicPr>
          <p:nvPr/>
        </p:nvPicPr>
        <p:blipFill>
          <a:blip r:embed="rId3" cstate="print"/>
          <a:srcRect/>
          <a:stretch>
            <a:fillRect/>
          </a:stretch>
        </p:blipFill>
        <p:spPr bwMode="auto">
          <a:xfrm>
            <a:off x="142844" y="4714884"/>
            <a:ext cx="8610607" cy="1785950"/>
          </a:xfrm>
          <a:prstGeom prst="rect">
            <a:avLst/>
          </a:prstGeom>
          <a:noFill/>
        </p:spPr>
      </p:pic>
      <p:sp>
        <p:nvSpPr>
          <p:cNvPr id="16" name="15 Rectángulo"/>
          <p:cNvSpPr/>
          <p:nvPr/>
        </p:nvSpPr>
        <p:spPr>
          <a:xfrm>
            <a:off x="4500562" y="1214422"/>
            <a:ext cx="4929222" cy="3785652"/>
          </a:xfrm>
          <a:prstGeom prst="rect">
            <a:avLst/>
          </a:prstGeom>
        </p:spPr>
        <p:txBody>
          <a:bodyPr wrap="square">
            <a:spAutoFit/>
          </a:bodyPr>
          <a:lstStyle/>
          <a:p>
            <a:pPr>
              <a:buFont typeface="Arial" pitchFamily="34" charset="0"/>
              <a:buChar char="•"/>
            </a:pPr>
            <a:r>
              <a:rPr lang="es-AR" sz="4000" dirty="0" smtClean="0">
                <a:latin typeface="Verdana" pitchFamily="34" charset="0"/>
                <a:ea typeface="Verdana" pitchFamily="34" charset="0"/>
                <a:cs typeface="Verdana" pitchFamily="34" charset="0"/>
              </a:rPr>
              <a:t>Percepción.</a:t>
            </a:r>
          </a:p>
          <a:p>
            <a:pPr>
              <a:buFont typeface="Arial" pitchFamily="34" charset="0"/>
              <a:buChar char="•"/>
            </a:pP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Interacción.</a:t>
            </a:r>
          </a:p>
          <a:p>
            <a:pPr>
              <a:buFont typeface="Arial" pitchFamily="34" charset="0"/>
              <a:buChar char="•"/>
            </a:pP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Pertenencia!</a:t>
            </a:r>
            <a:br>
              <a:rPr lang="es-AR" sz="4000" dirty="0" smtClean="0">
                <a:latin typeface="Verdana" pitchFamily="34" charset="0"/>
                <a:ea typeface="Verdana" pitchFamily="34" charset="0"/>
                <a:cs typeface="Verdana" pitchFamily="34" charset="0"/>
              </a:rPr>
            </a:br>
            <a:endParaRPr lang="es-AR" sz="4000" dirty="0" smtClean="0">
              <a:latin typeface="Verdana" pitchFamily="34" charset="0"/>
              <a:ea typeface="Verdana" pitchFamily="34" charset="0"/>
              <a:cs typeface="Verdana" pitchFamily="34" charset="0"/>
            </a:endParaRPr>
          </a:p>
        </p:txBody>
      </p:sp>
      <p:pic>
        <p:nvPicPr>
          <p:cNvPr id="28677" name="Picture 5" descr="https://si0.twimg.com/profile_images/97538866/UniPersonLogoGS_red.gif"/>
          <p:cNvPicPr>
            <a:picLocks noChangeAspect="1" noChangeArrowheads="1"/>
          </p:cNvPicPr>
          <p:nvPr/>
        </p:nvPicPr>
        <p:blipFill>
          <a:blip r:embed="rId4"/>
          <a:srcRect/>
          <a:stretch>
            <a:fillRect/>
          </a:stretch>
        </p:blipFill>
        <p:spPr bwMode="auto">
          <a:xfrm>
            <a:off x="928662" y="1071546"/>
            <a:ext cx="3000396" cy="331243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1" name="Picture 5" descr="D:\ProyectoFinal\Proyecto final\Logo_OpticalMarketing\LOGOFINAL.png"/>
          <p:cNvPicPr>
            <a:picLocks noChangeAspect="1" noChangeArrowheads="1"/>
          </p:cNvPicPr>
          <p:nvPr/>
        </p:nvPicPr>
        <p:blipFill>
          <a:blip r:embed="rId3" cstate="print"/>
          <a:srcRect/>
          <a:stretch>
            <a:fillRect/>
          </a:stretch>
        </p:blipFill>
        <p:spPr bwMode="auto">
          <a:xfrm>
            <a:off x="142844" y="4714884"/>
            <a:ext cx="8610607" cy="1785950"/>
          </a:xfrm>
          <a:prstGeom prst="rect">
            <a:avLst/>
          </a:prstGeom>
          <a:noFill/>
        </p:spPr>
      </p:pic>
      <p:pic>
        <p:nvPicPr>
          <p:cNvPr id="28674" name="Picture 2" descr="http://www.clker.com/cliparts/b/F/d/4/M/0/red-person-outline-hi.png"/>
          <p:cNvPicPr>
            <a:picLocks noChangeAspect="1" noChangeArrowheads="1"/>
          </p:cNvPicPr>
          <p:nvPr/>
        </p:nvPicPr>
        <p:blipFill>
          <a:blip r:embed="rId4"/>
          <a:srcRect/>
          <a:stretch>
            <a:fillRect/>
          </a:stretch>
        </p:blipFill>
        <p:spPr bwMode="auto">
          <a:xfrm>
            <a:off x="4929190" y="785794"/>
            <a:ext cx="3929090" cy="3719538"/>
          </a:xfrm>
          <a:prstGeom prst="rect">
            <a:avLst/>
          </a:prstGeom>
          <a:noFill/>
        </p:spPr>
      </p:pic>
      <p:sp>
        <p:nvSpPr>
          <p:cNvPr id="16" name="15 Rectángulo"/>
          <p:cNvSpPr/>
          <p:nvPr/>
        </p:nvSpPr>
        <p:spPr>
          <a:xfrm>
            <a:off x="500034" y="1142984"/>
            <a:ext cx="4429156" cy="3170099"/>
          </a:xfrm>
          <a:prstGeom prst="rect">
            <a:avLst/>
          </a:prstGeom>
        </p:spPr>
        <p:txBody>
          <a:bodyPr wrap="square">
            <a:spAutoFit/>
          </a:bodyPr>
          <a:lstStyle/>
          <a:p>
            <a:pPr>
              <a:buFont typeface="Arial" pitchFamily="34" charset="0"/>
              <a:buChar char="•"/>
            </a:pPr>
            <a:r>
              <a:rPr lang="es-AR" sz="4000" dirty="0" err="1" smtClean="0">
                <a:latin typeface="Verdana" pitchFamily="34" charset="0"/>
                <a:ea typeface="Verdana" pitchFamily="34" charset="0"/>
                <a:cs typeface="Verdana" pitchFamily="34" charset="0"/>
              </a:rPr>
              <a:t>Feedback</a:t>
            </a:r>
            <a:r>
              <a:rPr lang="es-AR" sz="4000" dirty="0" smtClean="0">
                <a:latin typeface="Verdana" pitchFamily="34" charset="0"/>
                <a:ea typeface="Verdana" pitchFamily="34" charset="0"/>
                <a:cs typeface="Verdana" pitchFamily="34" charset="0"/>
              </a:rPr>
              <a:t>!</a:t>
            </a:r>
          </a:p>
          <a:p>
            <a:pPr>
              <a:buFont typeface="Arial" pitchFamily="34" charset="0"/>
              <a:buChar char="•"/>
            </a:pP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Análisis.</a:t>
            </a:r>
            <a:br>
              <a:rPr lang="es-AR" sz="4000" dirty="0" smtClean="0">
                <a:latin typeface="Verdana" pitchFamily="34" charset="0"/>
                <a:ea typeface="Verdana" pitchFamily="34" charset="0"/>
                <a:cs typeface="Verdana" pitchFamily="34" charset="0"/>
              </a:rPr>
            </a:br>
            <a:endParaRPr lang="es-AR" sz="4000" dirty="0" smtClean="0">
              <a:latin typeface="Verdana" pitchFamily="34" charset="0"/>
              <a:ea typeface="Verdana" pitchFamily="34" charset="0"/>
              <a:cs typeface="Verdana" pitchFamily="34" charset="0"/>
            </a:endParaRPr>
          </a:p>
          <a:p>
            <a:pPr>
              <a:buFont typeface="Arial" pitchFamily="34" charset="0"/>
              <a:buChar char="•"/>
            </a:pPr>
            <a:r>
              <a:rPr lang="es-AR" sz="4000" dirty="0" smtClean="0">
                <a:latin typeface="Verdana" pitchFamily="34" charset="0"/>
                <a:ea typeface="Verdana" pitchFamily="34" charset="0"/>
                <a:cs typeface="Verdana" pitchFamily="34" charset="0"/>
              </a:rPr>
              <a:t>Mejora.</a:t>
            </a:r>
            <a:endParaRPr lang="es-AR" sz="40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474</Words>
  <Application>Microsoft Office PowerPoint</Application>
  <PresentationFormat>Presentación en pantalla (4:3)</PresentationFormat>
  <Paragraphs>106</Paragraphs>
  <Slides>20</Slides>
  <Notes>19</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PC ACER</dc:creator>
  <cp:lastModifiedBy>PC ACER</cp:lastModifiedBy>
  <cp:revision>72</cp:revision>
  <dcterms:created xsi:type="dcterms:W3CDTF">2012-11-12T13:02:19Z</dcterms:created>
  <dcterms:modified xsi:type="dcterms:W3CDTF">2012-11-12T21:59:25Z</dcterms:modified>
</cp:coreProperties>
</file>