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838" autoAdjust="0"/>
    <p:restoredTop sz="88610" autoAdjust="0"/>
  </p:normalViewPr>
  <p:slideViewPr>
    <p:cSldViewPr>
      <p:cViewPr>
        <p:scale>
          <a:sx n="75" d="100"/>
          <a:sy n="75" d="100"/>
        </p:scale>
        <p:origin x="-1182" y="3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6F8660-B229-4484-8525-6EFD9CD5438E}" type="datetimeFigureOut">
              <a:rPr lang="es-AR" smtClean="0"/>
              <a:pPr/>
              <a:t>12/11/2012</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0ABCE3-A0C1-4665-97DA-4DF4E986969B}" type="slidenum">
              <a:rPr lang="es-AR" smtClean="0"/>
              <a:pPr/>
              <a:t>‹Nº›</a:t>
            </a:fld>
            <a:endParaRPr lang="es-A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lgn="l"/>
            <a:r>
              <a:rPr lang="es-AR" sz="1200" dirty="0" smtClean="0">
                <a:solidFill>
                  <a:schemeClr val="tx1"/>
                </a:solidFill>
              </a:rPr>
              <a:t>En nuestros días los </a:t>
            </a:r>
            <a:r>
              <a:rPr lang="es-AR" sz="1200" b="1" u="sng" dirty="0" smtClean="0">
                <a:solidFill>
                  <a:schemeClr val="tx1"/>
                </a:solidFill>
              </a:rPr>
              <a:t>medios de comunicación</a:t>
            </a:r>
            <a:r>
              <a:rPr lang="es-AR" sz="1200" dirty="0" smtClean="0">
                <a:solidFill>
                  <a:schemeClr val="tx1"/>
                </a:solidFill>
              </a:rPr>
              <a:t> son diversos y masivos. </a:t>
            </a:r>
          </a:p>
          <a:p>
            <a:pPr algn="l"/>
            <a:r>
              <a:rPr lang="es-AR" sz="1200" dirty="0" smtClean="0">
                <a:solidFill>
                  <a:schemeClr val="tx1"/>
                </a:solidFill>
              </a:rPr>
              <a:t>Como sabemos todos ellos emiten </a:t>
            </a:r>
            <a:r>
              <a:rPr lang="es-AR" sz="1200" b="1" u="sng" dirty="0" smtClean="0">
                <a:solidFill>
                  <a:schemeClr val="tx1"/>
                </a:solidFill>
              </a:rPr>
              <a:t>mensajes publicitarios.</a:t>
            </a:r>
            <a:endParaRPr lang="es-AR" sz="1200" dirty="0" smtClean="0">
              <a:solidFill>
                <a:schemeClr val="tx1"/>
              </a:solidFill>
            </a:endParaRPr>
          </a:p>
          <a:p>
            <a:r>
              <a:rPr lang="es-AR" dirty="0" smtClean="0">
                <a:solidFill>
                  <a:schemeClr val="tx1"/>
                </a:solidFill>
              </a:rPr>
              <a:t>La capacidad de llegar a una </a:t>
            </a:r>
            <a:r>
              <a:rPr lang="es-AR" b="1" u="sng" dirty="0" smtClean="0">
                <a:solidFill>
                  <a:schemeClr val="tx1"/>
                </a:solidFill>
              </a:rPr>
              <a:t>gran cantidad de audiencia</a:t>
            </a:r>
            <a:r>
              <a:rPr lang="es-AR" dirty="0" smtClean="0">
                <a:solidFill>
                  <a:schemeClr val="tx1"/>
                </a:solidFill>
              </a:rPr>
              <a:t> </a:t>
            </a:r>
          </a:p>
          <a:p>
            <a:r>
              <a:rPr lang="es-AR" dirty="0" smtClean="0">
                <a:solidFill>
                  <a:schemeClr val="tx1"/>
                </a:solidFill>
              </a:rPr>
              <a:t>es la clave para transmitir </a:t>
            </a:r>
            <a:r>
              <a:rPr lang="es-AR" b="1" u="sng" dirty="0" smtClean="0">
                <a:solidFill>
                  <a:schemeClr val="tx1"/>
                </a:solidFill>
              </a:rPr>
              <a:t>estos mensajes publicitarios masivos</a:t>
            </a:r>
            <a:r>
              <a:rPr lang="es-AR" dirty="0" smtClean="0">
                <a:solidFill>
                  <a:schemeClr val="tx1"/>
                </a:solidFill>
              </a:rPr>
              <a:t>.</a:t>
            </a:r>
            <a:br>
              <a:rPr lang="es-AR" dirty="0" smtClean="0">
                <a:solidFill>
                  <a:schemeClr val="tx1"/>
                </a:solidFill>
              </a:rPr>
            </a:br>
            <a:endParaRPr lang="es-AR" dirty="0" smtClean="0">
              <a:solidFill>
                <a:schemeClr val="tx1"/>
              </a:solidFill>
            </a:endParaRPr>
          </a:p>
          <a:p>
            <a:r>
              <a:rPr lang="es-AR" sz="1200" dirty="0" smtClean="0">
                <a:solidFill>
                  <a:schemeClr val="tx1"/>
                </a:solidFill>
              </a:rPr>
              <a:t>Pero estos medios tienen la posibilidad de analizar el </a:t>
            </a:r>
            <a:r>
              <a:rPr lang="es-AR" sz="1200" b="1" u="sng" dirty="0" smtClean="0">
                <a:solidFill>
                  <a:schemeClr val="tx1"/>
                </a:solidFill>
              </a:rPr>
              <a:t>impacto del mensaje publicitario sobre  el receptor?</a:t>
            </a:r>
          </a:p>
          <a:p>
            <a:endParaRPr lang="es-AR" dirty="0" smtClean="0">
              <a:solidFill>
                <a:schemeClr val="tx1"/>
              </a:solidFill>
            </a:endParaRPr>
          </a:p>
          <a:p>
            <a:endParaRPr lang="es-AR" dirty="0" smtClean="0">
              <a:solidFill>
                <a:schemeClr val="tx1"/>
              </a:solidFill>
            </a:endParaRPr>
          </a:p>
        </p:txBody>
      </p:sp>
      <p:sp>
        <p:nvSpPr>
          <p:cNvPr id="4" name="3 Marcador de número de diapositiva"/>
          <p:cNvSpPr>
            <a:spLocks noGrp="1"/>
          </p:cNvSpPr>
          <p:nvPr>
            <p:ph type="sldNum" sz="quarter" idx="10"/>
          </p:nvPr>
        </p:nvSpPr>
        <p:spPr/>
        <p:txBody>
          <a:bodyPr/>
          <a:lstStyle/>
          <a:p>
            <a:fld id="{1B0ABCE3-A0C1-4665-97DA-4DF4E986969B}" type="slidenum">
              <a:rPr lang="es-AR" smtClean="0"/>
              <a:pPr/>
              <a:t>1</a:t>
            </a:fld>
            <a:endParaRPr lang="es-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El</a:t>
            </a:r>
            <a:r>
              <a:rPr lang="es-AR" baseline="0" dirty="0" smtClean="0"/>
              <a:t> impacto es empleado en los cliente para que los mismos puedan realizar un</a:t>
            </a:r>
            <a:endParaRPr lang="es-AR" dirty="0"/>
          </a:p>
        </p:txBody>
      </p:sp>
      <p:sp>
        <p:nvSpPr>
          <p:cNvPr id="4" name="3 Marcador de número de diapositiva"/>
          <p:cNvSpPr>
            <a:spLocks noGrp="1"/>
          </p:cNvSpPr>
          <p:nvPr>
            <p:ph type="sldNum" sz="quarter" idx="10"/>
          </p:nvPr>
        </p:nvSpPr>
        <p:spPr/>
        <p:txBody>
          <a:bodyPr/>
          <a:lstStyle/>
          <a:p>
            <a:fld id="{1B0ABCE3-A0C1-4665-97DA-4DF4E986969B}" type="slidenum">
              <a:rPr lang="es-AR" smtClean="0"/>
              <a:pPr/>
              <a:t>11</a:t>
            </a:fld>
            <a:endParaRPr lang="es-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El</a:t>
            </a:r>
            <a:r>
              <a:rPr lang="es-AR" baseline="0" dirty="0" smtClean="0"/>
              <a:t> impacto es empleado en los cliente para que los mismos puedan realizar un</a:t>
            </a:r>
            <a:endParaRPr lang="es-AR" dirty="0"/>
          </a:p>
        </p:txBody>
      </p:sp>
      <p:sp>
        <p:nvSpPr>
          <p:cNvPr id="4" name="3 Marcador de número de diapositiva"/>
          <p:cNvSpPr>
            <a:spLocks noGrp="1"/>
          </p:cNvSpPr>
          <p:nvPr>
            <p:ph type="sldNum" sz="quarter" idx="10"/>
          </p:nvPr>
        </p:nvSpPr>
        <p:spPr/>
        <p:txBody>
          <a:bodyPr/>
          <a:lstStyle/>
          <a:p>
            <a:fld id="{1B0ABCE3-A0C1-4665-97DA-4DF4E986969B}" type="slidenum">
              <a:rPr lang="es-AR" smtClean="0"/>
              <a:pPr/>
              <a:t>12</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b="0" i="0" kern="1200" dirty="0" smtClean="0">
                <a:solidFill>
                  <a:schemeClr val="tx1"/>
                </a:solidFill>
                <a:latin typeface="+mn-lt"/>
                <a:ea typeface="+mn-ea"/>
                <a:cs typeface="+mn-cs"/>
              </a:rPr>
              <a:t>Como puede una empresa tener la certeza de aceptación de los receptores con respecto a </a:t>
            </a:r>
            <a:r>
              <a:rPr lang="es-AR" sz="1200" b="0" i="0" kern="1200" dirty="0" err="1" smtClean="0">
                <a:solidFill>
                  <a:schemeClr val="tx1"/>
                </a:solidFill>
                <a:latin typeface="+mn-lt"/>
                <a:ea typeface="+mn-ea"/>
                <a:cs typeface="+mn-cs"/>
              </a:rPr>
              <a:t>a</a:t>
            </a:r>
            <a:r>
              <a:rPr lang="es-AR" sz="1200" b="0" i="0" kern="1200" dirty="0" smtClean="0">
                <a:solidFill>
                  <a:schemeClr val="tx1"/>
                </a:solidFill>
                <a:latin typeface="+mn-lt"/>
                <a:ea typeface="+mn-ea"/>
                <a:cs typeface="+mn-cs"/>
              </a:rPr>
              <a:t> sus mensajes publicitarios?</a:t>
            </a:r>
            <a:br>
              <a:rPr lang="es-AR" sz="1200" b="0" i="0" kern="1200" dirty="0" smtClean="0">
                <a:solidFill>
                  <a:schemeClr val="tx1"/>
                </a:solidFill>
                <a:latin typeface="+mn-lt"/>
                <a:ea typeface="+mn-ea"/>
                <a:cs typeface="+mn-cs"/>
              </a:rPr>
            </a:br>
            <a:endParaRPr lang="es-AR" dirty="0"/>
          </a:p>
        </p:txBody>
      </p:sp>
      <p:sp>
        <p:nvSpPr>
          <p:cNvPr id="4" name="3 Marcador de número de diapositiva"/>
          <p:cNvSpPr>
            <a:spLocks noGrp="1"/>
          </p:cNvSpPr>
          <p:nvPr>
            <p:ph type="sldNum" sz="quarter" idx="10"/>
          </p:nvPr>
        </p:nvSpPr>
        <p:spPr/>
        <p:txBody>
          <a:bodyPr/>
          <a:lstStyle/>
          <a:p>
            <a:fld id="{1B0ABCE3-A0C1-4665-97DA-4DF4E986969B}" type="slidenum">
              <a:rPr lang="es-AR" smtClean="0"/>
              <a:pPr/>
              <a:t>3</a:t>
            </a:fld>
            <a:endParaRPr lang="es-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b="0" i="0" kern="1200" dirty="0" smtClean="0">
                <a:solidFill>
                  <a:schemeClr val="tx1"/>
                </a:solidFill>
                <a:latin typeface="+mn-lt"/>
                <a:ea typeface="+mn-ea"/>
                <a:cs typeface="+mn-cs"/>
              </a:rPr>
              <a:t>Solo analizando el </a:t>
            </a:r>
            <a:r>
              <a:rPr lang="es-AR" sz="1200" b="0" i="0" u="sng" kern="1200" dirty="0" smtClean="0">
                <a:solidFill>
                  <a:schemeClr val="tx1"/>
                </a:solidFill>
                <a:latin typeface="+mn-lt"/>
                <a:ea typeface="+mn-ea"/>
                <a:cs typeface="+mn-cs"/>
              </a:rPr>
              <a:t>comportamiento</a:t>
            </a:r>
            <a:r>
              <a:rPr lang="es-AR" sz="1200" b="0" i="0" kern="1200" dirty="0" smtClean="0">
                <a:solidFill>
                  <a:schemeClr val="tx1"/>
                </a:solidFill>
                <a:latin typeface="+mn-lt"/>
                <a:ea typeface="+mn-ea"/>
                <a:cs typeface="+mn-cs"/>
              </a:rPr>
              <a:t> y </a:t>
            </a:r>
            <a:r>
              <a:rPr lang="es-AR" sz="1200" b="0" i="0" u="sng" kern="1200" dirty="0" smtClean="0">
                <a:solidFill>
                  <a:schemeClr val="tx1"/>
                </a:solidFill>
                <a:latin typeface="+mn-lt"/>
                <a:ea typeface="+mn-ea"/>
                <a:cs typeface="+mn-cs"/>
              </a:rPr>
              <a:t>participación</a:t>
            </a:r>
            <a:r>
              <a:rPr lang="es-AR" sz="1200" b="0" i="0" kern="1200" dirty="0" smtClean="0">
                <a:solidFill>
                  <a:schemeClr val="tx1"/>
                </a:solidFill>
                <a:latin typeface="+mn-lt"/>
                <a:ea typeface="+mn-ea"/>
                <a:cs typeface="+mn-cs"/>
              </a:rPr>
              <a:t> del receptor sobre los mensajes.</a:t>
            </a:r>
            <a:endParaRPr lang="es-AR" dirty="0"/>
          </a:p>
        </p:txBody>
      </p:sp>
      <p:sp>
        <p:nvSpPr>
          <p:cNvPr id="4" name="3 Marcador de número de diapositiva"/>
          <p:cNvSpPr>
            <a:spLocks noGrp="1"/>
          </p:cNvSpPr>
          <p:nvPr>
            <p:ph type="sldNum" sz="quarter" idx="10"/>
          </p:nvPr>
        </p:nvSpPr>
        <p:spPr/>
        <p:txBody>
          <a:bodyPr/>
          <a:lstStyle/>
          <a:p>
            <a:fld id="{1B0ABCE3-A0C1-4665-97DA-4DF4E986969B}" type="slidenum">
              <a:rPr lang="es-AR" smtClean="0"/>
              <a:pPr/>
              <a:t>4</a:t>
            </a:fld>
            <a:endParaRPr lang="es-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b="0" i="0" kern="1200" dirty="0" smtClean="0">
                <a:solidFill>
                  <a:schemeClr val="tx1"/>
                </a:solidFill>
                <a:latin typeface="+mn-lt"/>
                <a:ea typeface="+mn-ea"/>
                <a:cs typeface="+mn-cs"/>
              </a:rPr>
              <a:t>Hoy </a:t>
            </a:r>
            <a:r>
              <a:rPr lang="es-AR" sz="1200" b="0" i="0" kern="1200" dirty="0" err="1" smtClean="0">
                <a:solidFill>
                  <a:schemeClr val="tx1"/>
                </a:solidFill>
                <a:latin typeface="+mn-lt"/>
                <a:ea typeface="+mn-ea"/>
                <a:cs typeface="+mn-cs"/>
              </a:rPr>
              <a:t>Optical</a:t>
            </a:r>
            <a:r>
              <a:rPr lang="es-AR" sz="1200" b="0" i="0" kern="1200" dirty="0" smtClean="0">
                <a:solidFill>
                  <a:schemeClr val="tx1"/>
                </a:solidFill>
                <a:latin typeface="+mn-lt"/>
                <a:ea typeface="+mn-ea"/>
                <a:cs typeface="+mn-cs"/>
              </a:rPr>
              <a:t> </a:t>
            </a:r>
            <a:r>
              <a:rPr lang="es-AR" sz="1200" b="0" i="0" kern="1200" dirty="0" err="1" smtClean="0">
                <a:solidFill>
                  <a:schemeClr val="tx1"/>
                </a:solidFill>
                <a:latin typeface="+mn-lt"/>
                <a:ea typeface="+mn-ea"/>
                <a:cs typeface="+mn-cs"/>
              </a:rPr>
              <a:t>Solutions</a:t>
            </a:r>
            <a:r>
              <a:rPr lang="es-AR" sz="1200" b="0" i="0" kern="1200" dirty="0" smtClean="0">
                <a:solidFill>
                  <a:schemeClr val="tx1"/>
                </a:solidFill>
                <a:latin typeface="+mn-lt"/>
                <a:ea typeface="+mn-ea"/>
                <a:cs typeface="+mn-cs"/>
              </a:rPr>
              <a:t> reinventa la publicidad!</a:t>
            </a:r>
            <a:endParaRPr lang="es-AR" dirty="0"/>
          </a:p>
        </p:txBody>
      </p:sp>
      <p:sp>
        <p:nvSpPr>
          <p:cNvPr id="4" name="3 Marcador de número de diapositiva"/>
          <p:cNvSpPr>
            <a:spLocks noGrp="1"/>
          </p:cNvSpPr>
          <p:nvPr>
            <p:ph type="sldNum" sz="quarter" idx="10"/>
          </p:nvPr>
        </p:nvSpPr>
        <p:spPr/>
        <p:txBody>
          <a:bodyPr/>
          <a:lstStyle/>
          <a:p>
            <a:fld id="{1B0ABCE3-A0C1-4665-97DA-4DF4E986969B}" type="slidenum">
              <a:rPr lang="es-AR" smtClean="0"/>
              <a:pPr/>
              <a:t>5</a:t>
            </a:fld>
            <a:endParaRPr lang="es-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b="0" i="0" kern="1200" dirty="0" smtClean="0">
                <a:solidFill>
                  <a:schemeClr val="tx1"/>
                </a:solidFill>
                <a:latin typeface="+mn-lt"/>
                <a:ea typeface="+mn-ea"/>
                <a:cs typeface="+mn-cs"/>
              </a:rPr>
              <a:t>Hoy introducimos la </a:t>
            </a:r>
            <a:r>
              <a:rPr lang="es-AR" sz="1200" b="0" i="0" kern="1200" dirty="0" err="1" smtClean="0">
                <a:solidFill>
                  <a:schemeClr val="tx1"/>
                </a:solidFill>
                <a:latin typeface="+mn-lt"/>
                <a:ea typeface="+mn-ea"/>
                <a:cs typeface="+mn-cs"/>
              </a:rPr>
              <a:t>revoluciòn</a:t>
            </a:r>
            <a:r>
              <a:rPr lang="es-AR" sz="1200" b="0" i="0" kern="1200" dirty="0" smtClean="0">
                <a:solidFill>
                  <a:schemeClr val="tx1"/>
                </a:solidFill>
                <a:latin typeface="+mn-lt"/>
                <a:ea typeface="+mn-ea"/>
                <a:cs typeface="+mn-cs"/>
              </a:rPr>
              <a:t> de </a:t>
            </a:r>
            <a:r>
              <a:rPr lang="es-AR" sz="1200" b="0" i="0" kern="1200" dirty="0" err="1" smtClean="0">
                <a:solidFill>
                  <a:schemeClr val="tx1"/>
                </a:solidFill>
                <a:latin typeface="+mn-lt"/>
                <a:ea typeface="+mn-ea"/>
                <a:cs typeface="+mn-cs"/>
              </a:rPr>
              <a:t>Optical</a:t>
            </a:r>
            <a:r>
              <a:rPr lang="es-AR" sz="1200" b="0" i="0" kern="1200" dirty="0" smtClean="0">
                <a:solidFill>
                  <a:schemeClr val="tx1"/>
                </a:solidFill>
                <a:latin typeface="+mn-lt"/>
                <a:ea typeface="+mn-ea"/>
                <a:cs typeface="+mn-cs"/>
              </a:rPr>
              <a:t> Marketing!</a:t>
            </a:r>
            <a:endParaRPr lang="es-AR" sz="1200" b="1" i="0" kern="1200" dirty="0" smtClean="0">
              <a:solidFill>
                <a:schemeClr val="tx1"/>
              </a:solidFill>
              <a:latin typeface="+mn-lt"/>
              <a:ea typeface="+mn-ea"/>
              <a:cs typeface="+mn-cs"/>
            </a:endParaRPr>
          </a:p>
          <a:p>
            <a:r>
              <a:rPr lang="es-AR" sz="1200" b="1" i="0" kern="1200" dirty="0" smtClean="0">
                <a:solidFill>
                  <a:schemeClr val="tx1"/>
                </a:solidFill>
                <a:latin typeface="+mn-lt"/>
                <a:ea typeface="+mn-ea"/>
                <a:cs typeface="+mn-cs"/>
              </a:rPr>
              <a:t>Arranca VIDEO</a:t>
            </a:r>
          </a:p>
          <a:p>
            <a:endParaRPr lang="es-AR" sz="1200" b="1" i="0" kern="1200" dirty="0" smtClean="0">
              <a:solidFill>
                <a:schemeClr val="tx1"/>
              </a:solidFill>
              <a:latin typeface="+mn-lt"/>
              <a:ea typeface="+mn-ea"/>
              <a:cs typeface="+mn-cs"/>
            </a:endParaRPr>
          </a:p>
          <a:p>
            <a:endParaRPr lang="es-AR" sz="1200" b="1" i="0" kern="1200" dirty="0" smtClean="0">
              <a:solidFill>
                <a:schemeClr val="tx1"/>
              </a:solidFill>
              <a:latin typeface="+mn-lt"/>
              <a:ea typeface="+mn-ea"/>
              <a:cs typeface="+mn-cs"/>
            </a:endParaRPr>
          </a:p>
          <a:p>
            <a:r>
              <a:rPr lang="es-AR" sz="1200" b="0" i="0" kern="1200" dirty="0" smtClean="0">
                <a:solidFill>
                  <a:schemeClr val="tx1"/>
                </a:solidFill>
                <a:latin typeface="+mn-lt"/>
                <a:ea typeface="+mn-ea"/>
                <a:cs typeface="+mn-cs"/>
              </a:rPr>
              <a:t>“</a:t>
            </a:r>
            <a:r>
              <a:rPr lang="es-AR" sz="1200" b="0" i="0" kern="1200" dirty="0" err="1" smtClean="0">
                <a:solidFill>
                  <a:schemeClr val="tx1"/>
                </a:solidFill>
                <a:latin typeface="+mn-lt"/>
                <a:ea typeface="+mn-ea"/>
                <a:cs typeface="+mn-cs"/>
              </a:rPr>
              <a:t>Optical</a:t>
            </a:r>
            <a:r>
              <a:rPr lang="es-AR" sz="1200" b="0" i="0" kern="1200" dirty="0" smtClean="0">
                <a:solidFill>
                  <a:schemeClr val="tx1"/>
                </a:solidFill>
                <a:latin typeface="+mn-lt"/>
                <a:ea typeface="+mn-ea"/>
                <a:cs typeface="+mn-cs"/>
              </a:rPr>
              <a:t> Marketing es la solución tecnológica que brinda información en tiempo real  sobre el impacto de recepción de campañas publicitarias interactivas emitidas por puestos publicitarios específicamente diseñados para realizar análisis de impacto de recepción publicitaria.”</a:t>
            </a:r>
            <a:endParaRPr lang="es-AR" dirty="0"/>
          </a:p>
        </p:txBody>
      </p:sp>
      <p:sp>
        <p:nvSpPr>
          <p:cNvPr id="4" name="3 Marcador de número de diapositiva"/>
          <p:cNvSpPr>
            <a:spLocks noGrp="1"/>
          </p:cNvSpPr>
          <p:nvPr>
            <p:ph type="sldNum" sz="quarter" idx="10"/>
          </p:nvPr>
        </p:nvSpPr>
        <p:spPr/>
        <p:txBody>
          <a:bodyPr/>
          <a:lstStyle/>
          <a:p>
            <a:fld id="{1B0ABCE3-A0C1-4665-97DA-4DF4E986969B}" type="slidenum">
              <a:rPr lang="es-AR" smtClean="0"/>
              <a:pPr/>
              <a:t>6</a:t>
            </a:fld>
            <a:endParaRPr lang="es-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b="1" i="0" kern="1200" dirty="0" smtClean="0">
                <a:solidFill>
                  <a:schemeClr val="tx1"/>
                </a:solidFill>
                <a:latin typeface="+mn-lt"/>
                <a:ea typeface="+mn-ea"/>
                <a:cs typeface="+mn-cs"/>
              </a:rPr>
              <a:t>FINALIZA VIDEO</a:t>
            </a:r>
          </a:p>
          <a:p>
            <a:endParaRPr lang="es-AR" sz="1200" b="1" i="0" kern="1200" dirty="0" smtClean="0">
              <a:solidFill>
                <a:schemeClr val="tx1"/>
              </a:solidFill>
              <a:latin typeface="+mn-lt"/>
              <a:ea typeface="+mn-ea"/>
              <a:cs typeface="+mn-cs"/>
            </a:endParaRPr>
          </a:p>
          <a:p>
            <a:r>
              <a:rPr lang="es-AR" sz="1200" b="0" i="0" kern="1200" dirty="0" smtClean="0">
                <a:solidFill>
                  <a:schemeClr val="tx1"/>
                </a:solidFill>
                <a:latin typeface="+mn-lt"/>
                <a:ea typeface="+mn-ea"/>
                <a:cs typeface="+mn-cs"/>
              </a:rPr>
              <a:t>“</a:t>
            </a:r>
            <a:r>
              <a:rPr lang="es-AR" sz="1200" b="0" i="0" kern="1200" dirty="0" err="1" smtClean="0">
                <a:solidFill>
                  <a:schemeClr val="tx1"/>
                </a:solidFill>
                <a:latin typeface="+mn-lt"/>
                <a:ea typeface="+mn-ea"/>
                <a:cs typeface="+mn-cs"/>
              </a:rPr>
              <a:t>Optical</a:t>
            </a:r>
            <a:r>
              <a:rPr lang="es-AR" sz="1200" b="0" i="0" kern="1200" dirty="0" smtClean="0">
                <a:solidFill>
                  <a:schemeClr val="tx1"/>
                </a:solidFill>
                <a:latin typeface="+mn-lt"/>
                <a:ea typeface="+mn-ea"/>
                <a:cs typeface="+mn-cs"/>
              </a:rPr>
              <a:t> Marketing es la solución tecnológica que brinda información en tiempo real  sobre el impacto de recepción de campañas publicitarias interactivas emitidas por puestos publicitarios específicamente diseñados para realizar análisis de impacto de recepción publicitaria.”</a:t>
            </a:r>
            <a:endParaRPr lang="es-AR" dirty="0"/>
          </a:p>
        </p:txBody>
      </p:sp>
      <p:sp>
        <p:nvSpPr>
          <p:cNvPr id="4" name="3 Marcador de número de diapositiva"/>
          <p:cNvSpPr>
            <a:spLocks noGrp="1"/>
          </p:cNvSpPr>
          <p:nvPr>
            <p:ph type="sldNum" sz="quarter" idx="10"/>
          </p:nvPr>
        </p:nvSpPr>
        <p:spPr/>
        <p:txBody>
          <a:bodyPr/>
          <a:lstStyle/>
          <a:p>
            <a:fld id="{1B0ABCE3-A0C1-4665-97DA-4DF4E986969B}" type="slidenum">
              <a:rPr lang="es-AR" smtClean="0"/>
              <a:pPr/>
              <a:t>7</a:t>
            </a:fld>
            <a:endParaRPr lang="es-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Este</a:t>
            </a:r>
            <a:r>
              <a:rPr lang="es-AR" baseline="0" dirty="0" smtClean="0"/>
              <a:t> impacto de recepción publicitaria puede resumirse en 3 aspectos:</a:t>
            </a:r>
          </a:p>
          <a:p>
            <a:pPr lvl="1">
              <a:buFont typeface="Arial" pitchFamily="34" charset="0"/>
              <a:buChar char="•"/>
            </a:pPr>
            <a:r>
              <a:rPr lang="es-AR" baseline="0" dirty="0" smtClean="0"/>
              <a:t>Percepción de los usuarios: como el usuario percibe con sus emociones una publicidad, su animo </a:t>
            </a:r>
            <a:r>
              <a:rPr lang="es-AR" baseline="0" dirty="0" err="1" smtClean="0"/>
              <a:t>ludico</a:t>
            </a:r>
            <a:r>
              <a:rPr lang="es-AR" baseline="0" dirty="0" smtClean="0"/>
              <a:t> y el tiempo en q permanece concentrado en dicha publicidad.</a:t>
            </a:r>
          </a:p>
          <a:p>
            <a:pPr lvl="1">
              <a:buFont typeface="Arial" pitchFamily="34" charset="0"/>
              <a:buChar char="•"/>
            </a:pPr>
            <a:r>
              <a:rPr lang="es-AR" baseline="0" dirty="0" smtClean="0"/>
              <a:t>Interacción</a:t>
            </a:r>
          </a:p>
          <a:p>
            <a:endParaRPr lang="es-AR" dirty="0"/>
          </a:p>
        </p:txBody>
      </p:sp>
      <p:sp>
        <p:nvSpPr>
          <p:cNvPr id="4" name="3 Marcador de número de diapositiva"/>
          <p:cNvSpPr>
            <a:spLocks noGrp="1"/>
          </p:cNvSpPr>
          <p:nvPr>
            <p:ph type="sldNum" sz="quarter" idx="10"/>
          </p:nvPr>
        </p:nvSpPr>
        <p:spPr/>
        <p:txBody>
          <a:bodyPr/>
          <a:lstStyle/>
          <a:p>
            <a:fld id="{1B0ABCE3-A0C1-4665-97DA-4DF4E986969B}" type="slidenum">
              <a:rPr lang="es-AR" smtClean="0"/>
              <a:pPr/>
              <a:t>8</a:t>
            </a:fld>
            <a:endParaRPr 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El</a:t>
            </a:r>
            <a:r>
              <a:rPr lang="es-AR" baseline="0" dirty="0" smtClean="0"/>
              <a:t> impacto es empleado en los cliente para que los mismos puedan realizar un</a:t>
            </a:r>
            <a:endParaRPr lang="es-AR" dirty="0"/>
          </a:p>
        </p:txBody>
      </p:sp>
      <p:sp>
        <p:nvSpPr>
          <p:cNvPr id="4" name="3 Marcador de número de diapositiva"/>
          <p:cNvSpPr>
            <a:spLocks noGrp="1"/>
          </p:cNvSpPr>
          <p:nvPr>
            <p:ph type="sldNum" sz="quarter" idx="10"/>
          </p:nvPr>
        </p:nvSpPr>
        <p:spPr/>
        <p:txBody>
          <a:bodyPr/>
          <a:lstStyle/>
          <a:p>
            <a:fld id="{1B0ABCE3-A0C1-4665-97DA-4DF4E986969B}" type="slidenum">
              <a:rPr lang="es-AR" smtClean="0"/>
              <a:pPr/>
              <a:t>9</a:t>
            </a:fld>
            <a:endParaRPr lang="es-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El</a:t>
            </a:r>
            <a:r>
              <a:rPr lang="es-AR" baseline="0" dirty="0" smtClean="0"/>
              <a:t> impacto es empleado en los cliente para que los mismos puedan realizar un</a:t>
            </a:r>
            <a:endParaRPr lang="es-AR" dirty="0"/>
          </a:p>
        </p:txBody>
      </p:sp>
      <p:sp>
        <p:nvSpPr>
          <p:cNvPr id="4" name="3 Marcador de número de diapositiva"/>
          <p:cNvSpPr>
            <a:spLocks noGrp="1"/>
          </p:cNvSpPr>
          <p:nvPr>
            <p:ph type="sldNum" sz="quarter" idx="10"/>
          </p:nvPr>
        </p:nvSpPr>
        <p:spPr/>
        <p:txBody>
          <a:bodyPr/>
          <a:lstStyle/>
          <a:p>
            <a:fld id="{1B0ABCE3-A0C1-4665-97DA-4DF4E986969B}" type="slidenum">
              <a:rPr lang="es-AR" smtClean="0"/>
              <a:pPr/>
              <a:t>10</a:t>
            </a:fld>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p>
            <a:fld id="{09CF44D6-70BD-44D2-B0CF-C2838C6EA7E6}" type="datetimeFigureOut">
              <a:rPr lang="es-AR" smtClean="0"/>
              <a:pPr/>
              <a:t>12/11/2012</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AC4EC5E2-925F-4473-97C0-45CBB953743E}" type="slidenum">
              <a:rPr lang="es-AR" smtClean="0"/>
              <a:pPr/>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09CF44D6-70BD-44D2-B0CF-C2838C6EA7E6}" type="datetimeFigureOut">
              <a:rPr lang="es-AR" smtClean="0"/>
              <a:pPr/>
              <a:t>12/11/2012</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AC4EC5E2-925F-4473-97C0-45CBB953743E}"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09CF44D6-70BD-44D2-B0CF-C2838C6EA7E6}" type="datetimeFigureOut">
              <a:rPr lang="es-AR" smtClean="0"/>
              <a:pPr/>
              <a:t>12/11/2012</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AC4EC5E2-925F-4473-97C0-45CBB953743E}" type="slidenum">
              <a:rPr lang="es-AR" smtClean="0"/>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09CF44D6-70BD-44D2-B0CF-C2838C6EA7E6}" type="datetimeFigureOut">
              <a:rPr lang="es-AR" smtClean="0"/>
              <a:pPr/>
              <a:t>12/11/2012</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AC4EC5E2-925F-4473-97C0-45CBB953743E}" type="slidenum">
              <a:rPr lang="es-AR" smtClean="0"/>
              <a:pPr/>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09CF44D6-70BD-44D2-B0CF-C2838C6EA7E6}" type="datetimeFigureOut">
              <a:rPr lang="es-AR" smtClean="0"/>
              <a:pPr/>
              <a:t>12/11/2012</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AC4EC5E2-925F-4473-97C0-45CBB953743E}" type="slidenum">
              <a:rPr lang="es-AR" smtClean="0"/>
              <a:pPr/>
              <a:t>‹Nº›</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p>
            <a:fld id="{09CF44D6-70BD-44D2-B0CF-C2838C6EA7E6}" type="datetimeFigureOut">
              <a:rPr lang="es-AR" smtClean="0"/>
              <a:pPr/>
              <a:t>12/11/2012</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AC4EC5E2-925F-4473-97C0-45CBB953743E}" type="slidenum">
              <a:rPr lang="es-AR" smtClean="0"/>
              <a:pPr/>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p>
            <a:fld id="{09CF44D6-70BD-44D2-B0CF-C2838C6EA7E6}" type="datetimeFigureOut">
              <a:rPr lang="es-AR" smtClean="0"/>
              <a:pPr/>
              <a:t>12/11/2012</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AC4EC5E2-925F-4473-97C0-45CBB953743E}" type="slidenum">
              <a:rPr lang="es-AR" smtClean="0"/>
              <a:pPr/>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p>
            <a:fld id="{09CF44D6-70BD-44D2-B0CF-C2838C6EA7E6}" type="datetimeFigureOut">
              <a:rPr lang="es-AR" smtClean="0"/>
              <a:pPr/>
              <a:t>12/11/2012</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AC4EC5E2-925F-4473-97C0-45CBB953743E}" type="slidenum">
              <a:rPr lang="es-AR" smtClean="0"/>
              <a:pPr/>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9CF44D6-70BD-44D2-B0CF-C2838C6EA7E6}" type="datetimeFigureOut">
              <a:rPr lang="es-AR" smtClean="0"/>
              <a:pPr/>
              <a:t>12/11/2012</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AC4EC5E2-925F-4473-97C0-45CBB953743E}"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9CF44D6-70BD-44D2-B0CF-C2838C6EA7E6}" type="datetimeFigureOut">
              <a:rPr lang="es-AR" smtClean="0"/>
              <a:pPr/>
              <a:t>12/11/2012</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AC4EC5E2-925F-4473-97C0-45CBB953743E}" type="slidenum">
              <a:rPr lang="es-AR" smtClean="0"/>
              <a:pPr/>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9CF44D6-70BD-44D2-B0CF-C2838C6EA7E6}" type="datetimeFigureOut">
              <a:rPr lang="es-AR" smtClean="0"/>
              <a:pPr/>
              <a:t>12/11/2012</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AC4EC5E2-925F-4473-97C0-45CBB953743E}" type="slidenum">
              <a:rPr lang="es-AR" smtClean="0"/>
              <a:pPr/>
              <a:t>‹Nº›</a:t>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CF44D6-70BD-44D2-B0CF-C2838C6EA7E6}" type="datetimeFigureOut">
              <a:rPr lang="es-AR" smtClean="0"/>
              <a:pPr/>
              <a:t>12/11/2012</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4EC5E2-925F-4473-97C0-45CBB953743E}" type="slidenum">
              <a:rPr lang="es-AR" smtClean="0"/>
              <a:pPr/>
              <a:t>‹Nº›</a:t>
            </a:fld>
            <a:endParaRPr lang="es-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20.jpeg"/><Relationship Id="rId12"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9.jpeg"/><Relationship Id="rId11" Type="http://schemas.openxmlformats.org/officeDocument/2006/relationships/image" Target="../media/image24.png"/><Relationship Id="rId5" Type="http://schemas.openxmlformats.org/officeDocument/2006/relationships/image" Target="../media/image15.gif"/><Relationship Id="rId10" Type="http://schemas.openxmlformats.org/officeDocument/2006/relationships/image" Target="../media/image23.png"/><Relationship Id="rId4" Type="http://schemas.openxmlformats.org/officeDocument/2006/relationships/image" Target="../media/image18.png"/><Relationship Id="rId9"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5.gif"/></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shamptonindustries.com/sites/shamptonindustries.com/files/810television_0.jpg"/>
          <p:cNvPicPr>
            <a:picLocks noChangeAspect="1" noChangeArrowheads="1"/>
          </p:cNvPicPr>
          <p:nvPr/>
        </p:nvPicPr>
        <p:blipFill>
          <a:blip r:embed="rId3"/>
          <a:srcRect/>
          <a:stretch>
            <a:fillRect/>
          </a:stretch>
        </p:blipFill>
        <p:spPr bwMode="auto">
          <a:xfrm>
            <a:off x="3127759" y="4690902"/>
            <a:ext cx="3015877" cy="2167122"/>
          </a:xfrm>
          <a:prstGeom prst="rect">
            <a:avLst/>
          </a:prstGeom>
          <a:noFill/>
        </p:spPr>
      </p:pic>
      <p:pic>
        <p:nvPicPr>
          <p:cNvPr id="2054" name="Picture 6" descr="http://www.hearmore.com/prodimages/302338.jpg"/>
          <p:cNvPicPr>
            <a:picLocks noChangeAspect="1" noChangeArrowheads="1"/>
          </p:cNvPicPr>
          <p:nvPr/>
        </p:nvPicPr>
        <p:blipFill>
          <a:blip r:embed="rId4"/>
          <a:srcRect/>
          <a:stretch>
            <a:fillRect/>
          </a:stretch>
        </p:blipFill>
        <p:spPr bwMode="auto">
          <a:xfrm>
            <a:off x="285720" y="2285992"/>
            <a:ext cx="1928826" cy="1928826"/>
          </a:xfrm>
          <a:prstGeom prst="rect">
            <a:avLst/>
          </a:prstGeom>
          <a:noFill/>
        </p:spPr>
      </p:pic>
      <p:pic>
        <p:nvPicPr>
          <p:cNvPr id="2056" name="Picture 8" descr="http://www.webrn-maculardegeneration.com/images/large-print-newspapers.jpg"/>
          <p:cNvPicPr>
            <a:picLocks noChangeAspect="1" noChangeArrowheads="1"/>
          </p:cNvPicPr>
          <p:nvPr/>
        </p:nvPicPr>
        <p:blipFill>
          <a:blip r:embed="rId5"/>
          <a:srcRect/>
          <a:stretch>
            <a:fillRect/>
          </a:stretch>
        </p:blipFill>
        <p:spPr bwMode="auto">
          <a:xfrm>
            <a:off x="6500826" y="2214554"/>
            <a:ext cx="2643174" cy="2051318"/>
          </a:xfrm>
          <a:prstGeom prst="rect">
            <a:avLst/>
          </a:prstGeom>
          <a:noFill/>
        </p:spPr>
      </p:pic>
      <p:pic>
        <p:nvPicPr>
          <p:cNvPr id="2060" name="Picture 12" descr="http://www.brandingmagazine.com/wp-content/uploads/2012/10/brad-pitt-chanel-1.jpg"/>
          <p:cNvPicPr>
            <a:picLocks noChangeAspect="1" noChangeArrowheads="1"/>
          </p:cNvPicPr>
          <p:nvPr/>
        </p:nvPicPr>
        <p:blipFill>
          <a:blip r:embed="rId6" cstate="print"/>
          <a:srcRect/>
          <a:stretch>
            <a:fillRect/>
          </a:stretch>
        </p:blipFill>
        <p:spPr bwMode="auto">
          <a:xfrm>
            <a:off x="3342587" y="2500306"/>
            <a:ext cx="2300983" cy="1490661"/>
          </a:xfrm>
          <a:prstGeom prst="rect">
            <a:avLst/>
          </a:prstGeom>
          <a:noFill/>
        </p:spPr>
      </p:pic>
      <p:sp>
        <p:nvSpPr>
          <p:cNvPr id="13" name="12 Flecha derecha"/>
          <p:cNvSpPr/>
          <p:nvPr/>
        </p:nvSpPr>
        <p:spPr>
          <a:xfrm>
            <a:off x="2571736" y="3143248"/>
            <a:ext cx="857256" cy="50006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14 Flecha derecha"/>
          <p:cNvSpPr/>
          <p:nvPr/>
        </p:nvSpPr>
        <p:spPr>
          <a:xfrm rot="10800000">
            <a:off x="5715008" y="3143248"/>
            <a:ext cx="857256" cy="50006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16 Flecha derecha"/>
          <p:cNvSpPr/>
          <p:nvPr/>
        </p:nvSpPr>
        <p:spPr>
          <a:xfrm rot="5400000">
            <a:off x="4071933" y="1785927"/>
            <a:ext cx="928695" cy="50006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9" name="18 Flecha derecha"/>
          <p:cNvSpPr/>
          <p:nvPr/>
        </p:nvSpPr>
        <p:spPr>
          <a:xfrm rot="16200000">
            <a:off x="4107653" y="4179099"/>
            <a:ext cx="857256" cy="50006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21506" name="Picture 2" descr="http://www.vidadigitalradio.com/wp-content/uploads/2012/02/La-navegaci%C3%B3n-privada-en-internet.jpg"/>
          <p:cNvPicPr>
            <a:picLocks noChangeAspect="1" noChangeArrowheads="1"/>
          </p:cNvPicPr>
          <p:nvPr/>
        </p:nvPicPr>
        <p:blipFill>
          <a:blip r:embed="rId7"/>
          <a:srcRect/>
          <a:stretch>
            <a:fillRect/>
          </a:stretch>
        </p:blipFill>
        <p:spPr bwMode="auto">
          <a:xfrm>
            <a:off x="3643306" y="142852"/>
            <a:ext cx="1785950" cy="1339463"/>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1571604" y="1214422"/>
            <a:ext cx="4929222" cy="707886"/>
          </a:xfrm>
          <a:prstGeom prst="rect">
            <a:avLst/>
          </a:prstGeom>
        </p:spPr>
        <p:txBody>
          <a:bodyPr wrap="square">
            <a:spAutoFit/>
          </a:bodyPr>
          <a:lstStyle/>
          <a:p>
            <a:pPr>
              <a:buFont typeface="Arial" pitchFamily="34" charset="0"/>
              <a:buChar char="•"/>
            </a:pPr>
            <a:r>
              <a:rPr lang="es-AR" sz="4000" dirty="0" smtClean="0">
                <a:latin typeface="Verdana" pitchFamily="34" charset="0"/>
                <a:ea typeface="Verdana" pitchFamily="34" charset="0"/>
                <a:cs typeface="Verdana" pitchFamily="34" charset="0"/>
              </a:rPr>
              <a:t>PONER NUMEROS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www.clker.com/cliparts/b/F/d/4/M/0/red-person-outline-hi.png"/>
          <p:cNvPicPr>
            <a:picLocks noChangeAspect="1" noChangeArrowheads="1"/>
          </p:cNvPicPr>
          <p:nvPr/>
        </p:nvPicPr>
        <p:blipFill>
          <a:blip r:embed="rId3" cstate="print"/>
          <a:srcRect/>
          <a:stretch>
            <a:fillRect/>
          </a:stretch>
        </p:blipFill>
        <p:spPr bwMode="auto">
          <a:xfrm>
            <a:off x="214282" y="857232"/>
            <a:ext cx="830090" cy="785818"/>
          </a:xfrm>
          <a:prstGeom prst="rect">
            <a:avLst/>
          </a:prstGeom>
          <a:noFill/>
        </p:spPr>
      </p:pic>
      <p:pic>
        <p:nvPicPr>
          <p:cNvPr id="9" name="Picture 2" descr="http://www.clker.com/cliparts/b/F/d/4/M/0/red-person-outline-hi.png"/>
          <p:cNvPicPr>
            <a:picLocks noChangeAspect="1" noChangeArrowheads="1"/>
          </p:cNvPicPr>
          <p:nvPr/>
        </p:nvPicPr>
        <p:blipFill>
          <a:blip r:embed="rId3" cstate="print"/>
          <a:srcRect/>
          <a:stretch>
            <a:fillRect/>
          </a:stretch>
        </p:blipFill>
        <p:spPr bwMode="auto">
          <a:xfrm>
            <a:off x="142844" y="5214950"/>
            <a:ext cx="830090" cy="785818"/>
          </a:xfrm>
          <a:prstGeom prst="rect">
            <a:avLst/>
          </a:prstGeom>
          <a:noFill/>
        </p:spPr>
      </p:pic>
      <p:cxnSp>
        <p:nvCxnSpPr>
          <p:cNvPr id="13" name="12 Conector recto"/>
          <p:cNvCxnSpPr>
            <a:stCxn id="9" idx="3"/>
            <a:endCxn id="9" idx="3"/>
          </p:cNvCxnSpPr>
          <p:nvPr/>
        </p:nvCxnSpPr>
        <p:spPr>
          <a:xfrm>
            <a:off x="972934" y="5607859"/>
            <a:ext cx="1588"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D:\ProyectoFinal\Proyecto final\Logo_OpticalMarketing\iso2.png"/>
          <p:cNvPicPr>
            <a:picLocks noChangeAspect="1" noChangeArrowheads="1"/>
          </p:cNvPicPr>
          <p:nvPr/>
        </p:nvPicPr>
        <p:blipFill>
          <a:blip r:embed="rId4" cstate="print"/>
          <a:srcRect/>
          <a:stretch>
            <a:fillRect/>
          </a:stretch>
        </p:blipFill>
        <p:spPr bwMode="auto">
          <a:xfrm>
            <a:off x="3929058" y="2643182"/>
            <a:ext cx="1071569" cy="1096743"/>
          </a:xfrm>
          <a:prstGeom prst="rect">
            <a:avLst/>
          </a:prstGeom>
          <a:noFill/>
        </p:spPr>
      </p:pic>
      <p:pic>
        <p:nvPicPr>
          <p:cNvPr id="18" name="Picture 5" descr="https://si0.twimg.com/profile_images/97538866/UniPersonLogoGS_red.gif"/>
          <p:cNvPicPr>
            <a:picLocks noChangeAspect="1" noChangeArrowheads="1"/>
          </p:cNvPicPr>
          <p:nvPr/>
        </p:nvPicPr>
        <p:blipFill>
          <a:blip r:embed="rId5"/>
          <a:srcRect/>
          <a:stretch>
            <a:fillRect/>
          </a:stretch>
        </p:blipFill>
        <p:spPr bwMode="auto">
          <a:xfrm>
            <a:off x="8224656" y="5429264"/>
            <a:ext cx="776500" cy="857256"/>
          </a:xfrm>
          <a:prstGeom prst="rect">
            <a:avLst/>
          </a:prstGeom>
          <a:noFill/>
        </p:spPr>
      </p:pic>
      <p:pic>
        <p:nvPicPr>
          <p:cNvPr id="1027" name="Picture 3" descr="C:\Users\PC ACER\Dropbox\OpticalMarketing\images\LED-TV.jpg"/>
          <p:cNvPicPr>
            <a:picLocks noChangeAspect="1" noChangeArrowheads="1"/>
          </p:cNvPicPr>
          <p:nvPr/>
        </p:nvPicPr>
        <p:blipFill>
          <a:blip r:embed="rId6" cstate="print"/>
          <a:srcRect/>
          <a:stretch>
            <a:fillRect/>
          </a:stretch>
        </p:blipFill>
        <p:spPr bwMode="auto">
          <a:xfrm>
            <a:off x="6786578" y="5457397"/>
            <a:ext cx="928694" cy="829123"/>
          </a:xfrm>
          <a:prstGeom prst="rect">
            <a:avLst/>
          </a:prstGeom>
          <a:noFill/>
        </p:spPr>
      </p:pic>
      <p:pic>
        <p:nvPicPr>
          <p:cNvPr id="20" name="Picture 5" descr="https://si0.twimg.com/profile_images/97538866/UniPersonLogoGS_red.gif"/>
          <p:cNvPicPr>
            <a:picLocks noChangeAspect="1" noChangeArrowheads="1"/>
          </p:cNvPicPr>
          <p:nvPr/>
        </p:nvPicPr>
        <p:blipFill>
          <a:blip r:embed="rId5"/>
          <a:srcRect/>
          <a:stretch>
            <a:fillRect/>
          </a:stretch>
        </p:blipFill>
        <p:spPr bwMode="auto">
          <a:xfrm>
            <a:off x="8296094" y="3071810"/>
            <a:ext cx="776500" cy="857256"/>
          </a:xfrm>
          <a:prstGeom prst="rect">
            <a:avLst/>
          </a:prstGeom>
          <a:noFill/>
        </p:spPr>
      </p:pic>
      <p:pic>
        <p:nvPicPr>
          <p:cNvPr id="21" name="Picture 5" descr="https://si0.twimg.com/profile_images/97538866/UniPersonLogoGS_red.gif"/>
          <p:cNvPicPr>
            <a:picLocks noChangeAspect="1" noChangeArrowheads="1"/>
          </p:cNvPicPr>
          <p:nvPr/>
        </p:nvPicPr>
        <p:blipFill>
          <a:blip r:embed="rId5"/>
          <a:srcRect/>
          <a:stretch>
            <a:fillRect/>
          </a:stretch>
        </p:blipFill>
        <p:spPr bwMode="auto">
          <a:xfrm>
            <a:off x="8296094" y="928670"/>
            <a:ext cx="776500" cy="857256"/>
          </a:xfrm>
          <a:prstGeom prst="rect">
            <a:avLst/>
          </a:prstGeom>
          <a:noFill/>
        </p:spPr>
      </p:pic>
      <p:pic>
        <p:nvPicPr>
          <p:cNvPr id="22" name="Picture 3" descr="C:\Users\PC ACER\Dropbox\OpticalMarketing\images\LED-TV.jpg"/>
          <p:cNvPicPr>
            <a:picLocks noChangeAspect="1" noChangeArrowheads="1"/>
          </p:cNvPicPr>
          <p:nvPr/>
        </p:nvPicPr>
        <p:blipFill>
          <a:blip r:embed="rId6" cstate="print"/>
          <a:srcRect/>
          <a:stretch>
            <a:fillRect/>
          </a:stretch>
        </p:blipFill>
        <p:spPr bwMode="auto">
          <a:xfrm>
            <a:off x="6858016" y="3143248"/>
            <a:ext cx="928694" cy="829123"/>
          </a:xfrm>
          <a:prstGeom prst="rect">
            <a:avLst/>
          </a:prstGeom>
          <a:noFill/>
        </p:spPr>
      </p:pic>
      <p:pic>
        <p:nvPicPr>
          <p:cNvPr id="23" name="Picture 3" descr="C:\Users\PC ACER\Dropbox\OpticalMarketing\images\LED-TV.jpg"/>
          <p:cNvPicPr>
            <a:picLocks noChangeAspect="1" noChangeArrowheads="1"/>
          </p:cNvPicPr>
          <p:nvPr/>
        </p:nvPicPr>
        <p:blipFill>
          <a:blip r:embed="rId6" cstate="print"/>
          <a:srcRect/>
          <a:stretch>
            <a:fillRect/>
          </a:stretch>
        </p:blipFill>
        <p:spPr bwMode="auto">
          <a:xfrm>
            <a:off x="6858016" y="1000108"/>
            <a:ext cx="928694" cy="829123"/>
          </a:xfrm>
          <a:prstGeom prst="rect">
            <a:avLst/>
          </a:prstGeom>
          <a:noFill/>
        </p:spPr>
      </p:pic>
      <p:pic>
        <p:nvPicPr>
          <p:cNvPr id="1028" name="Picture 4" descr="C:\Users\PC ACER\Dropbox\OpticalMarketing\images\kinect-20100613095509272-1024x640 (1).jpg"/>
          <p:cNvPicPr>
            <a:picLocks noChangeAspect="1" noChangeArrowheads="1"/>
          </p:cNvPicPr>
          <p:nvPr/>
        </p:nvPicPr>
        <p:blipFill>
          <a:blip r:embed="rId7" cstate="print"/>
          <a:srcRect/>
          <a:stretch>
            <a:fillRect/>
          </a:stretch>
        </p:blipFill>
        <p:spPr bwMode="auto">
          <a:xfrm>
            <a:off x="6715140" y="5129624"/>
            <a:ext cx="1095350" cy="371078"/>
          </a:xfrm>
          <a:prstGeom prst="rect">
            <a:avLst/>
          </a:prstGeom>
          <a:noFill/>
        </p:spPr>
      </p:pic>
      <p:pic>
        <p:nvPicPr>
          <p:cNvPr id="25" name="Picture 4" descr="C:\Users\PC ACER\Dropbox\OpticalMarketing\images\kinect-20100613095509272-1024x640 (1).jpg"/>
          <p:cNvPicPr>
            <a:picLocks noChangeAspect="1" noChangeArrowheads="1"/>
          </p:cNvPicPr>
          <p:nvPr/>
        </p:nvPicPr>
        <p:blipFill>
          <a:blip r:embed="rId7" cstate="print"/>
          <a:srcRect/>
          <a:stretch>
            <a:fillRect/>
          </a:stretch>
        </p:blipFill>
        <p:spPr bwMode="auto">
          <a:xfrm>
            <a:off x="6786578" y="2786058"/>
            <a:ext cx="1095350" cy="371078"/>
          </a:xfrm>
          <a:prstGeom prst="rect">
            <a:avLst/>
          </a:prstGeom>
          <a:noFill/>
        </p:spPr>
      </p:pic>
      <p:pic>
        <p:nvPicPr>
          <p:cNvPr id="26" name="Picture 4" descr="C:\Users\PC ACER\Dropbox\OpticalMarketing\images\kinect-20100613095509272-1024x640 (1).jpg"/>
          <p:cNvPicPr>
            <a:picLocks noChangeAspect="1" noChangeArrowheads="1"/>
          </p:cNvPicPr>
          <p:nvPr/>
        </p:nvPicPr>
        <p:blipFill>
          <a:blip r:embed="rId7" cstate="print"/>
          <a:srcRect/>
          <a:stretch>
            <a:fillRect/>
          </a:stretch>
        </p:blipFill>
        <p:spPr bwMode="auto">
          <a:xfrm>
            <a:off x="6762798" y="700468"/>
            <a:ext cx="1095350" cy="371078"/>
          </a:xfrm>
          <a:prstGeom prst="rect">
            <a:avLst/>
          </a:prstGeom>
          <a:noFill/>
        </p:spPr>
      </p:pic>
      <p:sp>
        <p:nvSpPr>
          <p:cNvPr id="1030" name="AutoShape 6" descr="Imágenes integradas 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1032" name="AutoShape 8" descr="Imágenes integradas 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pic>
        <p:nvPicPr>
          <p:cNvPr id="1033" name="Picture 9"/>
          <p:cNvPicPr>
            <a:picLocks noChangeAspect="1" noChangeArrowheads="1"/>
          </p:cNvPicPr>
          <p:nvPr/>
        </p:nvPicPr>
        <p:blipFill>
          <a:blip r:embed="rId8" cstate="print"/>
          <a:srcRect/>
          <a:stretch>
            <a:fillRect/>
          </a:stretch>
        </p:blipFill>
        <p:spPr bwMode="auto">
          <a:xfrm>
            <a:off x="1500166" y="4929198"/>
            <a:ext cx="1749432" cy="1571612"/>
          </a:xfrm>
          <a:prstGeom prst="rect">
            <a:avLst/>
          </a:prstGeom>
          <a:noFill/>
          <a:ln w="9525">
            <a:noFill/>
            <a:miter lim="800000"/>
            <a:headEnd/>
            <a:tailEnd/>
          </a:ln>
          <a:effectLst/>
        </p:spPr>
      </p:pic>
      <p:pic>
        <p:nvPicPr>
          <p:cNvPr id="30" name="Picture 9"/>
          <p:cNvPicPr>
            <a:picLocks noChangeAspect="1" noChangeArrowheads="1"/>
          </p:cNvPicPr>
          <p:nvPr/>
        </p:nvPicPr>
        <p:blipFill>
          <a:blip r:embed="rId8" cstate="print"/>
          <a:srcRect/>
          <a:stretch>
            <a:fillRect/>
          </a:stretch>
        </p:blipFill>
        <p:spPr bwMode="auto">
          <a:xfrm>
            <a:off x="1643042" y="500042"/>
            <a:ext cx="1749432" cy="1571612"/>
          </a:xfrm>
          <a:prstGeom prst="rect">
            <a:avLst/>
          </a:prstGeom>
          <a:noFill/>
          <a:ln w="9525">
            <a:noFill/>
            <a:miter lim="800000"/>
            <a:headEnd/>
            <a:tailEnd/>
          </a:ln>
          <a:effectLst/>
        </p:spPr>
      </p:pic>
      <p:sp>
        <p:nvSpPr>
          <p:cNvPr id="32" name="31 Rectángulo"/>
          <p:cNvSpPr/>
          <p:nvPr/>
        </p:nvSpPr>
        <p:spPr>
          <a:xfrm>
            <a:off x="1643042" y="500042"/>
            <a:ext cx="1785950" cy="15716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4" name="33 Rectángulo"/>
          <p:cNvSpPr/>
          <p:nvPr/>
        </p:nvSpPr>
        <p:spPr>
          <a:xfrm>
            <a:off x="1500166" y="4929198"/>
            <a:ext cx="1785950" cy="15716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5" name="34 Flecha izquierda y derecha"/>
          <p:cNvSpPr/>
          <p:nvPr/>
        </p:nvSpPr>
        <p:spPr>
          <a:xfrm>
            <a:off x="1000100" y="1071546"/>
            <a:ext cx="571504" cy="21431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6" name="35 Flecha izquierda y derecha"/>
          <p:cNvSpPr/>
          <p:nvPr/>
        </p:nvSpPr>
        <p:spPr>
          <a:xfrm>
            <a:off x="857224" y="5429264"/>
            <a:ext cx="571504" cy="21431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34" name="Picture 10" descr="D:\ProyectoFinal\Proyecto final\Logo_OpticalMarketing\gris.png"/>
          <p:cNvPicPr>
            <a:picLocks noChangeAspect="1" noChangeArrowheads="1"/>
          </p:cNvPicPr>
          <p:nvPr/>
        </p:nvPicPr>
        <p:blipFill>
          <a:blip r:embed="rId9" cstate="print"/>
          <a:srcRect/>
          <a:stretch>
            <a:fillRect/>
          </a:stretch>
        </p:blipFill>
        <p:spPr bwMode="auto">
          <a:xfrm>
            <a:off x="3643306" y="3786190"/>
            <a:ext cx="1857388" cy="410631"/>
          </a:xfrm>
          <a:prstGeom prst="rect">
            <a:avLst/>
          </a:prstGeom>
          <a:noFill/>
        </p:spPr>
      </p:pic>
      <p:sp>
        <p:nvSpPr>
          <p:cNvPr id="38" name="37 Elipse"/>
          <p:cNvSpPr/>
          <p:nvPr/>
        </p:nvSpPr>
        <p:spPr>
          <a:xfrm>
            <a:off x="3500430" y="2500306"/>
            <a:ext cx="2143140" cy="214314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9" name="38 Flecha izquierda y derecha"/>
          <p:cNvSpPr/>
          <p:nvPr/>
        </p:nvSpPr>
        <p:spPr>
          <a:xfrm rot="3119671">
            <a:off x="3097900" y="2405508"/>
            <a:ext cx="758991" cy="19066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0" name="39 Flecha izquierda y derecha"/>
          <p:cNvSpPr/>
          <p:nvPr/>
        </p:nvSpPr>
        <p:spPr>
          <a:xfrm rot="19280318">
            <a:off x="3048192" y="4502441"/>
            <a:ext cx="758991" cy="19066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1" name="40 Flecha izquierda y derecha"/>
          <p:cNvSpPr/>
          <p:nvPr/>
        </p:nvSpPr>
        <p:spPr>
          <a:xfrm>
            <a:off x="5857884" y="3500438"/>
            <a:ext cx="758991" cy="19066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2" name="41 Flecha izquierda y derecha"/>
          <p:cNvSpPr/>
          <p:nvPr/>
        </p:nvSpPr>
        <p:spPr>
          <a:xfrm rot="19280318">
            <a:off x="5290055" y="2042724"/>
            <a:ext cx="1349972" cy="20078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3" name="42 Flecha izquierda y derecha"/>
          <p:cNvSpPr/>
          <p:nvPr/>
        </p:nvSpPr>
        <p:spPr>
          <a:xfrm rot="2539898">
            <a:off x="5177989" y="4928944"/>
            <a:ext cx="1349972" cy="20078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4" name="43 Flecha izquierda y derecha"/>
          <p:cNvSpPr/>
          <p:nvPr/>
        </p:nvSpPr>
        <p:spPr>
          <a:xfrm>
            <a:off x="7858148" y="1428736"/>
            <a:ext cx="571504" cy="21431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5" name="44 Flecha izquierda y derecha"/>
          <p:cNvSpPr/>
          <p:nvPr/>
        </p:nvSpPr>
        <p:spPr>
          <a:xfrm>
            <a:off x="7858148" y="3500438"/>
            <a:ext cx="571504" cy="21431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6" name="45 Flecha izquierda y derecha"/>
          <p:cNvSpPr/>
          <p:nvPr/>
        </p:nvSpPr>
        <p:spPr>
          <a:xfrm>
            <a:off x="7858148" y="5929330"/>
            <a:ext cx="571504" cy="21431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8" name="47 Rectángulo"/>
          <p:cNvSpPr/>
          <p:nvPr/>
        </p:nvSpPr>
        <p:spPr>
          <a:xfrm>
            <a:off x="6929454" y="1214422"/>
            <a:ext cx="785818" cy="3571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35" name="Picture 11" descr="C:\Users\PC ACER\Dropbox\botinazul.png"/>
          <p:cNvPicPr>
            <a:picLocks noChangeAspect="1" noChangeArrowheads="1"/>
          </p:cNvPicPr>
          <p:nvPr/>
        </p:nvPicPr>
        <p:blipFill>
          <a:blip r:embed="rId10" cstate="print"/>
          <a:srcRect/>
          <a:stretch>
            <a:fillRect/>
          </a:stretch>
        </p:blipFill>
        <p:spPr bwMode="auto">
          <a:xfrm>
            <a:off x="7143768" y="1214422"/>
            <a:ext cx="357190" cy="357190"/>
          </a:xfrm>
          <a:prstGeom prst="rect">
            <a:avLst/>
          </a:prstGeom>
          <a:noFill/>
        </p:spPr>
      </p:pic>
      <p:sp>
        <p:nvSpPr>
          <p:cNvPr id="49" name="48 Rectángulo"/>
          <p:cNvSpPr/>
          <p:nvPr/>
        </p:nvSpPr>
        <p:spPr>
          <a:xfrm>
            <a:off x="6929454" y="3357562"/>
            <a:ext cx="785818" cy="3571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0" name="49 Rectángulo"/>
          <p:cNvSpPr/>
          <p:nvPr/>
        </p:nvSpPr>
        <p:spPr>
          <a:xfrm>
            <a:off x="6858016" y="5643578"/>
            <a:ext cx="785818" cy="428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36" name="Picture 12" descr="C:\Users\PC ACER\Dropbox\botinnegro.png"/>
          <p:cNvPicPr>
            <a:picLocks noChangeAspect="1" noChangeArrowheads="1"/>
          </p:cNvPicPr>
          <p:nvPr/>
        </p:nvPicPr>
        <p:blipFill>
          <a:blip r:embed="rId11" cstate="print"/>
          <a:srcRect/>
          <a:stretch>
            <a:fillRect/>
          </a:stretch>
        </p:blipFill>
        <p:spPr bwMode="auto">
          <a:xfrm>
            <a:off x="7072330" y="5643578"/>
            <a:ext cx="428628" cy="428628"/>
          </a:xfrm>
          <a:prstGeom prst="rect">
            <a:avLst/>
          </a:prstGeom>
          <a:noFill/>
        </p:spPr>
      </p:pic>
      <p:pic>
        <p:nvPicPr>
          <p:cNvPr id="1037" name="Picture 13" descr="C:\Users\PC ACER\Dropbox\remera.png"/>
          <p:cNvPicPr>
            <a:picLocks noChangeAspect="1" noChangeArrowheads="1"/>
          </p:cNvPicPr>
          <p:nvPr/>
        </p:nvPicPr>
        <p:blipFill>
          <a:blip r:embed="rId12" cstate="print"/>
          <a:srcRect/>
          <a:stretch>
            <a:fillRect/>
          </a:stretch>
        </p:blipFill>
        <p:spPr bwMode="auto">
          <a:xfrm>
            <a:off x="7143768" y="3357562"/>
            <a:ext cx="357190" cy="35719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1571604" y="1214422"/>
            <a:ext cx="4929222" cy="1323439"/>
          </a:xfrm>
          <a:prstGeom prst="rect">
            <a:avLst/>
          </a:prstGeom>
        </p:spPr>
        <p:txBody>
          <a:bodyPr wrap="square">
            <a:spAutoFit/>
          </a:bodyPr>
          <a:lstStyle/>
          <a:p>
            <a:pPr>
              <a:buFont typeface="Arial" pitchFamily="34" charset="0"/>
              <a:buChar char="•"/>
            </a:pPr>
            <a:r>
              <a:rPr lang="es-AR" sz="4000" dirty="0" err="1" smtClean="0">
                <a:latin typeface="Verdana" pitchFamily="34" charset="0"/>
                <a:ea typeface="Verdana" pitchFamily="34" charset="0"/>
                <a:cs typeface="Verdana" pitchFamily="34" charset="0"/>
              </a:rPr>
              <a:t>Modulos</a:t>
            </a:r>
            <a:r>
              <a:rPr lang="es-AR" sz="4000" dirty="0" smtClean="0">
                <a:latin typeface="Verdana" pitchFamily="34" charset="0"/>
                <a:ea typeface="Verdana" pitchFamily="34" charset="0"/>
                <a:cs typeface="Verdana" pitchFamily="34" charset="0"/>
              </a:rPr>
              <a:t> del sistema.</a:t>
            </a:r>
            <a:endParaRPr lang="es-AR" sz="40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humancapitaladviser.com/wp-content/uploads/2011/12/no3.jpg"/>
          <p:cNvPicPr>
            <a:picLocks noChangeAspect="1" noChangeArrowheads="1"/>
          </p:cNvPicPr>
          <p:nvPr/>
        </p:nvPicPr>
        <p:blipFill>
          <a:blip r:embed="rId2"/>
          <a:srcRect/>
          <a:stretch>
            <a:fillRect/>
          </a:stretch>
        </p:blipFill>
        <p:spPr bwMode="auto">
          <a:xfrm>
            <a:off x="1428728" y="214290"/>
            <a:ext cx="6357982" cy="6357982"/>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ixminutes.dlugan.com/wp-content/uploads/2008/02/question-mark.jpg"/>
          <p:cNvPicPr>
            <a:picLocks noChangeAspect="1" noChangeArrowheads="1"/>
          </p:cNvPicPr>
          <p:nvPr/>
        </p:nvPicPr>
        <p:blipFill>
          <a:blip r:embed="rId3"/>
          <a:srcRect/>
          <a:stretch>
            <a:fillRect/>
          </a:stretch>
        </p:blipFill>
        <p:spPr bwMode="auto">
          <a:xfrm>
            <a:off x="2428860" y="43790"/>
            <a:ext cx="4857784" cy="6671358"/>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4000496" y="2857496"/>
            <a:ext cx="4929222" cy="1938992"/>
          </a:xfrm>
          <a:prstGeom prst="rect">
            <a:avLst/>
          </a:prstGeom>
        </p:spPr>
        <p:txBody>
          <a:bodyPr wrap="square">
            <a:spAutoFit/>
          </a:bodyPr>
          <a:lstStyle/>
          <a:p>
            <a:pPr algn="ctr">
              <a:buFont typeface="Arial" pitchFamily="34" charset="0"/>
              <a:buChar char="•"/>
            </a:pPr>
            <a:r>
              <a:rPr lang="es-AR" sz="4000" u="sng" dirty="0" smtClean="0">
                <a:latin typeface="Verdana" pitchFamily="34" charset="0"/>
                <a:ea typeface="Verdana" pitchFamily="34" charset="0"/>
                <a:cs typeface="Verdana" pitchFamily="34" charset="0"/>
              </a:rPr>
              <a:t>Comportamiento</a:t>
            </a:r>
            <a:r>
              <a:rPr lang="es-AR" sz="4000" dirty="0" smtClean="0">
                <a:latin typeface="Verdana" pitchFamily="34" charset="0"/>
                <a:ea typeface="Verdana" pitchFamily="34" charset="0"/>
                <a:cs typeface="Verdana" pitchFamily="34" charset="0"/>
              </a:rPr>
              <a:t> </a:t>
            </a:r>
          </a:p>
          <a:p>
            <a:pPr algn="ctr">
              <a:buFont typeface="Arial" pitchFamily="34" charset="0"/>
              <a:buChar char="•"/>
            </a:pPr>
            <a:endParaRPr lang="es-AR" sz="4000" u="sng" dirty="0" smtClean="0">
              <a:latin typeface="Verdana" pitchFamily="34" charset="0"/>
              <a:ea typeface="Verdana" pitchFamily="34" charset="0"/>
              <a:cs typeface="Verdana" pitchFamily="34" charset="0"/>
            </a:endParaRPr>
          </a:p>
          <a:p>
            <a:pPr algn="ctr">
              <a:buFont typeface="Arial" pitchFamily="34" charset="0"/>
              <a:buChar char="•"/>
            </a:pPr>
            <a:r>
              <a:rPr lang="es-AR" sz="4000" u="sng" dirty="0" smtClean="0">
                <a:latin typeface="Verdana" pitchFamily="34" charset="0"/>
                <a:ea typeface="Verdana" pitchFamily="34" charset="0"/>
                <a:cs typeface="Verdana" pitchFamily="34" charset="0"/>
              </a:rPr>
              <a:t>Participación</a:t>
            </a:r>
            <a:endParaRPr lang="es-AR" sz="4000" dirty="0">
              <a:latin typeface="Verdana" pitchFamily="34" charset="0"/>
              <a:ea typeface="Verdana" pitchFamily="34" charset="0"/>
              <a:cs typeface="Verdana" pitchFamily="34" charset="0"/>
            </a:endParaRPr>
          </a:p>
        </p:txBody>
      </p:sp>
      <p:pic>
        <p:nvPicPr>
          <p:cNvPr id="19461" name="Picture 5"/>
          <p:cNvPicPr>
            <a:picLocks noChangeAspect="1" noChangeArrowheads="1"/>
          </p:cNvPicPr>
          <p:nvPr/>
        </p:nvPicPr>
        <p:blipFill>
          <a:blip r:embed="rId3"/>
          <a:srcRect/>
          <a:stretch>
            <a:fillRect/>
          </a:stretch>
        </p:blipFill>
        <p:spPr bwMode="auto">
          <a:xfrm>
            <a:off x="285720" y="352122"/>
            <a:ext cx="3857652" cy="65058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3"/>
          <a:srcRect/>
          <a:stretch>
            <a:fillRect/>
          </a:stretch>
        </p:blipFill>
        <p:spPr bwMode="auto">
          <a:xfrm>
            <a:off x="428596" y="1428736"/>
            <a:ext cx="8185604" cy="39290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3"/>
          <a:srcRect/>
          <a:stretch>
            <a:fillRect/>
          </a:stretch>
        </p:blipFill>
        <p:spPr bwMode="auto">
          <a:xfrm>
            <a:off x="-71470" y="0"/>
            <a:ext cx="9595275"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www.matlabtips.com/wp-content/uploads/2012/04/realtime.jpg"/>
          <p:cNvPicPr>
            <a:picLocks noChangeAspect="1" noChangeArrowheads="1"/>
          </p:cNvPicPr>
          <p:nvPr/>
        </p:nvPicPr>
        <p:blipFill>
          <a:blip r:embed="rId3"/>
          <a:srcRect/>
          <a:stretch>
            <a:fillRect/>
          </a:stretch>
        </p:blipFill>
        <p:spPr bwMode="auto">
          <a:xfrm>
            <a:off x="3643306" y="214290"/>
            <a:ext cx="2214578" cy="1663395"/>
          </a:xfrm>
          <a:prstGeom prst="rect">
            <a:avLst/>
          </a:prstGeom>
          <a:noFill/>
        </p:spPr>
      </p:pic>
      <p:pic>
        <p:nvPicPr>
          <p:cNvPr id="24580" name="Picture 4" descr="http://www.philippineadsales.com/wp-content/uploads/2010/03/online-advertising.png"/>
          <p:cNvPicPr>
            <a:picLocks noChangeAspect="1" noChangeArrowheads="1"/>
          </p:cNvPicPr>
          <p:nvPr/>
        </p:nvPicPr>
        <p:blipFill>
          <a:blip r:embed="rId4"/>
          <a:srcRect/>
          <a:stretch>
            <a:fillRect/>
          </a:stretch>
        </p:blipFill>
        <p:spPr bwMode="auto">
          <a:xfrm>
            <a:off x="357158" y="4067197"/>
            <a:ext cx="2857500" cy="2647951"/>
          </a:xfrm>
          <a:prstGeom prst="rect">
            <a:avLst/>
          </a:prstGeom>
          <a:noFill/>
        </p:spPr>
      </p:pic>
      <p:pic>
        <p:nvPicPr>
          <p:cNvPr id="24581" name="Picture 5" descr="D:\ProyectoFinal\Proyecto final\Logo_OpticalMarketing\LOGOFINAL.png"/>
          <p:cNvPicPr>
            <a:picLocks noChangeAspect="1" noChangeArrowheads="1"/>
          </p:cNvPicPr>
          <p:nvPr/>
        </p:nvPicPr>
        <p:blipFill>
          <a:blip r:embed="rId5" cstate="print"/>
          <a:srcRect/>
          <a:stretch>
            <a:fillRect/>
          </a:stretch>
        </p:blipFill>
        <p:spPr bwMode="auto">
          <a:xfrm>
            <a:off x="2643174" y="2714620"/>
            <a:ext cx="4270836" cy="885826"/>
          </a:xfrm>
          <a:prstGeom prst="rect">
            <a:avLst/>
          </a:prstGeom>
          <a:noFill/>
        </p:spPr>
      </p:pic>
      <p:pic>
        <p:nvPicPr>
          <p:cNvPr id="24585" name="Picture 9" descr="http://www.freshnetworks.com/blog/wp-content/uploads/2011/03/Coca-cola.jpg"/>
          <p:cNvPicPr>
            <a:picLocks noChangeAspect="1" noChangeArrowheads="1"/>
          </p:cNvPicPr>
          <p:nvPr/>
        </p:nvPicPr>
        <p:blipFill>
          <a:blip r:embed="rId6"/>
          <a:srcRect/>
          <a:stretch>
            <a:fillRect/>
          </a:stretch>
        </p:blipFill>
        <p:spPr bwMode="auto">
          <a:xfrm>
            <a:off x="6786578" y="4405346"/>
            <a:ext cx="1952612" cy="1952612"/>
          </a:xfrm>
          <a:prstGeom prst="rect">
            <a:avLst/>
          </a:prstGeom>
          <a:noFill/>
        </p:spPr>
      </p:pic>
      <p:cxnSp>
        <p:nvCxnSpPr>
          <p:cNvPr id="9" name="8 Forma"/>
          <p:cNvCxnSpPr>
            <a:stCxn id="24581" idx="1"/>
          </p:cNvCxnSpPr>
          <p:nvPr/>
        </p:nvCxnSpPr>
        <p:spPr>
          <a:xfrm rot="10800000" flipV="1">
            <a:off x="1500166" y="3157532"/>
            <a:ext cx="1143008" cy="1200161"/>
          </a:xfrm>
          <a:prstGeom prst="curvedConnector2">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11 Forma"/>
          <p:cNvCxnSpPr>
            <a:stCxn id="24581" idx="3"/>
            <a:endCxn id="24585" idx="0"/>
          </p:cNvCxnSpPr>
          <p:nvPr/>
        </p:nvCxnSpPr>
        <p:spPr>
          <a:xfrm>
            <a:off x="6914010" y="3157533"/>
            <a:ext cx="848874" cy="1247813"/>
          </a:xfrm>
          <a:prstGeom prst="curvedConnector2">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13 Conector recto de flecha"/>
          <p:cNvCxnSpPr>
            <a:stCxn id="24581" idx="0"/>
            <a:endCxn id="24578" idx="2"/>
          </p:cNvCxnSpPr>
          <p:nvPr/>
        </p:nvCxnSpPr>
        <p:spPr>
          <a:xfrm rot="16200000" flipV="1">
            <a:off x="4346127" y="2282154"/>
            <a:ext cx="836935" cy="27997"/>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1" name="Picture 5" descr="D:\ProyectoFinal\Proyecto final\Logo_OpticalMarketing\LOGOFINAL.png"/>
          <p:cNvPicPr>
            <a:picLocks noChangeAspect="1" noChangeArrowheads="1"/>
          </p:cNvPicPr>
          <p:nvPr/>
        </p:nvPicPr>
        <p:blipFill>
          <a:blip r:embed="rId3" cstate="print"/>
          <a:srcRect/>
          <a:stretch>
            <a:fillRect/>
          </a:stretch>
        </p:blipFill>
        <p:spPr bwMode="auto">
          <a:xfrm>
            <a:off x="142844" y="4714884"/>
            <a:ext cx="8610607" cy="1785950"/>
          </a:xfrm>
          <a:prstGeom prst="rect">
            <a:avLst/>
          </a:prstGeom>
          <a:noFill/>
        </p:spPr>
      </p:pic>
      <p:sp>
        <p:nvSpPr>
          <p:cNvPr id="16" name="15 Rectángulo"/>
          <p:cNvSpPr/>
          <p:nvPr/>
        </p:nvSpPr>
        <p:spPr>
          <a:xfrm>
            <a:off x="4500562" y="1214422"/>
            <a:ext cx="4929222" cy="3785652"/>
          </a:xfrm>
          <a:prstGeom prst="rect">
            <a:avLst/>
          </a:prstGeom>
        </p:spPr>
        <p:txBody>
          <a:bodyPr wrap="square">
            <a:spAutoFit/>
          </a:bodyPr>
          <a:lstStyle/>
          <a:p>
            <a:pPr>
              <a:buFont typeface="Arial" pitchFamily="34" charset="0"/>
              <a:buChar char="•"/>
            </a:pPr>
            <a:r>
              <a:rPr lang="es-AR" sz="4000" dirty="0" smtClean="0">
                <a:latin typeface="Verdana" pitchFamily="34" charset="0"/>
                <a:ea typeface="Verdana" pitchFamily="34" charset="0"/>
                <a:cs typeface="Verdana" pitchFamily="34" charset="0"/>
              </a:rPr>
              <a:t>Percepción.</a:t>
            </a:r>
          </a:p>
          <a:p>
            <a:pPr>
              <a:buFont typeface="Arial" pitchFamily="34" charset="0"/>
              <a:buChar char="•"/>
            </a:pPr>
            <a:endParaRPr lang="es-AR" sz="4000" dirty="0" smtClean="0">
              <a:latin typeface="Verdana" pitchFamily="34" charset="0"/>
              <a:ea typeface="Verdana" pitchFamily="34" charset="0"/>
              <a:cs typeface="Verdana" pitchFamily="34" charset="0"/>
            </a:endParaRPr>
          </a:p>
          <a:p>
            <a:pPr>
              <a:buFont typeface="Arial" pitchFamily="34" charset="0"/>
              <a:buChar char="•"/>
            </a:pPr>
            <a:r>
              <a:rPr lang="es-AR" sz="4000" dirty="0" smtClean="0">
                <a:latin typeface="Verdana" pitchFamily="34" charset="0"/>
                <a:ea typeface="Verdana" pitchFamily="34" charset="0"/>
                <a:cs typeface="Verdana" pitchFamily="34" charset="0"/>
              </a:rPr>
              <a:t>Interacción.</a:t>
            </a:r>
          </a:p>
          <a:p>
            <a:pPr>
              <a:buFont typeface="Arial" pitchFamily="34" charset="0"/>
              <a:buChar char="•"/>
            </a:pPr>
            <a:endParaRPr lang="es-AR" sz="4000" dirty="0" smtClean="0">
              <a:latin typeface="Verdana" pitchFamily="34" charset="0"/>
              <a:ea typeface="Verdana" pitchFamily="34" charset="0"/>
              <a:cs typeface="Verdana" pitchFamily="34" charset="0"/>
            </a:endParaRPr>
          </a:p>
          <a:p>
            <a:pPr>
              <a:buFont typeface="Arial" pitchFamily="34" charset="0"/>
              <a:buChar char="•"/>
            </a:pPr>
            <a:r>
              <a:rPr lang="es-AR" sz="4000" dirty="0" smtClean="0">
                <a:latin typeface="Verdana" pitchFamily="34" charset="0"/>
                <a:ea typeface="Verdana" pitchFamily="34" charset="0"/>
                <a:cs typeface="Verdana" pitchFamily="34" charset="0"/>
              </a:rPr>
              <a:t>Pertenencia!</a:t>
            </a:r>
            <a:br>
              <a:rPr lang="es-AR" sz="4000" dirty="0" smtClean="0">
                <a:latin typeface="Verdana" pitchFamily="34" charset="0"/>
                <a:ea typeface="Verdana" pitchFamily="34" charset="0"/>
                <a:cs typeface="Verdana" pitchFamily="34" charset="0"/>
              </a:rPr>
            </a:br>
            <a:endParaRPr lang="es-AR" sz="4000" dirty="0" smtClean="0">
              <a:latin typeface="Verdana" pitchFamily="34" charset="0"/>
              <a:ea typeface="Verdana" pitchFamily="34" charset="0"/>
              <a:cs typeface="Verdana" pitchFamily="34" charset="0"/>
            </a:endParaRPr>
          </a:p>
        </p:txBody>
      </p:sp>
      <p:pic>
        <p:nvPicPr>
          <p:cNvPr id="28677" name="Picture 5" descr="https://si0.twimg.com/profile_images/97538866/UniPersonLogoGS_red.gif"/>
          <p:cNvPicPr>
            <a:picLocks noChangeAspect="1" noChangeArrowheads="1"/>
          </p:cNvPicPr>
          <p:nvPr/>
        </p:nvPicPr>
        <p:blipFill>
          <a:blip r:embed="rId4"/>
          <a:srcRect/>
          <a:stretch>
            <a:fillRect/>
          </a:stretch>
        </p:blipFill>
        <p:spPr bwMode="auto">
          <a:xfrm>
            <a:off x="928662" y="1071546"/>
            <a:ext cx="3000396" cy="3312438"/>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1" name="Picture 5" descr="D:\ProyectoFinal\Proyecto final\Logo_OpticalMarketing\LOGOFINAL.png"/>
          <p:cNvPicPr>
            <a:picLocks noChangeAspect="1" noChangeArrowheads="1"/>
          </p:cNvPicPr>
          <p:nvPr/>
        </p:nvPicPr>
        <p:blipFill>
          <a:blip r:embed="rId3" cstate="print"/>
          <a:srcRect/>
          <a:stretch>
            <a:fillRect/>
          </a:stretch>
        </p:blipFill>
        <p:spPr bwMode="auto">
          <a:xfrm>
            <a:off x="142844" y="4714884"/>
            <a:ext cx="8610607" cy="1785950"/>
          </a:xfrm>
          <a:prstGeom prst="rect">
            <a:avLst/>
          </a:prstGeom>
          <a:noFill/>
        </p:spPr>
      </p:pic>
      <p:pic>
        <p:nvPicPr>
          <p:cNvPr id="28674" name="Picture 2" descr="http://www.clker.com/cliparts/b/F/d/4/M/0/red-person-outline-hi.png"/>
          <p:cNvPicPr>
            <a:picLocks noChangeAspect="1" noChangeArrowheads="1"/>
          </p:cNvPicPr>
          <p:nvPr/>
        </p:nvPicPr>
        <p:blipFill>
          <a:blip r:embed="rId4"/>
          <a:srcRect/>
          <a:stretch>
            <a:fillRect/>
          </a:stretch>
        </p:blipFill>
        <p:spPr bwMode="auto">
          <a:xfrm>
            <a:off x="4929190" y="785794"/>
            <a:ext cx="3929090" cy="3719538"/>
          </a:xfrm>
          <a:prstGeom prst="rect">
            <a:avLst/>
          </a:prstGeom>
          <a:noFill/>
        </p:spPr>
      </p:pic>
      <p:sp>
        <p:nvSpPr>
          <p:cNvPr id="16" name="15 Rectángulo"/>
          <p:cNvSpPr/>
          <p:nvPr/>
        </p:nvSpPr>
        <p:spPr>
          <a:xfrm>
            <a:off x="500034" y="1142984"/>
            <a:ext cx="4429156" cy="3170099"/>
          </a:xfrm>
          <a:prstGeom prst="rect">
            <a:avLst/>
          </a:prstGeom>
        </p:spPr>
        <p:txBody>
          <a:bodyPr wrap="square">
            <a:spAutoFit/>
          </a:bodyPr>
          <a:lstStyle/>
          <a:p>
            <a:pPr>
              <a:buFont typeface="Arial" pitchFamily="34" charset="0"/>
              <a:buChar char="•"/>
            </a:pPr>
            <a:r>
              <a:rPr lang="es-AR" sz="4000" dirty="0" err="1" smtClean="0">
                <a:latin typeface="Verdana" pitchFamily="34" charset="0"/>
                <a:ea typeface="Verdana" pitchFamily="34" charset="0"/>
                <a:cs typeface="Verdana" pitchFamily="34" charset="0"/>
              </a:rPr>
              <a:t>Feedback</a:t>
            </a:r>
            <a:r>
              <a:rPr lang="es-AR" sz="4000" dirty="0" smtClean="0">
                <a:latin typeface="Verdana" pitchFamily="34" charset="0"/>
                <a:ea typeface="Verdana" pitchFamily="34" charset="0"/>
                <a:cs typeface="Verdana" pitchFamily="34" charset="0"/>
              </a:rPr>
              <a:t>!</a:t>
            </a:r>
          </a:p>
          <a:p>
            <a:pPr>
              <a:buFont typeface="Arial" pitchFamily="34" charset="0"/>
              <a:buChar char="•"/>
            </a:pPr>
            <a:endParaRPr lang="es-AR" sz="4000" dirty="0" smtClean="0">
              <a:latin typeface="Verdana" pitchFamily="34" charset="0"/>
              <a:ea typeface="Verdana" pitchFamily="34" charset="0"/>
              <a:cs typeface="Verdana" pitchFamily="34" charset="0"/>
            </a:endParaRPr>
          </a:p>
          <a:p>
            <a:pPr>
              <a:buFont typeface="Arial" pitchFamily="34" charset="0"/>
              <a:buChar char="•"/>
            </a:pPr>
            <a:r>
              <a:rPr lang="es-AR" sz="4000" dirty="0" smtClean="0">
                <a:latin typeface="Verdana" pitchFamily="34" charset="0"/>
                <a:ea typeface="Verdana" pitchFamily="34" charset="0"/>
                <a:cs typeface="Verdana" pitchFamily="34" charset="0"/>
              </a:rPr>
              <a:t>Análisis.</a:t>
            </a:r>
            <a:br>
              <a:rPr lang="es-AR" sz="4000" dirty="0" smtClean="0">
                <a:latin typeface="Verdana" pitchFamily="34" charset="0"/>
                <a:ea typeface="Verdana" pitchFamily="34" charset="0"/>
                <a:cs typeface="Verdana" pitchFamily="34" charset="0"/>
              </a:rPr>
            </a:br>
            <a:endParaRPr lang="es-AR" sz="4000" dirty="0" smtClean="0">
              <a:latin typeface="Verdana" pitchFamily="34" charset="0"/>
              <a:ea typeface="Verdana" pitchFamily="34" charset="0"/>
              <a:cs typeface="Verdana" pitchFamily="34" charset="0"/>
            </a:endParaRPr>
          </a:p>
          <a:p>
            <a:pPr>
              <a:buFont typeface="Arial" pitchFamily="34" charset="0"/>
              <a:buChar char="•"/>
            </a:pPr>
            <a:r>
              <a:rPr lang="es-AR" sz="4000" dirty="0" smtClean="0">
                <a:latin typeface="Verdana" pitchFamily="34" charset="0"/>
                <a:ea typeface="Verdana" pitchFamily="34" charset="0"/>
                <a:cs typeface="Verdana" pitchFamily="34" charset="0"/>
              </a:rPr>
              <a:t>Mejora.</a:t>
            </a:r>
            <a:endParaRPr lang="es-AR" sz="40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TotalTime>
  <Words>243</Words>
  <Application>Microsoft Office PowerPoint</Application>
  <PresentationFormat>Presentación en pantalla (4:3)</PresentationFormat>
  <Paragraphs>48</Paragraphs>
  <Slides>12</Slides>
  <Notes>11</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Tema de Office</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PC ACER</dc:creator>
  <cp:lastModifiedBy>PC ACER</cp:lastModifiedBy>
  <cp:revision>57</cp:revision>
  <dcterms:created xsi:type="dcterms:W3CDTF">2012-11-12T13:02:19Z</dcterms:created>
  <dcterms:modified xsi:type="dcterms:W3CDTF">2012-11-12T20:50:35Z</dcterms:modified>
</cp:coreProperties>
</file>