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7" r:id="rId11"/>
    <p:sldId id="278" r:id="rId12"/>
    <p:sldId id="267" r:id="rId13"/>
    <p:sldId id="269" r:id="rId14"/>
    <p:sldId id="268" r:id="rId15"/>
    <p:sldId id="270" r:id="rId16"/>
    <p:sldId id="271" r:id="rId17"/>
    <p:sldId id="272" r:id="rId18"/>
    <p:sldId id="274" r:id="rId19"/>
    <p:sldId id="266" r:id="rId20"/>
    <p:sldId id="275" r:id="rId21"/>
    <p:sldId id="276" r:id="rId2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38" autoAdjust="0"/>
    <p:restoredTop sz="88610" autoAdjust="0"/>
  </p:normalViewPr>
  <p:slideViewPr>
    <p:cSldViewPr>
      <p:cViewPr>
        <p:scale>
          <a:sx n="75" d="100"/>
          <a:sy n="75" d="100"/>
        </p:scale>
        <p:origin x="-118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F8660-B229-4484-8525-6EFD9CD5438E}" type="datetimeFigureOut">
              <a:rPr lang="es-AR" smtClean="0"/>
              <a:pPr/>
              <a:t>12/11/2012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ABCE3-A0C1-4665-97DA-4DF4E986969B}"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lgn="l"/>
            <a:r>
              <a:rPr lang="es-AR" sz="1200" dirty="0" smtClean="0">
                <a:solidFill>
                  <a:schemeClr val="tx1"/>
                </a:solidFill>
              </a:rPr>
              <a:t>En nuestros días los </a:t>
            </a:r>
            <a:r>
              <a:rPr lang="es-AR" sz="1200" b="1" u="sng" dirty="0" smtClean="0">
                <a:solidFill>
                  <a:schemeClr val="tx1"/>
                </a:solidFill>
              </a:rPr>
              <a:t>medios de comunicación</a:t>
            </a:r>
            <a:r>
              <a:rPr lang="es-AR" sz="1200" dirty="0" smtClean="0">
                <a:solidFill>
                  <a:schemeClr val="tx1"/>
                </a:solidFill>
              </a:rPr>
              <a:t> son diversos y masivos. </a:t>
            </a:r>
          </a:p>
          <a:p>
            <a:pPr algn="l"/>
            <a:r>
              <a:rPr lang="es-AR" sz="1200" dirty="0" smtClean="0">
                <a:solidFill>
                  <a:schemeClr val="tx1"/>
                </a:solidFill>
              </a:rPr>
              <a:t>Como sabemos todos ellos emiten </a:t>
            </a:r>
            <a:r>
              <a:rPr lang="es-AR" sz="1200" b="1" u="sng" dirty="0" smtClean="0">
                <a:solidFill>
                  <a:schemeClr val="tx1"/>
                </a:solidFill>
              </a:rPr>
              <a:t>mensajes publicitarios.</a:t>
            </a:r>
            <a:endParaRPr lang="es-AR" sz="1200" dirty="0" smtClean="0">
              <a:solidFill>
                <a:schemeClr val="tx1"/>
              </a:solidFill>
            </a:endParaRPr>
          </a:p>
          <a:p>
            <a:r>
              <a:rPr lang="es-AR" dirty="0" smtClean="0">
                <a:solidFill>
                  <a:schemeClr val="tx1"/>
                </a:solidFill>
              </a:rPr>
              <a:t>La capacidad de llegar a una </a:t>
            </a:r>
            <a:r>
              <a:rPr lang="es-AR" b="1" u="sng" dirty="0" smtClean="0">
                <a:solidFill>
                  <a:schemeClr val="tx1"/>
                </a:solidFill>
              </a:rPr>
              <a:t>gran cantidad de audiencia</a:t>
            </a:r>
            <a:r>
              <a:rPr lang="es-AR" dirty="0" smtClean="0">
                <a:solidFill>
                  <a:schemeClr val="tx1"/>
                </a:solidFill>
              </a:rPr>
              <a:t> </a:t>
            </a:r>
          </a:p>
          <a:p>
            <a:r>
              <a:rPr lang="es-AR" dirty="0" smtClean="0">
                <a:solidFill>
                  <a:schemeClr val="tx1"/>
                </a:solidFill>
              </a:rPr>
              <a:t>es la clave para transmitir </a:t>
            </a:r>
            <a:r>
              <a:rPr lang="es-AR" b="1" u="sng" dirty="0" smtClean="0">
                <a:solidFill>
                  <a:schemeClr val="tx1"/>
                </a:solidFill>
              </a:rPr>
              <a:t>estos mensajes publicitarios masivos</a:t>
            </a:r>
            <a:r>
              <a:rPr lang="es-AR" dirty="0" smtClean="0">
                <a:solidFill>
                  <a:schemeClr val="tx1"/>
                </a:solidFill>
              </a:rPr>
              <a:t>.</a:t>
            </a:r>
            <a:br>
              <a:rPr lang="es-AR" dirty="0" smtClean="0">
                <a:solidFill>
                  <a:schemeClr val="tx1"/>
                </a:solidFill>
              </a:rPr>
            </a:br>
            <a:endParaRPr lang="es-AR" dirty="0" smtClean="0">
              <a:solidFill>
                <a:schemeClr val="tx1"/>
              </a:solidFill>
            </a:endParaRPr>
          </a:p>
          <a:p>
            <a:r>
              <a:rPr lang="es-AR" sz="1200" dirty="0" smtClean="0">
                <a:solidFill>
                  <a:schemeClr val="tx1"/>
                </a:solidFill>
              </a:rPr>
              <a:t>Pero estos medios tienen la posibilidad de analizar el </a:t>
            </a:r>
            <a:r>
              <a:rPr lang="es-AR" sz="1200" b="1" u="sng" dirty="0" smtClean="0">
                <a:solidFill>
                  <a:schemeClr val="tx1"/>
                </a:solidFill>
              </a:rPr>
              <a:t>impacto del mensaje publicitario sobre  el receptor?</a:t>
            </a:r>
          </a:p>
          <a:p>
            <a:endParaRPr lang="es-AR" dirty="0" smtClean="0">
              <a:solidFill>
                <a:schemeClr val="tx1"/>
              </a:solidFill>
            </a:endParaRPr>
          </a:p>
          <a:p>
            <a:endParaRPr lang="es-AR" dirty="0" smtClean="0">
              <a:solidFill>
                <a:schemeClr val="tx1"/>
              </a:solidFill>
            </a:endParaRPr>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i="0" kern="1200" dirty="0" smtClean="0">
                <a:solidFill>
                  <a:schemeClr val="tx1"/>
                </a:solidFill>
                <a:latin typeface="+mn-lt"/>
                <a:ea typeface="+mn-ea"/>
                <a:cs typeface="+mn-cs"/>
              </a:rPr>
              <a:t>FINALIZA VIDEO</a:t>
            </a: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11</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12</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13</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14</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15</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16</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17</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18</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19</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20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Como puede una empresa tener la certeza de aceptación de los receptores con respecto a </a:t>
            </a:r>
            <a:r>
              <a:rPr lang="es-AR" sz="1200" b="0" i="0" kern="1200" dirty="0" err="1" smtClean="0">
                <a:solidFill>
                  <a:schemeClr val="tx1"/>
                </a:solidFill>
                <a:latin typeface="+mn-lt"/>
                <a:ea typeface="+mn-ea"/>
                <a:cs typeface="+mn-cs"/>
              </a:rPr>
              <a:t>a</a:t>
            </a:r>
            <a:r>
              <a:rPr lang="es-AR" sz="1200" b="0" i="0" kern="1200" dirty="0" smtClean="0">
                <a:solidFill>
                  <a:schemeClr val="tx1"/>
                </a:solidFill>
                <a:latin typeface="+mn-lt"/>
                <a:ea typeface="+mn-ea"/>
                <a:cs typeface="+mn-cs"/>
              </a:rPr>
              <a:t> sus mensajes publicitarios?</a:t>
            </a:r>
            <a:br>
              <a:rPr lang="es-AR" sz="1200" b="0" i="0" kern="1200" dirty="0" smtClean="0">
                <a:solidFill>
                  <a:schemeClr val="tx1"/>
                </a:solidFill>
                <a:latin typeface="+mn-lt"/>
                <a:ea typeface="+mn-ea"/>
                <a:cs typeface="+mn-cs"/>
              </a:rPr>
            </a:b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3</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21</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Solo analizando el </a:t>
            </a:r>
            <a:r>
              <a:rPr lang="es-AR" sz="1200" b="0" i="0" u="sng" kern="1200" dirty="0" smtClean="0">
                <a:solidFill>
                  <a:schemeClr val="tx1"/>
                </a:solidFill>
                <a:latin typeface="+mn-lt"/>
                <a:ea typeface="+mn-ea"/>
                <a:cs typeface="+mn-cs"/>
              </a:rPr>
              <a:t>comportamiento</a:t>
            </a:r>
            <a:r>
              <a:rPr lang="es-AR" sz="1200" b="0" i="0" kern="1200" dirty="0" smtClean="0">
                <a:solidFill>
                  <a:schemeClr val="tx1"/>
                </a:solidFill>
                <a:latin typeface="+mn-lt"/>
                <a:ea typeface="+mn-ea"/>
                <a:cs typeface="+mn-cs"/>
              </a:rPr>
              <a:t> y </a:t>
            </a:r>
            <a:r>
              <a:rPr lang="es-AR" sz="1200" b="0" i="0" u="sng" kern="1200" dirty="0" smtClean="0">
                <a:solidFill>
                  <a:schemeClr val="tx1"/>
                </a:solidFill>
                <a:latin typeface="+mn-lt"/>
                <a:ea typeface="+mn-ea"/>
                <a:cs typeface="+mn-cs"/>
              </a:rPr>
              <a:t>participación</a:t>
            </a:r>
            <a:r>
              <a:rPr lang="es-AR" sz="1200" b="0" i="0" kern="1200" dirty="0" smtClean="0">
                <a:solidFill>
                  <a:schemeClr val="tx1"/>
                </a:solidFill>
                <a:latin typeface="+mn-lt"/>
                <a:ea typeface="+mn-ea"/>
                <a:cs typeface="+mn-cs"/>
              </a:rPr>
              <a:t> del receptor sobre los mensajes.</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4</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Hoy </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a:t>
            </a:r>
            <a:r>
              <a:rPr lang="es-AR" sz="1200" b="0" i="0" kern="1200" dirty="0" err="1" smtClean="0">
                <a:solidFill>
                  <a:schemeClr val="tx1"/>
                </a:solidFill>
                <a:latin typeface="+mn-lt"/>
                <a:ea typeface="+mn-ea"/>
                <a:cs typeface="+mn-cs"/>
              </a:rPr>
              <a:t>Solutions</a:t>
            </a:r>
            <a:r>
              <a:rPr lang="es-AR" sz="1200" b="0" i="0" kern="1200" dirty="0" smtClean="0">
                <a:solidFill>
                  <a:schemeClr val="tx1"/>
                </a:solidFill>
                <a:latin typeface="+mn-lt"/>
                <a:ea typeface="+mn-ea"/>
                <a:cs typeface="+mn-cs"/>
              </a:rPr>
              <a:t> reinventa la publicidad!</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5</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Hoy introducimos la </a:t>
            </a:r>
            <a:r>
              <a:rPr lang="es-AR" sz="1200" b="0" i="0" kern="1200" dirty="0" err="1" smtClean="0">
                <a:solidFill>
                  <a:schemeClr val="tx1"/>
                </a:solidFill>
                <a:latin typeface="+mn-lt"/>
                <a:ea typeface="+mn-ea"/>
                <a:cs typeface="+mn-cs"/>
              </a:rPr>
              <a:t>revoluciòn</a:t>
            </a:r>
            <a:r>
              <a:rPr lang="es-AR" sz="1200" b="0" i="0" kern="1200" dirty="0" smtClean="0">
                <a:solidFill>
                  <a:schemeClr val="tx1"/>
                </a:solidFill>
                <a:latin typeface="+mn-lt"/>
                <a:ea typeface="+mn-ea"/>
                <a:cs typeface="+mn-cs"/>
              </a:rPr>
              <a:t> de </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a:t>
            </a:r>
            <a:endParaRPr lang="es-AR" sz="1200" b="1" i="0" kern="1200" dirty="0" smtClean="0">
              <a:solidFill>
                <a:schemeClr val="tx1"/>
              </a:solidFill>
              <a:latin typeface="+mn-lt"/>
              <a:ea typeface="+mn-ea"/>
              <a:cs typeface="+mn-cs"/>
            </a:endParaRPr>
          </a:p>
          <a:p>
            <a:r>
              <a:rPr lang="es-AR" sz="1200" b="1" i="0" kern="1200" dirty="0" smtClean="0">
                <a:solidFill>
                  <a:schemeClr val="tx1"/>
                </a:solidFill>
                <a:latin typeface="+mn-lt"/>
                <a:ea typeface="+mn-ea"/>
                <a:cs typeface="+mn-cs"/>
              </a:rPr>
              <a:t>Arranca VIDEO</a:t>
            </a:r>
          </a:p>
          <a:p>
            <a:endParaRPr lang="es-AR" sz="1200" b="1" i="0" kern="1200" dirty="0" smtClean="0">
              <a:solidFill>
                <a:schemeClr val="tx1"/>
              </a:solidFill>
              <a:latin typeface="+mn-lt"/>
              <a:ea typeface="+mn-ea"/>
              <a:cs typeface="+mn-cs"/>
            </a:endParaRP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6</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i="0" kern="1200" dirty="0" smtClean="0">
                <a:solidFill>
                  <a:schemeClr val="tx1"/>
                </a:solidFill>
                <a:latin typeface="+mn-lt"/>
                <a:ea typeface="+mn-ea"/>
                <a:cs typeface="+mn-cs"/>
              </a:rPr>
              <a:t>FINALIZA VIDEO</a:t>
            </a: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7</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Este</a:t>
            </a:r>
            <a:r>
              <a:rPr lang="es-AR" baseline="0" dirty="0" smtClean="0"/>
              <a:t> impacto de recepción publicitaria puede resumirse en 3 aspectos:</a:t>
            </a:r>
          </a:p>
          <a:p>
            <a:pPr lvl="1">
              <a:buFont typeface="Arial" pitchFamily="34" charset="0"/>
              <a:buChar char="•"/>
            </a:pPr>
            <a:r>
              <a:rPr lang="es-AR" baseline="0" dirty="0" smtClean="0"/>
              <a:t>Percepción de los usuarios: como el usuario percibe con sus emociones una publicidad, su animo </a:t>
            </a:r>
            <a:r>
              <a:rPr lang="es-AR" baseline="0" dirty="0" err="1" smtClean="0"/>
              <a:t>ludico</a:t>
            </a:r>
            <a:r>
              <a:rPr lang="es-AR" baseline="0" dirty="0" smtClean="0"/>
              <a:t> y el tiempo en q permanece concentrado en dicha publicidad.</a:t>
            </a:r>
          </a:p>
          <a:p>
            <a:pPr lvl="1">
              <a:buFont typeface="Arial" pitchFamily="34" charset="0"/>
              <a:buChar char="•"/>
            </a:pPr>
            <a:r>
              <a:rPr lang="es-AR" baseline="0" dirty="0" smtClean="0"/>
              <a:t>Interacción</a:t>
            </a:r>
          </a:p>
          <a:p>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8</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9</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i="0" kern="1200" dirty="0" smtClean="0">
                <a:solidFill>
                  <a:schemeClr val="tx1"/>
                </a:solidFill>
                <a:latin typeface="+mn-lt"/>
                <a:ea typeface="+mn-ea"/>
                <a:cs typeface="+mn-cs"/>
              </a:rPr>
              <a:t>FINALIZA VIDEO</a:t>
            </a: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10</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EC5E2-925F-4473-97C0-45CBB953743E}"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jpeg"/><Relationship Id="rId12"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png"/><Relationship Id="rId5" Type="http://schemas.openxmlformats.org/officeDocument/2006/relationships/image" Target="../media/image15.gif"/><Relationship Id="rId10"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hamptonindustries.com/sites/shamptonindustries.com/files/810television_0.jpg"/>
          <p:cNvPicPr>
            <a:picLocks noChangeAspect="1" noChangeArrowheads="1"/>
          </p:cNvPicPr>
          <p:nvPr/>
        </p:nvPicPr>
        <p:blipFill>
          <a:blip r:embed="rId3"/>
          <a:srcRect/>
          <a:stretch>
            <a:fillRect/>
          </a:stretch>
        </p:blipFill>
        <p:spPr bwMode="auto">
          <a:xfrm>
            <a:off x="3127759" y="4690902"/>
            <a:ext cx="3015877" cy="2167122"/>
          </a:xfrm>
          <a:prstGeom prst="rect">
            <a:avLst/>
          </a:prstGeom>
          <a:noFill/>
        </p:spPr>
      </p:pic>
      <p:pic>
        <p:nvPicPr>
          <p:cNvPr id="2054" name="Picture 6" descr="http://www.hearmore.com/prodimages/302338.jpg"/>
          <p:cNvPicPr>
            <a:picLocks noChangeAspect="1" noChangeArrowheads="1"/>
          </p:cNvPicPr>
          <p:nvPr/>
        </p:nvPicPr>
        <p:blipFill>
          <a:blip r:embed="rId4"/>
          <a:srcRect/>
          <a:stretch>
            <a:fillRect/>
          </a:stretch>
        </p:blipFill>
        <p:spPr bwMode="auto">
          <a:xfrm>
            <a:off x="285720" y="2285992"/>
            <a:ext cx="1928826" cy="1928826"/>
          </a:xfrm>
          <a:prstGeom prst="rect">
            <a:avLst/>
          </a:prstGeom>
          <a:noFill/>
        </p:spPr>
      </p:pic>
      <p:pic>
        <p:nvPicPr>
          <p:cNvPr id="2056" name="Picture 8" descr="http://www.webrn-maculardegeneration.com/images/large-print-newspapers.jpg"/>
          <p:cNvPicPr>
            <a:picLocks noChangeAspect="1" noChangeArrowheads="1"/>
          </p:cNvPicPr>
          <p:nvPr/>
        </p:nvPicPr>
        <p:blipFill>
          <a:blip r:embed="rId5"/>
          <a:srcRect/>
          <a:stretch>
            <a:fillRect/>
          </a:stretch>
        </p:blipFill>
        <p:spPr bwMode="auto">
          <a:xfrm>
            <a:off x="6500826" y="2214554"/>
            <a:ext cx="2643174" cy="2051318"/>
          </a:xfrm>
          <a:prstGeom prst="rect">
            <a:avLst/>
          </a:prstGeom>
          <a:noFill/>
        </p:spPr>
      </p:pic>
      <p:pic>
        <p:nvPicPr>
          <p:cNvPr id="2060" name="Picture 12" descr="http://www.brandingmagazine.com/wp-content/uploads/2012/10/brad-pitt-chanel-1.jpg"/>
          <p:cNvPicPr>
            <a:picLocks noChangeAspect="1" noChangeArrowheads="1"/>
          </p:cNvPicPr>
          <p:nvPr/>
        </p:nvPicPr>
        <p:blipFill>
          <a:blip r:embed="rId6" cstate="print"/>
          <a:srcRect/>
          <a:stretch>
            <a:fillRect/>
          </a:stretch>
        </p:blipFill>
        <p:spPr bwMode="auto">
          <a:xfrm>
            <a:off x="3342587" y="2500306"/>
            <a:ext cx="2300983" cy="1490661"/>
          </a:xfrm>
          <a:prstGeom prst="rect">
            <a:avLst/>
          </a:prstGeom>
          <a:noFill/>
        </p:spPr>
      </p:pic>
      <p:sp>
        <p:nvSpPr>
          <p:cNvPr id="13" name="12 Flecha derecha"/>
          <p:cNvSpPr/>
          <p:nvPr/>
        </p:nvSpPr>
        <p:spPr>
          <a:xfrm>
            <a:off x="2571736" y="3143248"/>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Flecha derecha"/>
          <p:cNvSpPr/>
          <p:nvPr/>
        </p:nvSpPr>
        <p:spPr>
          <a:xfrm rot="10800000">
            <a:off x="5715008" y="3143248"/>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Flecha derecha"/>
          <p:cNvSpPr/>
          <p:nvPr/>
        </p:nvSpPr>
        <p:spPr>
          <a:xfrm rot="5400000">
            <a:off x="4071933" y="1785927"/>
            <a:ext cx="928695"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Flecha derecha"/>
          <p:cNvSpPr/>
          <p:nvPr/>
        </p:nvSpPr>
        <p:spPr>
          <a:xfrm rot="16200000">
            <a:off x="4107653" y="4179099"/>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1506" name="Picture 2" descr="http://www.vidadigitalradio.com/wp-content/uploads/2012/02/La-navegaci%C3%B3n-privada-en-internet.jpg"/>
          <p:cNvPicPr>
            <a:picLocks noChangeAspect="1" noChangeArrowheads="1"/>
          </p:cNvPicPr>
          <p:nvPr/>
        </p:nvPicPr>
        <p:blipFill>
          <a:blip r:embed="rId7"/>
          <a:srcRect/>
          <a:stretch>
            <a:fillRect/>
          </a:stretch>
        </p:blipFill>
        <p:spPr bwMode="auto">
          <a:xfrm>
            <a:off x="3643306" y="142852"/>
            <a:ext cx="1785950" cy="13394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2643174" y="2714620"/>
            <a:ext cx="4270836" cy="885826"/>
          </a:xfrm>
          <a:prstGeom prst="rect">
            <a:avLst/>
          </a:prstGeom>
          <a:noFill/>
        </p:spPr>
      </p:pic>
      <p:cxnSp>
        <p:nvCxnSpPr>
          <p:cNvPr id="9" name="8 Forma"/>
          <p:cNvCxnSpPr>
            <a:stCxn id="24581" idx="1"/>
          </p:cNvCxnSpPr>
          <p:nvPr/>
        </p:nvCxnSpPr>
        <p:spPr>
          <a:xfrm rot="10800000" flipV="1">
            <a:off x="1500166" y="3157532"/>
            <a:ext cx="1143008" cy="1200161"/>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Forma"/>
          <p:cNvCxnSpPr>
            <a:stCxn id="24581" idx="3"/>
          </p:cNvCxnSpPr>
          <p:nvPr/>
        </p:nvCxnSpPr>
        <p:spPr>
          <a:xfrm>
            <a:off x="6914010" y="3157533"/>
            <a:ext cx="848874" cy="1247813"/>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24581" idx="0"/>
          </p:cNvCxnSpPr>
          <p:nvPr/>
        </p:nvCxnSpPr>
        <p:spPr>
          <a:xfrm rot="16200000" flipV="1">
            <a:off x="4346127" y="2282154"/>
            <a:ext cx="836935" cy="2799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2" descr="http://www.portlandpowersearch.com/wp-content/uploads/2010/12/images-1.jpg"/>
          <p:cNvPicPr>
            <a:picLocks noChangeAspect="1" noChangeArrowheads="1"/>
          </p:cNvPicPr>
          <p:nvPr/>
        </p:nvPicPr>
        <p:blipFill>
          <a:blip r:embed="rId4"/>
          <a:srcRect/>
          <a:stretch>
            <a:fillRect/>
          </a:stretch>
        </p:blipFill>
        <p:spPr bwMode="auto">
          <a:xfrm>
            <a:off x="0" y="4429132"/>
            <a:ext cx="2571750" cy="1771651"/>
          </a:xfrm>
          <a:prstGeom prst="rect">
            <a:avLst/>
          </a:prstGeom>
          <a:noFill/>
        </p:spPr>
      </p:pic>
      <p:pic>
        <p:nvPicPr>
          <p:cNvPr id="11" name="Picture 4" descr="http://cf.scdn.co/i/wp/get-spotify/getspotify_product_thumb_unlimited.png"/>
          <p:cNvPicPr>
            <a:picLocks noChangeAspect="1" noChangeArrowheads="1"/>
          </p:cNvPicPr>
          <p:nvPr/>
        </p:nvPicPr>
        <p:blipFill>
          <a:blip r:embed="rId5"/>
          <a:srcRect/>
          <a:stretch>
            <a:fillRect/>
          </a:stretch>
        </p:blipFill>
        <p:spPr bwMode="auto">
          <a:xfrm>
            <a:off x="6000760" y="4572008"/>
            <a:ext cx="2971800" cy="1676400"/>
          </a:xfrm>
          <a:prstGeom prst="rect">
            <a:avLst/>
          </a:prstGeom>
          <a:noFill/>
        </p:spPr>
      </p:pic>
      <p:pic>
        <p:nvPicPr>
          <p:cNvPr id="13" name="Picture 6" descr="http://blogs.earthlink.net/wp-content/uploads/2012/02/customer-service.jpg"/>
          <p:cNvPicPr>
            <a:picLocks noChangeAspect="1" noChangeArrowheads="1"/>
          </p:cNvPicPr>
          <p:nvPr/>
        </p:nvPicPr>
        <p:blipFill>
          <a:blip r:embed="rId6" cstate="print"/>
          <a:srcRect/>
          <a:stretch>
            <a:fillRect/>
          </a:stretch>
        </p:blipFill>
        <p:spPr bwMode="auto">
          <a:xfrm>
            <a:off x="3714744" y="285728"/>
            <a:ext cx="2071702" cy="147186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2643174" y="2714620"/>
            <a:ext cx="4270836" cy="885826"/>
          </a:xfrm>
          <a:prstGeom prst="rect">
            <a:avLst/>
          </a:prstGeom>
          <a:noFill/>
        </p:spPr>
      </p:pic>
      <p:cxnSp>
        <p:nvCxnSpPr>
          <p:cNvPr id="9" name="8 Forma"/>
          <p:cNvCxnSpPr>
            <a:stCxn id="24581" idx="1"/>
          </p:cNvCxnSpPr>
          <p:nvPr/>
        </p:nvCxnSpPr>
        <p:spPr>
          <a:xfrm rot="10800000" flipV="1">
            <a:off x="1500166" y="3157532"/>
            <a:ext cx="1143008" cy="1200161"/>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Forma"/>
          <p:cNvCxnSpPr>
            <a:stCxn id="24581" idx="3"/>
          </p:cNvCxnSpPr>
          <p:nvPr/>
        </p:nvCxnSpPr>
        <p:spPr>
          <a:xfrm>
            <a:off x="6914010" y="3157533"/>
            <a:ext cx="848874" cy="1247813"/>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24581" idx="0"/>
          </p:cNvCxnSpPr>
          <p:nvPr/>
        </p:nvCxnSpPr>
        <p:spPr>
          <a:xfrm rot="16200000" flipV="1">
            <a:off x="4346127" y="2282154"/>
            <a:ext cx="836935" cy="2799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5298" name="Picture 2" descr="http://www.turn.com/sites/default/files/wp-content/uploads/2011/02/retargeting_max_article-499x405.jpg"/>
          <p:cNvPicPr>
            <a:picLocks noChangeAspect="1" noChangeArrowheads="1"/>
          </p:cNvPicPr>
          <p:nvPr/>
        </p:nvPicPr>
        <p:blipFill>
          <a:blip r:embed="rId4"/>
          <a:srcRect/>
          <a:stretch>
            <a:fillRect/>
          </a:stretch>
        </p:blipFill>
        <p:spPr bwMode="auto">
          <a:xfrm>
            <a:off x="3497961" y="-24"/>
            <a:ext cx="2288485" cy="185738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142976" y="1500174"/>
            <a:ext cx="7572396" cy="4524315"/>
          </a:xfrm>
          <a:prstGeom prst="rect">
            <a:avLst/>
          </a:prstGeom>
        </p:spPr>
        <p:txBody>
          <a:bodyPr wrap="square">
            <a:spAutoFit/>
          </a:bodyPr>
          <a:lstStyle/>
          <a:p>
            <a:pPr>
              <a:buFont typeface="Arial" pitchFamily="34" charset="0"/>
              <a:buChar char="•"/>
            </a:pPr>
            <a:r>
              <a:rPr lang="es-AR" sz="3200" dirty="0" smtClean="0">
                <a:latin typeface="Verdana" pitchFamily="34" charset="0"/>
                <a:ea typeface="Verdana" pitchFamily="34" charset="0"/>
                <a:cs typeface="Verdana" pitchFamily="34" charset="0"/>
              </a:rPr>
              <a:t>Captura.</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err="1" smtClean="0">
                <a:latin typeface="Verdana" pitchFamily="34" charset="0"/>
                <a:ea typeface="Verdana" pitchFamily="34" charset="0"/>
                <a:cs typeface="Verdana" pitchFamily="34" charset="0"/>
              </a:rPr>
              <a:t>Preprocesamiento</a:t>
            </a:r>
            <a:r>
              <a:rPr lang="es-AR" sz="3200" dirty="0" smtClean="0">
                <a:latin typeface="Verdana" pitchFamily="34" charset="0"/>
                <a:ea typeface="Verdana" pitchFamily="34" charset="0"/>
                <a:cs typeface="Verdana" pitchFamily="34" charset="0"/>
              </a:rPr>
              <a:t>.</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smtClean="0">
                <a:latin typeface="Verdana" pitchFamily="34" charset="0"/>
                <a:ea typeface="Verdana" pitchFamily="34" charset="0"/>
                <a:cs typeface="Verdana" pitchFamily="34" charset="0"/>
              </a:rPr>
              <a:t>Segmentación y representación.</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smtClean="0">
                <a:latin typeface="Verdana" pitchFamily="34" charset="0"/>
                <a:ea typeface="Verdana" pitchFamily="34" charset="0"/>
                <a:cs typeface="Verdana" pitchFamily="34" charset="0"/>
              </a:rPr>
              <a:t>Interacción.</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smtClean="0">
                <a:latin typeface="Verdana" pitchFamily="34" charset="0"/>
                <a:ea typeface="Verdana" pitchFamily="34" charset="0"/>
                <a:cs typeface="Verdana" pitchFamily="34" charset="0"/>
              </a:rPr>
              <a:t>Web.</a:t>
            </a:r>
          </a:p>
        </p:txBody>
      </p:sp>
      <p:sp>
        <p:nvSpPr>
          <p:cNvPr id="6" name="5 Rectángulo"/>
          <p:cNvSpPr/>
          <p:nvPr/>
        </p:nvSpPr>
        <p:spPr>
          <a:xfrm>
            <a:off x="2143108" y="571480"/>
            <a:ext cx="5786478"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Módulos integrados</a:t>
            </a:r>
          </a:p>
        </p:txBody>
      </p:sp>
      <p:pic>
        <p:nvPicPr>
          <p:cNvPr id="7"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7286644" y="142852"/>
            <a:ext cx="1071539" cy="109674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643570" y="1785926"/>
            <a:ext cx="3357586" cy="2677656"/>
          </a:xfrm>
          <a:prstGeom prst="rect">
            <a:avLst/>
          </a:prstGeom>
          <a:noFill/>
        </p:spPr>
        <p:txBody>
          <a:bodyPr wrap="square" rtlCol="0">
            <a:spAutoFit/>
          </a:bodyPr>
          <a:lstStyle/>
          <a:p>
            <a:pPr>
              <a:buFont typeface="Arial" pitchFamily="34" charset="0"/>
              <a:buChar char="•"/>
            </a:pPr>
            <a:r>
              <a:rPr lang="es-AR" sz="2800" dirty="0" smtClean="0"/>
              <a:t>Capturar imágenes</a:t>
            </a:r>
          </a:p>
          <a:p>
            <a:r>
              <a:rPr lang="es-AR" sz="2800" dirty="0" smtClean="0"/>
              <a:t>a procesar.</a:t>
            </a:r>
          </a:p>
          <a:p>
            <a:endParaRPr lang="es-AR" sz="2800" dirty="0" smtClean="0"/>
          </a:p>
          <a:p>
            <a:pPr>
              <a:buFont typeface="Arial" pitchFamily="34" charset="0"/>
              <a:buChar char="•"/>
            </a:pPr>
            <a:r>
              <a:rPr lang="es-AR" sz="2800" dirty="0" smtClean="0"/>
              <a:t>Asignar formatos</a:t>
            </a:r>
            <a:br>
              <a:rPr lang="es-AR" sz="2800" dirty="0" smtClean="0"/>
            </a:br>
            <a:r>
              <a:rPr lang="es-AR" sz="2800" dirty="0" smtClean="0"/>
              <a:t> y estilos a imágenes</a:t>
            </a:r>
          </a:p>
          <a:p>
            <a:r>
              <a:rPr lang="es-AR" sz="2800" dirty="0" smtClean="0"/>
              <a:t>capturadas.</a:t>
            </a:r>
          </a:p>
        </p:txBody>
      </p:sp>
      <p:sp>
        <p:nvSpPr>
          <p:cNvPr id="9" name="8 Rectángulo"/>
          <p:cNvSpPr/>
          <p:nvPr/>
        </p:nvSpPr>
        <p:spPr>
          <a:xfrm>
            <a:off x="2143108" y="500042"/>
            <a:ext cx="5786478"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Captura</a:t>
            </a:r>
          </a:p>
        </p:txBody>
      </p:sp>
      <p:pic>
        <p:nvPicPr>
          <p:cNvPr id="5"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4098" name="Picture 2" descr="http://eandt.theiet.org/news/2011/jun/images/640_motion-capture_web.jpg"/>
          <p:cNvPicPr>
            <a:picLocks noChangeAspect="1" noChangeArrowheads="1"/>
          </p:cNvPicPr>
          <p:nvPr/>
        </p:nvPicPr>
        <p:blipFill>
          <a:blip r:embed="rId4"/>
          <a:srcRect/>
          <a:stretch>
            <a:fillRect/>
          </a:stretch>
        </p:blipFill>
        <p:spPr bwMode="auto">
          <a:xfrm>
            <a:off x="285720" y="1785926"/>
            <a:ext cx="5258910" cy="350046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14282" y="2000240"/>
            <a:ext cx="4730638" cy="3071834"/>
          </a:xfrm>
          <a:prstGeom prst="rect">
            <a:avLst/>
          </a:prstGeom>
          <a:noFill/>
          <a:ln w="9525">
            <a:noFill/>
            <a:miter lim="800000"/>
            <a:headEnd/>
            <a:tailEnd/>
          </a:ln>
          <a:effectLst/>
        </p:spPr>
      </p:pic>
      <p:sp>
        <p:nvSpPr>
          <p:cNvPr id="7" name="6 CuadroTexto"/>
          <p:cNvSpPr txBox="1"/>
          <p:nvPr/>
        </p:nvSpPr>
        <p:spPr>
          <a:xfrm>
            <a:off x="5000628" y="1928802"/>
            <a:ext cx="3929090" cy="3970318"/>
          </a:xfrm>
          <a:prstGeom prst="rect">
            <a:avLst/>
          </a:prstGeom>
          <a:noFill/>
        </p:spPr>
        <p:txBody>
          <a:bodyPr wrap="square" rtlCol="0">
            <a:spAutoFit/>
          </a:bodyPr>
          <a:lstStyle/>
          <a:p>
            <a:pPr>
              <a:buFont typeface="Arial" pitchFamily="34" charset="0"/>
              <a:buChar char="•"/>
            </a:pPr>
            <a:r>
              <a:rPr lang="es-AR" sz="2800" dirty="0" smtClean="0"/>
              <a:t>Realizar filtrado sobre las imágenes para reconocer la figura humana.</a:t>
            </a:r>
          </a:p>
          <a:p>
            <a:endParaRPr lang="es-AR" sz="2800" dirty="0" smtClean="0"/>
          </a:p>
          <a:p>
            <a:pPr>
              <a:buFont typeface="Arial" pitchFamily="34" charset="0"/>
              <a:buChar char="•"/>
            </a:pPr>
            <a:r>
              <a:rPr lang="es-AR" sz="2800" dirty="0" smtClean="0"/>
              <a:t>Identificar inicialmente objetos.</a:t>
            </a:r>
          </a:p>
          <a:p>
            <a:pPr>
              <a:buFont typeface="Arial" pitchFamily="34" charset="0"/>
              <a:buChar char="•"/>
            </a:pPr>
            <a:endParaRPr lang="es-AR" sz="2800" dirty="0" smtClean="0"/>
          </a:p>
          <a:p>
            <a:pPr>
              <a:buFont typeface="Arial" pitchFamily="34" charset="0"/>
              <a:buChar char="•"/>
            </a:pPr>
            <a:r>
              <a:rPr lang="es-AR" sz="2800" dirty="0" smtClean="0"/>
              <a:t>Procesamiento de matrices de captura.</a:t>
            </a:r>
            <a:endParaRPr lang="es-AR" sz="2800" dirty="0"/>
          </a:p>
        </p:txBody>
      </p:sp>
      <p:sp>
        <p:nvSpPr>
          <p:cNvPr id="9" name="8 Rectángulo"/>
          <p:cNvSpPr/>
          <p:nvPr/>
        </p:nvSpPr>
        <p:spPr>
          <a:xfrm>
            <a:off x="2143108" y="571480"/>
            <a:ext cx="5786478" cy="707886"/>
          </a:xfrm>
          <a:prstGeom prst="rect">
            <a:avLst/>
          </a:prstGeom>
        </p:spPr>
        <p:txBody>
          <a:bodyPr wrap="square">
            <a:spAutoFit/>
          </a:bodyPr>
          <a:lstStyle/>
          <a:p>
            <a:r>
              <a:rPr lang="es-AR" sz="4000" dirty="0" err="1" smtClean="0">
                <a:latin typeface="Verdana" pitchFamily="34" charset="0"/>
                <a:ea typeface="Verdana" pitchFamily="34" charset="0"/>
                <a:cs typeface="Verdana" pitchFamily="34" charset="0"/>
              </a:rPr>
              <a:t>Preprocesamiento</a:t>
            </a:r>
            <a:endParaRPr lang="es-AR" sz="40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4" cstate="print"/>
          <a:srcRect/>
          <a:stretch>
            <a:fillRect/>
          </a:stretch>
        </p:blipFill>
        <p:spPr bwMode="auto">
          <a:xfrm>
            <a:off x="1071538" y="142852"/>
            <a:ext cx="1071569" cy="109674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000628" y="2000240"/>
            <a:ext cx="3929090" cy="3970318"/>
          </a:xfrm>
          <a:prstGeom prst="rect">
            <a:avLst/>
          </a:prstGeom>
          <a:noFill/>
        </p:spPr>
        <p:txBody>
          <a:bodyPr wrap="square" rtlCol="0">
            <a:spAutoFit/>
          </a:bodyPr>
          <a:lstStyle/>
          <a:p>
            <a:pPr>
              <a:buFont typeface="Arial" pitchFamily="34" charset="0"/>
              <a:buChar char="•"/>
            </a:pPr>
            <a:r>
              <a:rPr lang="es-AR" sz="2800" dirty="0" smtClean="0"/>
              <a:t>Identificar componentes de imágenes </a:t>
            </a:r>
            <a:r>
              <a:rPr lang="es-AR" sz="2800" dirty="0" err="1" smtClean="0"/>
              <a:t>preprocesadas</a:t>
            </a:r>
            <a:r>
              <a:rPr lang="es-AR" sz="2800" dirty="0" smtClean="0"/>
              <a:t>.</a:t>
            </a:r>
          </a:p>
          <a:p>
            <a:endParaRPr lang="es-AR" sz="2800" dirty="0" smtClean="0"/>
          </a:p>
          <a:p>
            <a:pPr>
              <a:buFont typeface="Arial" pitchFamily="34" charset="0"/>
              <a:buChar char="•"/>
            </a:pPr>
            <a:r>
              <a:rPr lang="es-AR" sz="2800" dirty="0" smtClean="0"/>
              <a:t>Identificar contornos de personas.</a:t>
            </a:r>
          </a:p>
          <a:p>
            <a:pPr>
              <a:buFont typeface="Arial" pitchFamily="34" charset="0"/>
              <a:buChar char="•"/>
            </a:pPr>
            <a:endParaRPr lang="es-AR" sz="2800" dirty="0" smtClean="0"/>
          </a:p>
          <a:p>
            <a:pPr>
              <a:buFont typeface="Arial" pitchFamily="34" charset="0"/>
              <a:buChar char="•"/>
            </a:pPr>
            <a:r>
              <a:rPr lang="es-AR" sz="2800" dirty="0" smtClean="0"/>
              <a:t>Realizar conteo y posición.</a:t>
            </a:r>
            <a:endParaRPr lang="es-AR" sz="2800" dirty="0"/>
          </a:p>
        </p:txBody>
      </p:sp>
      <p:sp>
        <p:nvSpPr>
          <p:cNvPr id="9" name="8 Rectángulo"/>
          <p:cNvSpPr/>
          <p:nvPr/>
        </p:nvSpPr>
        <p:spPr>
          <a:xfrm>
            <a:off x="2357422" y="285728"/>
            <a:ext cx="5357850" cy="1323439"/>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Segmentación y Representación</a:t>
            </a: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43010" name="Picture 2" descr="http://blogs.mathworks.com/images/steve/2012/detected-people.jpg"/>
          <p:cNvPicPr>
            <a:picLocks noChangeAspect="1" noChangeArrowheads="1"/>
          </p:cNvPicPr>
          <p:nvPr/>
        </p:nvPicPr>
        <p:blipFill>
          <a:blip r:embed="rId4"/>
          <a:srcRect/>
          <a:stretch>
            <a:fillRect/>
          </a:stretch>
        </p:blipFill>
        <p:spPr bwMode="auto">
          <a:xfrm>
            <a:off x="142843" y="2214554"/>
            <a:ext cx="4702661" cy="342902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000628" y="2000240"/>
            <a:ext cx="3929090" cy="3970318"/>
          </a:xfrm>
          <a:prstGeom prst="rect">
            <a:avLst/>
          </a:prstGeom>
          <a:noFill/>
        </p:spPr>
        <p:txBody>
          <a:bodyPr wrap="square" rtlCol="0">
            <a:spAutoFit/>
          </a:bodyPr>
          <a:lstStyle/>
          <a:p>
            <a:pPr>
              <a:buFont typeface="Arial" pitchFamily="34" charset="0"/>
              <a:buChar char="•"/>
            </a:pPr>
            <a:r>
              <a:rPr lang="es-AR" sz="2800" dirty="0" smtClean="0"/>
              <a:t>Reconstruir el esqueleto humano.</a:t>
            </a:r>
          </a:p>
          <a:p>
            <a:endParaRPr lang="es-AR" sz="2800" dirty="0" smtClean="0"/>
          </a:p>
          <a:p>
            <a:pPr>
              <a:buFont typeface="Arial" pitchFamily="34" charset="0"/>
              <a:buChar char="•"/>
            </a:pPr>
            <a:r>
              <a:rPr lang="es-AR" sz="2800" dirty="0" smtClean="0"/>
              <a:t>Proveer un set de aplicaciones de avisos interactivos.</a:t>
            </a:r>
          </a:p>
          <a:p>
            <a:pPr>
              <a:buFont typeface="Arial" pitchFamily="34" charset="0"/>
              <a:buChar char="•"/>
            </a:pPr>
            <a:endParaRPr lang="es-AR" sz="2800" dirty="0" smtClean="0"/>
          </a:p>
          <a:p>
            <a:pPr>
              <a:buFont typeface="Arial" pitchFamily="34" charset="0"/>
              <a:buChar char="•"/>
            </a:pPr>
            <a:r>
              <a:rPr lang="es-AR" sz="2800" dirty="0" smtClean="0"/>
              <a:t>Extraer datos de la interacciones.</a:t>
            </a:r>
            <a:endParaRPr lang="es-AR" sz="2800" dirty="0"/>
          </a:p>
        </p:txBody>
      </p:sp>
      <p:sp>
        <p:nvSpPr>
          <p:cNvPr id="9" name="8 Rectángulo"/>
          <p:cNvSpPr/>
          <p:nvPr/>
        </p:nvSpPr>
        <p:spPr>
          <a:xfrm>
            <a:off x="2357422" y="500042"/>
            <a:ext cx="5357850"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Interacción</a:t>
            </a: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45058" name="Picture 2" descr="http://blogs.microsoft.co.il/blogs/shair/image_thumb_3FB96E86.png"/>
          <p:cNvPicPr>
            <a:picLocks noChangeAspect="1" noChangeArrowheads="1"/>
          </p:cNvPicPr>
          <p:nvPr/>
        </p:nvPicPr>
        <p:blipFill>
          <a:blip r:embed="rId4"/>
          <a:srcRect/>
          <a:stretch>
            <a:fillRect/>
          </a:stretch>
        </p:blipFill>
        <p:spPr bwMode="auto">
          <a:xfrm>
            <a:off x="142844" y="2071678"/>
            <a:ext cx="4714907" cy="386402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000628" y="2000240"/>
            <a:ext cx="3929090" cy="4401205"/>
          </a:xfrm>
          <a:prstGeom prst="rect">
            <a:avLst/>
          </a:prstGeom>
          <a:noFill/>
        </p:spPr>
        <p:txBody>
          <a:bodyPr wrap="square" rtlCol="0">
            <a:spAutoFit/>
          </a:bodyPr>
          <a:lstStyle/>
          <a:p>
            <a:pPr>
              <a:buFont typeface="Arial" pitchFamily="34" charset="0"/>
              <a:buChar char="•"/>
            </a:pPr>
            <a:r>
              <a:rPr lang="es-AR" sz="2800" dirty="0" smtClean="0"/>
              <a:t>Administrar campañas y anuncios publicitarios.</a:t>
            </a:r>
          </a:p>
          <a:p>
            <a:endParaRPr lang="es-AR" sz="2800" dirty="0" smtClean="0"/>
          </a:p>
          <a:p>
            <a:pPr>
              <a:buFont typeface="Arial" pitchFamily="34" charset="0"/>
              <a:buChar char="•"/>
            </a:pPr>
            <a:r>
              <a:rPr lang="es-AR" sz="2800" dirty="0" smtClean="0"/>
              <a:t>Evaluar rendimientos de campañas y proveer informes.</a:t>
            </a:r>
          </a:p>
          <a:p>
            <a:pPr>
              <a:buFont typeface="Arial" pitchFamily="34" charset="0"/>
              <a:buChar char="•"/>
            </a:pPr>
            <a:endParaRPr lang="es-AR" sz="2800" dirty="0" smtClean="0"/>
          </a:p>
          <a:p>
            <a:pPr>
              <a:buFont typeface="Arial" pitchFamily="34" charset="0"/>
              <a:buChar char="•"/>
            </a:pPr>
            <a:r>
              <a:rPr lang="es-AR" sz="2800" dirty="0" smtClean="0"/>
              <a:t>Proveer información en tiempo real de todos los puestos publicitarios.</a:t>
            </a:r>
            <a:endParaRPr lang="es-AR" sz="2800" dirty="0"/>
          </a:p>
        </p:txBody>
      </p:sp>
      <p:sp>
        <p:nvSpPr>
          <p:cNvPr id="9" name="8 Rectángulo"/>
          <p:cNvSpPr/>
          <p:nvPr/>
        </p:nvSpPr>
        <p:spPr>
          <a:xfrm>
            <a:off x="1714480" y="500042"/>
            <a:ext cx="5357850"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Web</a:t>
            </a: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357158" y="142852"/>
            <a:ext cx="1071569" cy="1096743"/>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47109" name="Picture 5" descr="C:\Users\PC ACER\Dropbox\image.png"/>
          <p:cNvPicPr>
            <a:picLocks noChangeAspect="1" noChangeArrowheads="1"/>
          </p:cNvPicPr>
          <p:nvPr/>
        </p:nvPicPr>
        <p:blipFill>
          <a:blip r:embed="rId4"/>
          <a:srcRect/>
          <a:stretch>
            <a:fillRect/>
          </a:stretch>
        </p:blipFill>
        <p:spPr bwMode="auto">
          <a:xfrm>
            <a:off x="214282" y="2000240"/>
            <a:ext cx="4612208" cy="414340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571736" y="2357430"/>
            <a:ext cx="3929090" cy="1569660"/>
          </a:xfrm>
          <a:prstGeom prst="rect">
            <a:avLst/>
          </a:prstGeom>
        </p:spPr>
        <p:txBody>
          <a:bodyPr wrap="square">
            <a:spAutoFit/>
          </a:bodyPr>
          <a:lstStyle/>
          <a:p>
            <a:r>
              <a:rPr lang="es-AR" sz="9600" dirty="0" smtClean="0">
                <a:latin typeface="Verdana" pitchFamily="34" charset="0"/>
                <a:ea typeface="Verdana" pitchFamily="34" charset="0"/>
                <a:cs typeface="Verdana" pitchFamily="34" charset="0"/>
              </a:rPr>
              <a:t>Demo</a:t>
            </a: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680624" y="2143116"/>
            <a:ext cx="1605360" cy="1643074"/>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6572264" y="2143116"/>
            <a:ext cx="1537912" cy="164307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clker.com/cliparts/b/F/d/4/M/0/red-person-outline-hi.png"/>
          <p:cNvPicPr>
            <a:picLocks noChangeAspect="1" noChangeArrowheads="1"/>
          </p:cNvPicPr>
          <p:nvPr/>
        </p:nvPicPr>
        <p:blipFill>
          <a:blip r:embed="rId3" cstate="print"/>
          <a:srcRect/>
          <a:stretch>
            <a:fillRect/>
          </a:stretch>
        </p:blipFill>
        <p:spPr bwMode="auto">
          <a:xfrm>
            <a:off x="214282" y="857232"/>
            <a:ext cx="830090" cy="785818"/>
          </a:xfrm>
          <a:prstGeom prst="rect">
            <a:avLst/>
          </a:prstGeom>
          <a:noFill/>
        </p:spPr>
      </p:pic>
      <p:pic>
        <p:nvPicPr>
          <p:cNvPr id="9" name="Picture 2" descr="http://www.clker.com/cliparts/b/F/d/4/M/0/red-person-outline-hi.png"/>
          <p:cNvPicPr>
            <a:picLocks noChangeAspect="1" noChangeArrowheads="1"/>
          </p:cNvPicPr>
          <p:nvPr/>
        </p:nvPicPr>
        <p:blipFill>
          <a:blip r:embed="rId3" cstate="print"/>
          <a:srcRect/>
          <a:stretch>
            <a:fillRect/>
          </a:stretch>
        </p:blipFill>
        <p:spPr bwMode="auto">
          <a:xfrm>
            <a:off x="142844" y="5214950"/>
            <a:ext cx="830090" cy="785818"/>
          </a:xfrm>
          <a:prstGeom prst="rect">
            <a:avLst/>
          </a:prstGeom>
          <a:noFill/>
        </p:spPr>
      </p:pic>
      <p:cxnSp>
        <p:nvCxnSpPr>
          <p:cNvPr id="13" name="12 Conector recto"/>
          <p:cNvCxnSpPr>
            <a:stCxn id="9" idx="3"/>
            <a:endCxn id="9" idx="3"/>
          </p:cNvCxnSpPr>
          <p:nvPr/>
        </p:nvCxnSpPr>
        <p:spPr>
          <a:xfrm>
            <a:off x="972934" y="5607859"/>
            <a:ext cx="158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D:\ProyectoFinal\Proyecto final\Logo_OpticalMarketing\iso2.png"/>
          <p:cNvPicPr>
            <a:picLocks noChangeAspect="1" noChangeArrowheads="1"/>
          </p:cNvPicPr>
          <p:nvPr/>
        </p:nvPicPr>
        <p:blipFill>
          <a:blip r:embed="rId4" cstate="print"/>
          <a:srcRect/>
          <a:stretch>
            <a:fillRect/>
          </a:stretch>
        </p:blipFill>
        <p:spPr bwMode="auto">
          <a:xfrm>
            <a:off x="3929058" y="2643182"/>
            <a:ext cx="1071569" cy="1096743"/>
          </a:xfrm>
          <a:prstGeom prst="rect">
            <a:avLst/>
          </a:prstGeom>
          <a:noFill/>
        </p:spPr>
      </p:pic>
      <p:pic>
        <p:nvPicPr>
          <p:cNvPr id="18" name="Picture 5" descr="https://si0.twimg.com/profile_images/97538866/UniPersonLogoGS_red.gif"/>
          <p:cNvPicPr>
            <a:picLocks noChangeAspect="1" noChangeArrowheads="1"/>
          </p:cNvPicPr>
          <p:nvPr/>
        </p:nvPicPr>
        <p:blipFill>
          <a:blip r:embed="rId5"/>
          <a:srcRect/>
          <a:stretch>
            <a:fillRect/>
          </a:stretch>
        </p:blipFill>
        <p:spPr bwMode="auto">
          <a:xfrm>
            <a:off x="8224656" y="5429264"/>
            <a:ext cx="776500" cy="857256"/>
          </a:xfrm>
          <a:prstGeom prst="rect">
            <a:avLst/>
          </a:prstGeom>
          <a:noFill/>
        </p:spPr>
      </p:pic>
      <p:pic>
        <p:nvPicPr>
          <p:cNvPr id="1027" name="Picture 3" descr="C:\Users\PC ACER\Dropbox\OpticalMarketing\images\LED-TV.jpg"/>
          <p:cNvPicPr>
            <a:picLocks noChangeAspect="1" noChangeArrowheads="1"/>
          </p:cNvPicPr>
          <p:nvPr/>
        </p:nvPicPr>
        <p:blipFill>
          <a:blip r:embed="rId6" cstate="print"/>
          <a:srcRect/>
          <a:stretch>
            <a:fillRect/>
          </a:stretch>
        </p:blipFill>
        <p:spPr bwMode="auto">
          <a:xfrm>
            <a:off x="6786578" y="5457397"/>
            <a:ext cx="928694" cy="829123"/>
          </a:xfrm>
          <a:prstGeom prst="rect">
            <a:avLst/>
          </a:prstGeom>
          <a:noFill/>
        </p:spPr>
      </p:pic>
      <p:pic>
        <p:nvPicPr>
          <p:cNvPr id="20" name="Picture 5" descr="https://si0.twimg.com/profile_images/97538866/UniPersonLogoGS_red.gif"/>
          <p:cNvPicPr>
            <a:picLocks noChangeAspect="1" noChangeArrowheads="1"/>
          </p:cNvPicPr>
          <p:nvPr/>
        </p:nvPicPr>
        <p:blipFill>
          <a:blip r:embed="rId5"/>
          <a:srcRect/>
          <a:stretch>
            <a:fillRect/>
          </a:stretch>
        </p:blipFill>
        <p:spPr bwMode="auto">
          <a:xfrm>
            <a:off x="8296094" y="3071810"/>
            <a:ext cx="776500" cy="857256"/>
          </a:xfrm>
          <a:prstGeom prst="rect">
            <a:avLst/>
          </a:prstGeom>
          <a:noFill/>
        </p:spPr>
      </p:pic>
      <p:pic>
        <p:nvPicPr>
          <p:cNvPr id="21" name="Picture 5" descr="https://si0.twimg.com/profile_images/97538866/UniPersonLogoGS_red.gif"/>
          <p:cNvPicPr>
            <a:picLocks noChangeAspect="1" noChangeArrowheads="1"/>
          </p:cNvPicPr>
          <p:nvPr/>
        </p:nvPicPr>
        <p:blipFill>
          <a:blip r:embed="rId5"/>
          <a:srcRect/>
          <a:stretch>
            <a:fillRect/>
          </a:stretch>
        </p:blipFill>
        <p:spPr bwMode="auto">
          <a:xfrm>
            <a:off x="8296094" y="928670"/>
            <a:ext cx="776500" cy="857256"/>
          </a:xfrm>
          <a:prstGeom prst="rect">
            <a:avLst/>
          </a:prstGeom>
          <a:noFill/>
        </p:spPr>
      </p:pic>
      <p:pic>
        <p:nvPicPr>
          <p:cNvPr id="22" name="Picture 3" descr="C:\Users\PC ACER\Dropbox\OpticalMarketing\images\LED-TV.jpg"/>
          <p:cNvPicPr>
            <a:picLocks noChangeAspect="1" noChangeArrowheads="1"/>
          </p:cNvPicPr>
          <p:nvPr/>
        </p:nvPicPr>
        <p:blipFill>
          <a:blip r:embed="rId6" cstate="print"/>
          <a:srcRect/>
          <a:stretch>
            <a:fillRect/>
          </a:stretch>
        </p:blipFill>
        <p:spPr bwMode="auto">
          <a:xfrm>
            <a:off x="6858016" y="3143248"/>
            <a:ext cx="928694" cy="829123"/>
          </a:xfrm>
          <a:prstGeom prst="rect">
            <a:avLst/>
          </a:prstGeom>
          <a:noFill/>
        </p:spPr>
      </p:pic>
      <p:pic>
        <p:nvPicPr>
          <p:cNvPr id="23" name="Picture 3" descr="C:\Users\PC ACER\Dropbox\OpticalMarketing\images\LED-TV.jpg"/>
          <p:cNvPicPr>
            <a:picLocks noChangeAspect="1" noChangeArrowheads="1"/>
          </p:cNvPicPr>
          <p:nvPr/>
        </p:nvPicPr>
        <p:blipFill>
          <a:blip r:embed="rId6" cstate="print"/>
          <a:srcRect/>
          <a:stretch>
            <a:fillRect/>
          </a:stretch>
        </p:blipFill>
        <p:spPr bwMode="auto">
          <a:xfrm>
            <a:off x="6858016" y="1000108"/>
            <a:ext cx="928694" cy="829123"/>
          </a:xfrm>
          <a:prstGeom prst="rect">
            <a:avLst/>
          </a:prstGeom>
          <a:noFill/>
        </p:spPr>
      </p:pic>
      <p:pic>
        <p:nvPicPr>
          <p:cNvPr id="1028"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15140" y="5129624"/>
            <a:ext cx="1095350" cy="371078"/>
          </a:xfrm>
          <a:prstGeom prst="rect">
            <a:avLst/>
          </a:prstGeom>
          <a:noFill/>
        </p:spPr>
      </p:pic>
      <p:pic>
        <p:nvPicPr>
          <p:cNvPr id="25"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86578" y="2786058"/>
            <a:ext cx="1095350" cy="371078"/>
          </a:xfrm>
          <a:prstGeom prst="rect">
            <a:avLst/>
          </a:prstGeom>
          <a:noFill/>
        </p:spPr>
      </p:pic>
      <p:pic>
        <p:nvPicPr>
          <p:cNvPr id="26"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62798" y="700468"/>
            <a:ext cx="1095350" cy="371078"/>
          </a:xfrm>
          <a:prstGeom prst="rect">
            <a:avLst/>
          </a:prstGeom>
          <a:noFill/>
        </p:spPr>
      </p:pic>
      <p:sp>
        <p:nvSpPr>
          <p:cNvPr id="1030" name="AutoShape 6"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032" name="AutoShape 8"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033" name="Picture 9"/>
          <p:cNvPicPr>
            <a:picLocks noChangeAspect="1" noChangeArrowheads="1"/>
          </p:cNvPicPr>
          <p:nvPr/>
        </p:nvPicPr>
        <p:blipFill>
          <a:blip r:embed="rId8" cstate="print"/>
          <a:srcRect/>
          <a:stretch>
            <a:fillRect/>
          </a:stretch>
        </p:blipFill>
        <p:spPr bwMode="auto">
          <a:xfrm>
            <a:off x="1500166" y="4929198"/>
            <a:ext cx="1749432" cy="1571612"/>
          </a:xfrm>
          <a:prstGeom prst="rect">
            <a:avLst/>
          </a:prstGeom>
          <a:noFill/>
          <a:ln w="9525">
            <a:noFill/>
            <a:miter lim="800000"/>
            <a:headEnd/>
            <a:tailEnd/>
          </a:ln>
          <a:effectLst/>
        </p:spPr>
      </p:pic>
      <p:pic>
        <p:nvPicPr>
          <p:cNvPr id="30" name="Picture 9"/>
          <p:cNvPicPr>
            <a:picLocks noChangeAspect="1" noChangeArrowheads="1"/>
          </p:cNvPicPr>
          <p:nvPr/>
        </p:nvPicPr>
        <p:blipFill>
          <a:blip r:embed="rId8" cstate="print"/>
          <a:srcRect/>
          <a:stretch>
            <a:fillRect/>
          </a:stretch>
        </p:blipFill>
        <p:spPr bwMode="auto">
          <a:xfrm>
            <a:off x="1643042" y="500042"/>
            <a:ext cx="1749432" cy="1571612"/>
          </a:xfrm>
          <a:prstGeom prst="rect">
            <a:avLst/>
          </a:prstGeom>
          <a:noFill/>
          <a:ln w="9525">
            <a:noFill/>
            <a:miter lim="800000"/>
            <a:headEnd/>
            <a:tailEnd/>
          </a:ln>
          <a:effectLst/>
        </p:spPr>
      </p:pic>
      <p:sp>
        <p:nvSpPr>
          <p:cNvPr id="32" name="31 Rectángulo"/>
          <p:cNvSpPr/>
          <p:nvPr/>
        </p:nvSpPr>
        <p:spPr>
          <a:xfrm>
            <a:off x="1643042" y="500042"/>
            <a:ext cx="1785950" cy="1571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1500166" y="4929198"/>
            <a:ext cx="1785950" cy="1571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34 Flecha izquierda y derecha"/>
          <p:cNvSpPr/>
          <p:nvPr/>
        </p:nvSpPr>
        <p:spPr>
          <a:xfrm>
            <a:off x="1000100" y="1071546"/>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35 Flecha izquierda y derecha"/>
          <p:cNvSpPr/>
          <p:nvPr/>
        </p:nvSpPr>
        <p:spPr>
          <a:xfrm>
            <a:off x="857224" y="5429264"/>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4" name="Picture 10" descr="D:\ProyectoFinal\Proyecto final\Logo_OpticalMarketing\gris.png"/>
          <p:cNvPicPr>
            <a:picLocks noChangeAspect="1" noChangeArrowheads="1"/>
          </p:cNvPicPr>
          <p:nvPr/>
        </p:nvPicPr>
        <p:blipFill>
          <a:blip r:embed="rId9" cstate="print"/>
          <a:srcRect/>
          <a:stretch>
            <a:fillRect/>
          </a:stretch>
        </p:blipFill>
        <p:spPr bwMode="auto">
          <a:xfrm>
            <a:off x="3643306" y="3786190"/>
            <a:ext cx="1857388" cy="410631"/>
          </a:xfrm>
          <a:prstGeom prst="rect">
            <a:avLst/>
          </a:prstGeom>
          <a:noFill/>
        </p:spPr>
      </p:pic>
      <p:sp>
        <p:nvSpPr>
          <p:cNvPr id="38" name="37 Elipse"/>
          <p:cNvSpPr/>
          <p:nvPr/>
        </p:nvSpPr>
        <p:spPr>
          <a:xfrm>
            <a:off x="3500430" y="2500306"/>
            <a:ext cx="2143140" cy="214314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38 Flecha izquierda y derecha"/>
          <p:cNvSpPr/>
          <p:nvPr/>
        </p:nvSpPr>
        <p:spPr>
          <a:xfrm rot="3119671">
            <a:off x="3097900" y="2405508"/>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39 Flecha izquierda y derecha"/>
          <p:cNvSpPr/>
          <p:nvPr/>
        </p:nvSpPr>
        <p:spPr>
          <a:xfrm rot="19280318">
            <a:off x="3048192" y="4502441"/>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40 Flecha izquierda y derecha"/>
          <p:cNvSpPr/>
          <p:nvPr/>
        </p:nvSpPr>
        <p:spPr>
          <a:xfrm>
            <a:off x="5857884" y="3500438"/>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Flecha izquierda y derecha"/>
          <p:cNvSpPr/>
          <p:nvPr/>
        </p:nvSpPr>
        <p:spPr>
          <a:xfrm rot="19280318">
            <a:off x="5290055" y="2042724"/>
            <a:ext cx="1349972" cy="200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42 Flecha izquierda y derecha"/>
          <p:cNvSpPr/>
          <p:nvPr/>
        </p:nvSpPr>
        <p:spPr>
          <a:xfrm rot="2539898">
            <a:off x="5177989" y="4928944"/>
            <a:ext cx="1349972" cy="200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43 Flecha izquierda y derecha"/>
          <p:cNvSpPr/>
          <p:nvPr/>
        </p:nvSpPr>
        <p:spPr>
          <a:xfrm>
            <a:off x="7858148" y="1428736"/>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44 Flecha izquierda y derecha"/>
          <p:cNvSpPr/>
          <p:nvPr/>
        </p:nvSpPr>
        <p:spPr>
          <a:xfrm>
            <a:off x="7858148" y="3500438"/>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45 Flecha izquierda y derecha"/>
          <p:cNvSpPr/>
          <p:nvPr/>
        </p:nvSpPr>
        <p:spPr>
          <a:xfrm>
            <a:off x="7858148" y="5929330"/>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47 Rectángulo"/>
          <p:cNvSpPr/>
          <p:nvPr/>
        </p:nvSpPr>
        <p:spPr>
          <a:xfrm>
            <a:off x="6929454" y="1214422"/>
            <a:ext cx="785818"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5" name="Picture 11" descr="C:\Users\PC ACER\Dropbox\botinazul.png"/>
          <p:cNvPicPr>
            <a:picLocks noChangeAspect="1" noChangeArrowheads="1"/>
          </p:cNvPicPr>
          <p:nvPr/>
        </p:nvPicPr>
        <p:blipFill>
          <a:blip r:embed="rId10" cstate="print"/>
          <a:srcRect/>
          <a:stretch>
            <a:fillRect/>
          </a:stretch>
        </p:blipFill>
        <p:spPr bwMode="auto">
          <a:xfrm>
            <a:off x="7143768" y="1214422"/>
            <a:ext cx="357190" cy="357190"/>
          </a:xfrm>
          <a:prstGeom prst="rect">
            <a:avLst/>
          </a:prstGeom>
          <a:noFill/>
        </p:spPr>
      </p:pic>
      <p:sp>
        <p:nvSpPr>
          <p:cNvPr id="49" name="48 Rectángulo"/>
          <p:cNvSpPr/>
          <p:nvPr/>
        </p:nvSpPr>
        <p:spPr>
          <a:xfrm>
            <a:off x="6929454" y="3357562"/>
            <a:ext cx="785818"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49 Rectángulo"/>
          <p:cNvSpPr/>
          <p:nvPr/>
        </p:nvSpPr>
        <p:spPr>
          <a:xfrm>
            <a:off x="6858016" y="5643578"/>
            <a:ext cx="785818"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6" name="Picture 12" descr="C:\Users\PC ACER\Dropbox\botinnegro.png"/>
          <p:cNvPicPr>
            <a:picLocks noChangeAspect="1" noChangeArrowheads="1"/>
          </p:cNvPicPr>
          <p:nvPr/>
        </p:nvPicPr>
        <p:blipFill>
          <a:blip r:embed="rId11" cstate="print"/>
          <a:srcRect/>
          <a:stretch>
            <a:fillRect/>
          </a:stretch>
        </p:blipFill>
        <p:spPr bwMode="auto">
          <a:xfrm>
            <a:off x="7072330" y="5643578"/>
            <a:ext cx="428628" cy="428628"/>
          </a:xfrm>
          <a:prstGeom prst="rect">
            <a:avLst/>
          </a:prstGeom>
          <a:noFill/>
        </p:spPr>
      </p:pic>
      <p:pic>
        <p:nvPicPr>
          <p:cNvPr id="1037" name="Picture 13" descr="C:\Users\PC ACER\Dropbox\remera.png"/>
          <p:cNvPicPr>
            <a:picLocks noChangeAspect="1" noChangeArrowheads="1"/>
          </p:cNvPicPr>
          <p:nvPr/>
        </p:nvPicPr>
        <p:blipFill>
          <a:blip r:embed="rId12" cstate="print"/>
          <a:srcRect/>
          <a:stretch>
            <a:fillRect/>
          </a:stretch>
        </p:blipFill>
        <p:spPr bwMode="auto">
          <a:xfrm>
            <a:off x="7143768" y="3357562"/>
            <a:ext cx="357190" cy="35719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umancapitaladviser.com/wp-content/uploads/2011/12/no3.jpg"/>
          <p:cNvPicPr>
            <a:picLocks noChangeAspect="1" noChangeArrowheads="1"/>
          </p:cNvPicPr>
          <p:nvPr/>
        </p:nvPicPr>
        <p:blipFill>
          <a:blip r:embed="rId2"/>
          <a:srcRect/>
          <a:stretch>
            <a:fillRect/>
          </a:stretch>
        </p:blipFill>
        <p:spPr bwMode="auto">
          <a:xfrm>
            <a:off x="1428728" y="214290"/>
            <a:ext cx="6357982" cy="635798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714612" y="2786058"/>
            <a:ext cx="3929090" cy="830997"/>
          </a:xfrm>
          <a:prstGeom prst="rect">
            <a:avLst/>
          </a:prstGeom>
        </p:spPr>
        <p:txBody>
          <a:bodyPr wrap="square">
            <a:spAutoFit/>
          </a:bodyPr>
          <a:lstStyle/>
          <a:p>
            <a:r>
              <a:rPr lang="es-AR" sz="4800" dirty="0" smtClean="0">
                <a:latin typeface="Verdana" pitchFamily="34" charset="0"/>
                <a:ea typeface="Verdana" pitchFamily="34" charset="0"/>
                <a:cs typeface="Verdana" pitchFamily="34" charset="0"/>
              </a:rPr>
              <a:t>Preguntas?</a:t>
            </a: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680624" y="2143116"/>
            <a:ext cx="1605360" cy="1643074"/>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6572264" y="2143116"/>
            <a:ext cx="1537912" cy="164307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928926" y="2786058"/>
            <a:ext cx="3929090" cy="830997"/>
          </a:xfrm>
          <a:prstGeom prst="rect">
            <a:avLst/>
          </a:prstGeom>
        </p:spPr>
        <p:txBody>
          <a:bodyPr wrap="square">
            <a:spAutoFit/>
          </a:bodyPr>
          <a:lstStyle/>
          <a:p>
            <a:r>
              <a:rPr lang="es-AR" sz="4800" dirty="0" smtClean="0">
                <a:latin typeface="Verdana" pitchFamily="34" charset="0"/>
                <a:ea typeface="Verdana" pitchFamily="34" charset="0"/>
                <a:cs typeface="Verdana" pitchFamily="34" charset="0"/>
              </a:rPr>
              <a:t>GRACIAS!</a:t>
            </a: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680624" y="2143116"/>
            <a:ext cx="1605360" cy="1643074"/>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6572264" y="2143116"/>
            <a:ext cx="1537912" cy="164307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xminutes.dlugan.com/wp-content/uploads/2008/02/question-mark.jpg"/>
          <p:cNvPicPr>
            <a:picLocks noChangeAspect="1" noChangeArrowheads="1"/>
          </p:cNvPicPr>
          <p:nvPr/>
        </p:nvPicPr>
        <p:blipFill>
          <a:blip r:embed="rId3"/>
          <a:srcRect/>
          <a:stretch>
            <a:fillRect/>
          </a:stretch>
        </p:blipFill>
        <p:spPr bwMode="auto">
          <a:xfrm>
            <a:off x="2428860" y="43790"/>
            <a:ext cx="4857784" cy="667135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000496" y="2857496"/>
            <a:ext cx="4929222" cy="1938992"/>
          </a:xfrm>
          <a:prstGeom prst="rect">
            <a:avLst/>
          </a:prstGeom>
        </p:spPr>
        <p:txBody>
          <a:bodyPr wrap="square">
            <a:spAutoFit/>
          </a:bodyPr>
          <a:lstStyle/>
          <a:p>
            <a:pPr algn="ctr">
              <a:buFont typeface="Arial" pitchFamily="34" charset="0"/>
              <a:buChar char="•"/>
            </a:pPr>
            <a:r>
              <a:rPr lang="es-AR" sz="4000" u="sng" dirty="0" smtClean="0">
                <a:latin typeface="Verdana" pitchFamily="34" charset="0"/>
                <a:ea typeface="Verdana" pitchFamily="34" charset="0"/>
                <a:cs typeface="Verdana" pitchFamily="34" charset="0"/>
              </a:rPr>
              <a:t>Comportamiento</a:t>
            </a:r>
            <a:r>
              <a:rPr lang="es-AR" sz="4000" dirty="0" smtClean="0">
                <a:latin typeface="Verdana" pitchFamily="34" charset="0"/>
                <a:ea typeface="Verdana" pitchFamily="34" charset="0"/>
                <a:cs typeface="Verdana" pitchFamily="34" charset="0"/>
              </a:rPr>
              <a:t> </a:t>
            </a:r>
          </a:p>
          <a:p>
            <a:pPr algn="ctr">
              <a:buFont typeface="Arial" pitchFamily="34" charset="0"/>
              <a:buChar char="•"/>
            </a:pPr>
            <a:endParaRPr lang="es-AR" sz="4000" u="sng" dirty="0" smtClean="0">
              <a:latin typeface="Verdana" pitchFamily="34" charset="0"/>
              <a:ea typeface="Verdana" pitchFamily="34" charset="0"/>
              <a:cs typeface="Verdana" pitchFamily="34" charset="0"/>
            </a:endParaRPr>
          </a:p>
          <a:p>
            <a:pPr algn="ctr">
              <a:buFont typeface="Arial" pitchFamily="34" charset="0"/>
              <a:buChar char="•"/>
            </a:pPr>
            <a:r>
              <a:rPr lang="es-AR" sz="4000" u="sng" dirty="0" smtClean="0">
                <a:latin typeface="Verdana" pitchFamily="34" charset="0"/>
                <a:ea typeface="Verdana" pitchFamily="34" charset="0"/>
                <a:cs typeface="Verdana" pitchFamily="34" charset="0"/>
              </a:rPr>
              <a:t>Participación</a:t>
            </a:r>
            <a:endParaRPr lang="es-AR" sz="4000" dirty="0">
              <a:latin typeface="Verdana" pitchFamily="34" charset="0"/>
              <a:ea typeface="Verdana" pitchFamily="34" charset="0"/>
              <a:cs typeface="Verdana" pitchFamily="34" charset="0"/>
            </a:endParaRPr>
          </a:p>
        </p:txBody>
      </p:sp>
      <p:pic>
        <p:nvPicPr>
          <p:cNvPr id="19461" name="Picture 5"/>
          <p:cNvPicPr>
            <a:picLocks noChangeAspect="1" noChangeArrowheads="1"/>
          </p:cNvPicPr>
          <p:nvPr/>
        </p:nvPicPr>
        <p:blipFill>
          <a:blip r:embed="rId3"/>
          <a:srcRect/>
          <a:stretch>
            <a:fillRect/>
          </a:stretch>
        </p:blipFill>
        <p:spPr bwMode="auto">
          <a:xfrm>
            <a:off x="285720" y="352122"/>
            <a:ext cx="3857652" cy="6505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srcRect/>
          <a:stretch>
            <a:fillRect/>
          </a:stretch>
        </p:blipFill>
        <p:spPr bwMode="auto">
          <a:xfrm>
            <a:off x="428596" y="1428736"/>
            <a:ext cx="8185604"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71470" y="0"/>
            <a:ext cx="959527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matlabtips.com/wp-content/uploads/2012/04/realtime.jpg"/>
          <p:cNvPicPr>
            <a:picLocks noChangeAspect="1" noChangeArrowheads="1"/>
          </p:cNvPicPr>
          <p:nvPr/>
        </p:nvPicPr>
        <p:blipFill>
          <a:blip r:embed="rId3"/>
          <a:srcRect/>
          <a:stretch>
            <a:fillRect/>
          </a:stretch>
        </p:blipFill>
        <p:spPr bwMode="auto">
          <a:xfrm>
            <a:off x="3643306" y="214290"/>
            <a:ext cx="2214578" cy="1663395"/>
          </a:xfrm>
          <a:prstGeom prst="rect">
            <a:avLst/>
          </a:prstGeom>
          <a:noFill/>
        </p:spPr>
      </p:pic>
      <p:pic>
        <p:nvPicPr>
          <p:cNvPr id="24580" name="Picture 4" descr="http://www.philippineadsales.com/wp-content/uploads/2010/03/online-advertising.png"/>
          <p:cNvPicPr>
            <a:picLocks noChangeAspect="1" noChangeArrowheads="1"/>
          </p:cNvPicPr>
          <p:nvPr/>
        </p:nvPicPr>
        <p:blipFill>
          <a:blip r:embed="rId4"/>
          <a:srcRect/>
          <a:stretch>
            <a:fillRect/>
          </a:stretch>
        </p:blipFill>
        <p:spPr bwMode="auto">
          <a:xfrm>
            <a:off x="357158" y="4067197"/>
            <a:ext cx="2857500" cy="2647951"/>
          </a:xfrm>
          <a:prstGeom prst="rect">
            <a:avLst/>
          </a:prstGeom>
          <a:noFill/>
        </p:spPr>
      </p:pic>
      <p:pic>
        <p:nvPicPr>
          <p:cNvPr id="24581" name="Picture 5" descr="D:\ProyectoFinal\Proyecto final\Logo_OpticalMarketing\LOGOFINAL.png"/>
          <p:cNvPicPr>
            <a:picLocks noChangeAspect="1" noChangeArrowheads="1"/>
          </p:cNvPicPr>
          <p:nvPr/>
        </p:nvPicPr>
        <p:blipFill>
          <a:blip r:embed="rId5" cstate="print"/>
          <a:srcRect/>
          <a:stretch>
            <a:fillRect/>
          </a:stretch>
        </p:blipFill>
        <p:spPr bwMode="auto">
          <a:xfrm>
            <a:off x="2643174" y="2714620"/>
            <a:ext cx="4270836" cy="885826"/>
          </a:xfrm>
          <a:prstGeom prst="rect">
            <a:avLst/>
          </a:prstGeom>
          <a:noFill/>
        </p:spPr>
      </p:pic>
      <p:pic>
        <p:nvPicPr>
          <p:cNvPr id="24585" name="Picture 9" descr="http://www.freshnetworks.com/blog/wp-content/uploads/2011/03/Coca-cola.jpg"/>
          <p:cNvPicPr>
            <a:picLocks noChangeAspect="1" noChangeArrowheads="1"/>
          </p:cNvPicPr>
          <p:nvPr/>
        </p:nvPicPr>
        <p:blipFill>
          <a:blip r:embed="rId6"/>
          <a:srcRect/>
          <a:stretch>
            <a:fillRect/>
          </a:stretch>
        </p:blipFill>
        <p:spPr bwMode="auto">
          <a:xfrm>
            <a:off x="6786578" y="4405346"/>
            <a:ext cx="1952612" cy="1952612"/>
          </a:xfrm>
          <a:prstGeom prst="rect">
            <a:avLst/>
          </a:prstGeom>
          <a:noFill/>
        </p:spPr>
      </p:pic>
      <p:cxnSp>
        <p:nvCxnSpPr>
          <p:cNvPr id="9" name="8 Forma"/>
          <p:cNvCxnSpPr>
            <a:stCxn id="24581" idx="1"/>
          </p:cNvCxnSpPr>
          <p:nvPr/>
        </p:nvCxnSpPr>
        <p:spPr>
          <a:xfrm rot="10800000" flipV="1">
            <a:off x="1500166" y="3157532"/>
            <a:ext cx="1143008" cy="1200161"/>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Forma"/>
          <p:cNvCxnSpPr>
            <a:stCxn id="24581" idx="3"/>
            <a:endCxn id="24585" idx="0"/>
          </p:cNvCxnSpPr>
          <p:nvPr/>
        </p:nvCxnSpPr>
        <p:spPr>
          <a:xfrm>
            <a:off x="6914010" y="3157533"/>
            <a:ext cx="848874" cy="1247813"/>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24581" idx="0"/>
            <a:endCxn id="24578" idx="2"/>
          </p:cNvCxnSpPr>
          <p:nvPr/>
        </p:nvCxnSpPr>
        <p:spPr>
          <a:xfrm rot="16200000" flipV="1">
            <a:off x="4346127" y="2282154"/>
            <a:ext cx="836935" cy="2799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142844" y="4714884"/>
            <a:ext cx="8610607" cy="1785950"/>
          </a:xfrm>
          <a:prstGeom prst="rect">
            <a:avLst/>
          </a:prstGeom>
          <a:noFill/>
        </p:spPr>
      </p:pic>
      <p:sp>
        <p:nvSpPr>
          <p:cNvPr id="16" name="15 Rectángulo"/>
          <p:cNvSpPr/>
          <p:nvPr/>
        </p:nvSpPr>
        <p:spPr>
          <a:xfrm>
            <a:off x="4500562" y="1214422"/>
            <a:ext cx="4929222" cy="3785652"/>
          </a:xfrm>
          <a:prstGeom prst="rect">
            <a:avLst/>
          </a:prstGeom>
        </p:spPr>
        <p:txBody>
          <a:bodyPr wrap="square">
            <a:spAutoFit/>
          </a:bodyPr>
          <a:lstStyle/>
          <a:p>
            <a:pPr>
              <a:buFont typeface="Arial" pitchFamily="34" charset="0"/>
              <a:buChar char="•"/>
            </a:pPr>
            <a:r>
              <a:rPr lang="es-AR" sz="4000" dirty="0" smtClean="0">
                <a:latin typeface="Verdana" pitchFamily="34" charset="0"/>
                <a:ea typeface="Verdana" pitchFamily="34" charset="0"/>
                <a:cs typeface="Verdana" pitchFamily="34" charset="0"/>
              </a:rPr>
              <a:t>Percepción.</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Interacción.</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Pertenencia!</a:t>
            </a:r>
            <a:br>
              <a:rPr lang="es-AR" sz="4000" dirty="0" smtClean="0">
                <a:latin typeface="Verdana" pitchFamily="34" charset="0"/>
                <a:ea typeface="Verdana" pitchFamily="34" charset="0"/>
                <a:cs typeface="Verdana" pitchFamily="34" charset="0"/>
              </a:rPr>
            </a:br>
            <a:endParaRPr lang="es-AR" sz="4000" dirty="0" smtClean="0">
              <a:latin typeface="Verdana" pitchFamily="34" charset="0"/>
              <a:ea typeface="Verdana" pitchFamily="34" charset="0"/>
              <a:cs typeface="Verdana" pitchFamily="34" charset="0"/>
            </a:endParaRPr>
          </a:p>
        </p:txBody>
      </p:sp>
      <p:pic>
        <p:nvPicPr>
          <p:cNvPr id="28677" name="Picture 5" descr="https://si0.twimg.com/profile_images/97538866/UniPersonLogoGS_red.gif"/>
          <p:cNvPicPr>
            <a:picLocks noChangeAspect="1" noChangeArrowheads="1"/>
          </p:cNvPicPr>
          <p:nvPr/>
        </p:nvPicPr>
        <p:blipFill>
          <a:blip r:embed="rId4"/>
          <a:srcRect/>
          <a:stretch>
            <a:fillRect/>
          </a:stretch>
        </p:blipFill>
        <p:spPr bwMode="auto">
          <a:xfrm>
            <a:off x="928662" y="1071546"/>
            <a:ext cx="3000396" cy="331243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142844" y="4714884"/>
            <a:ext cx="8610607" cy="1785950"/>
          </a:xfrm>
          <a:prstGeom prst="rect">
            <a:avLst/>
          </a:prstGeom>
          <a:noFill/>
        </p:spPr>
      </p:pic>
      <p:pic>
        <p:nvPicPr>
          <p:cNvPr id="28674" name="Picture 2" descr="http://www.clker.com/cliparts/b/F/d/4/M/0/red-person-outline-hi.png"/>
          <p:cNvPicPr>
            <a:picLocks noChangeAspect="1" noChangeArrowheads="1"/>
          </p:cNvPicPr>
          <p:nvPr/>
        </p:nvPicPr>
        <p:blipFill>
          <a:blip r:embed="rId4"/>
          <a:srcRect/>
          <a:stretch>
            <a:fillRect/>
          </a:stretch>
        </p:blipFill>
        <p:spPr bwMode="auto">
          <a:xfrm>
            <a:off x="4929190" y="785794"/>
            <a:ext cx="3929090" cy="3719538"/>
          </a:xfrm>
          <a:prstGeom prst="rect">
            <a:avLst/>
          </a:prstGeom>
          <a:noFill/>
        </p:spPr>
      </p:pic>
      <p:sp>
        <p:nvSpPr>
          <p:cNvPr id="16" name="15 Rectángulo"/>
          <p:cNvSpPr/>
          <p:nvPr/>
        </p:nvSpPr>
        <p:spPr>
          <a:xfrm>
            <a:off x="500034" y="1142984"/>
            <a:ext cx="4429156" cy="3170099"/>
          </a:xfrm>
          <a:prstGeom prst="rect">
            <a:avLst/>
          </a:prstGeom>
        </p:spPr>
        <p:txBody>
          <a:bodyPr wrap="square">
            <a:spAutoFit/>
          </a:bodyPr>
          <a:lstStyle/>
          <a:p>
            <a:pPr>
              <a:buFont typeface="Arial" pitchFamily="34" charset="0"/>
              <a:buChar char="•"/>
            </a:pPr>
            <a:r>
              <a:rPr lang="es-AR" sz="4000" dirty="0" err="1" smtClean="0">
                <a:latin typeface="Verdana" pitchFamily="34" charset="0"/>
                <a:ea typeface="Verdana" pitchFamily="34" charset="0"/>
                <a:cs typeface="Verdana" pitchFamily="34" charset="0"/>
              </a:rPr>
              <a:t>Feedback</a:t>
            </a:r>
            <a:r>
              <a:rPr lang="es-AR" sz="4000" dirty="0" smtClean="0">
                <a:latin typeface="Verdana" pitchFamily="34" charset="0"/>
                <a:ea typeface="Verdana" pitchFamily="34" charset="0"/>
                <a:cs typeface="Verdana" pitchFamily="34" charset="0"/>
              </a:rPr>
              <a:t>!</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Análisis.</a:t>
            </a:r>
            <a:br>
              <a:rPr lang="es-AR" sz="4000" dirty="0" smtClean="0">
                <a:latin typeface="Verdana" pitchFamily="34" charset="0"/>
                <a:ea typeface="Verdana" pitchFamily="34" charset="0"/>
                <a:cs typeface="Verdana" pitchFamily="34" charset="0"/>
              </a:rPr>
            </a:b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Mejora.</a:t>
            </a:r>
            <a:endParaRPr lang="es-AR" sz="4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489</Words>
  <Application>Microsoft Office PowerPoint</Application>
  <PresentationFormat>Presentación en pantalla (4:3)</PresentationFormat>
  <Paragraphs>111</Paragraphs>
  <Slides>21</Slides>
  <Notes>20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PC ACER</dc:creator>
  <cp:lastModifiedBy>PC ACER</cp:lastModifiedBy>
  <cp:revision>75</cp:revision>
  <dcterms:created xsi:type="dcterms:W3CDTF">2012-11-12T13:02:19Z</dcterms:created>
  <dcterms:modified xsi:type="dcterms:W3CDTF">2012-11-12T22:32:10Z</dcterms:modified>
</cp:coreProperties>
</file>