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1" r:id="rId3"/>
    <p:sldId id="265" r:id="rId4"/>
    <p:sldId id="280" r:id="rId5"/>
    <p:sldId id="260" r:id="rId6"/>
    <p:sldId id="263" r:id="rId7"/>
    <p:sldId id="274" r:id="rId8"/>
    <p:sldId id="281" r:id="rId9"/>
    <p:sldId id="273" r:id="rId10"/>
    <p:sldId id="282" r:id="rId11"/>
    <p:sldId id="272" r:id="rId12"/>
    <p:sldId id="267" r:id="rId13"/>
    <p:sldId id="271" r:id="rId14"/>
    <p:sldId id="279"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E6E5"/>
    <a:srgbClr val="ECECEC"/>
    <a:srgbClr val="DDDC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0C2943-AA65-48E3-B714-0A3381E96B8A}" type="doc">
      <dgm:prSet loTypeId="urn:microsoft.com/office/officeart/2018/5/layout/CenteredIconLabelDescriptionList" loCatId="icon" qsTypeId="urn:microsoft.com/office/officeart/2005/8/quickstyle/simple5" qsCatId="simple" csTypeId="urn:microsoft.com/office/officeart/2005/8/colors/colorful5" csCatId="colorful" phldr="1"/>
      <dgm:spPr/>
      <dgm:t>
        <a:bodyPr/>
        <a:lstStyle/>
        <a:p>
          <a:endParaRPr lang="en-US"/>
        </a:p>
      </dgm:t>
    </dgm:pt>
    <dgm:pt modelId="{23B7EF7D-8A12-4346-8504-CC5693E653EB}">
      <dgm:prSet/>
      <dgm:spPr/>
      <dgm:t>
        <a:bodyPr/>
        <a:lstStyle/>
        <a:p>
          <a:pPr>
            <a:lnSpc>
              <a:spcPct val="100000"/>
            </a:lnSpc>
            <a:defRPr b="1"/>
          </a:pPr>
          <a:r>
            <a:rPr lang="en-US"/>
            <a:t>Global Suicide data</a:t>
          </a:r>
        </a:p>
      </dgm:t>
    </dgm:pt>
    <dgm:pt modelId="{C13E099A-4371-4217-944C-DA98CEB35DD0}" type="parTrans" cxnId="{D2DBE1DB-AA76-4640-B4BA-75FF5E25EAE7}">
      <dgm:prSet/>
      <dgm:spPr/>
      <dgm:t>
        <a:bodyPr/>
        <a:lstStyle/>
        <a:p>
          <a:endParaRPr lang="en-US"/>
        </a:p>
      </dgm:t>
    </dgm:pt>
    <dgm:pt modelId="{327BD3FE-1385-4C76-8EB1-A8A62F10C603}" type="sibTrans" cxnId="{D2DBE1DB-AA76-4640-B4BA-75FF5E25EAE7}">
      <dgm:prSet/>
      <dgm:spPr/>
      <dgm:t>
        <a:bodyPr/>
        <a:lstStyle/>
        <a:p>
          <a:endParaRPr lang="en-US"/>
        </a:p>
      </dgm:t>
    </dgm:pt>
    <dgm:pt modelId="{E18601D8-411B-482C-A791-D7F94C149FD5}">
      <dgm:prSet/>
      <dgm:spPr/>
      <dgm:t>
        <a:bodyPr/>
        <a:lstStyle/>
        <a:p>
          <a:pPr>
            <a:lnSpc>
              <a:spcPct val="100000"/>
            </a:lnSpc>
          </a:pPr>
          <a:r>
            <a:rPr lang="en-US"/>
            <a:t>- gender and population</a:t>
          </a:r>
        </a:p>
      </dgm:t>
    </dgm:pt>
    <dgm:pt modelId="{B0A8CE9A-F1E5-4CA7-967F-D93C63DE6BA7}" type="parTrans" cxnId="{E0D0F780-04FE-4995-BCE9-C9335630CB4A}">
      <dgm:prSet/>
      <dgm:spPr/>
      <dgm:t>
        <a:bodyPr/>
        <a:lstStyle/>
        <a:p>
          <a:endParaRPr lang="en-US"/>
        </a:p>
      </dgm:t>
    </dgm:pt>
    <dgm:pt modelId="{5BF87C17-63BF-4A5C-8348-86E667B1F76D}" type="sibTrans" cxnId="{E0D0F780-04FE-4995-BCE9-C9335630CB4A}">
      <dgm:prSet/>
      <dgm:spPr/>
      <dgm:t>
        <a:bodyPr/>
        <a:lstStyle/>
        <a:p>
          <a:endParaRPr lang="en-US"/>
        </a:p>
      </dgm:t>
    </dgm:pt>
    <dgm:pt modelId="{7E89653D-1419-4FB0-8C0B-51F5AFEEEE74}">
      <dgm:prSet/>
      <dgm:spPr/>
      <dgm:t>
        <a:bodyPr/>
        <a:lstStyle/>
        <a:p>
          <a:pPr>
            <a:lnSpc>
              <a:spcPct val="100000"/>
            </a:lnSpc>
          </a:pPr>
          <a:r>
            <a:rPr lang="en-US"/>
            <a:t>- suicide and freedom</a:t>
          </a:r>
        </a:p>
      </dgm:t>
    </dgm:pt>
    <dgm:pt modelId="{BA1BA192-9F70-4F04-8605-B554BF8CA863}" type="parTrans" cxnId="{63C49C1F-5457-44BB-A6F5-148D33F5A588}">
      <dgm:prSet/>
      <dgm:spPr/>
      <dgm:t>
        <a:bodyPr/>
        <a:lstStyle/>
        <a:p>
          <a:endParaRPr lang="en-US"/>
        </a:p>
      </dgm:t>
    </dgm:pt>
    <dgm:pt modelId="{DD0065B3-3024-4B4F-94B5-4A378FB19A1D}" type="sibTrans" cxnId="{63C49C1F-5457-44BB-A6F5-148D33F5A588}">
      <dgm:prSet/>
      <dgm:spPr/>
      <dgm:t>
        <a:bodyPr/>
        <a:lstStyle/>
        <a:p>
          <a:endParaRPr lang="en-US"/>
        </a:p>
      </dgm:t>
    </dgm:pt>
    <dgm:pt modelId="{5B207281-CB58-429F-8134-8EC581FDF0CD}">
      <dgm:prSet/>
      <dgm:spPr/>
      <dgm:t>
        <a:bodyPr/>
        <a:lstStyle/>
        <a:p>
          <a:pPr>
            <a:lnSpc>
              <a:spcPct val="100000"/>
            </a:lnSpc>
          </a:pPr>
          <a:r>
            <a:rPr lang="en-US"/>
            <a:t>- latitude and temperature</a:t>
          </a:r>
        </a:p>
      </dgm:t>
    </dgm:pt>
    <dgm:pt modelId="{C09552A5-87CA-4E50-BBFD-36029C504908}" type="parTrans" cxnId="{3BF9F4D7-294B-45F4-A053-DDDB68D78522}">
      <dgm:prSet/>
      <dgm:spPr/>
      <dgm:t>
        <a:bodyPr/>
        <a:lstStyle/>
        <a:p>
          <a:endParaRPr lang="en-US"/>
        </a:p>
      </dgm:t>
    </dgm:pt>
    <dgm:pt modelId="{BAC5B68E-C511-4B09-9EE5-04DA818DC9A5}" type="sibTrans" cxnId="{3BF9F4D7-294B-45F4-A053-DDDB68D78522}">
      <dgm:prSet/>
      <dgm:spPr/>
      <dgm:t>
        <a:bodyPr/>
        <a:lstStyle/>
        <a:p>
          <a:endParaRPr lang="en-US"/>
        </a:p>
      </dgm:t>
    </dgm:pt>
    <dgm:pt modelId="{2446CD5A-8F3A-4359-B949-103461FBE60A}">
      <dgm:prSet/>
      <dgm:spPr/>
      <dgm:t>
        <a:bodyPr/>
        <a:lstStyle/>
        <a:p>
          <a:pPr>
            <a:lnSpc>
              <a:spcPct val="100000"/>
            </a:lnSpc>
            <a:defRPr b="1"/>
          </a:pPr>
          <a:r>
            <a:rPr lang="en-US"/>
            <a:t>Suicide rate by US states</a:t>
          </a:r>
        </a:p>
      </dgm:t>
    </dgm:pt>
    <dgm:pt modelId="{ADB72239-7EB7-494F-8F00-3728015BC554}" type="parTrans" cxnId="{753F4801-9912-4F5B-8F39-A69247F9EB9A}">
      <dgm:prSet/>
      <dgm:spPr/>
      <dgm:t>
        <a:bodyPr/>
        <a:lstStyle/>
        <a:p>
          <a:endParaRPr lang="en-US"/>
        </a:p>
      </dgm:t>
    </dgm:pt>
    <dgm:pt modelId="{7E93E21D-DDEA-440E-AFC2-06185CD3A8FE}" type="sibTrans" cxnId="{753F4801-9912-4F5B-8F39-A69247F9EB9A}">
      <dgm:prSet/>
      <dgm:spPr/>
      <dgm:t>
        <a:bodyPr/>
        <a:lstStyle/>
        <a:p>
          <a:endParaRPr lang="en-US"/>
        </a:p>
      </dgm:t>
    </dgm:pt>
    <dgm:pt modelId="{900C0408-F2B5-47DC-B750-0F790FA586EC}">
      <dgm:prSet/>
      <dgm:spPr/>
      <dgm:t>
        <a:bodyPr/>
        <a:lstStyle/>
        <a:p>
          <a:pPr>
            <a:lnSpc>
              <a:spcPct val="100000"/>
            </a:lnSpc>
            <a:defRPr b="1"/>
          </a:pPr>
          <a:r>
            <a:rPr lang="en-US"/>
            <a:t>Obesity and suicide</a:t>
          </a:r>
        </a:p>
      </dgm:t>
    </dgm:pt>
    <dgm:pt modelId="{3FFF1F7F-90E6-4CB3-A14A-339106373FD6}" type="parTrans" cxnId="{13992135-A3F3-481E-9D76-0A5125819086}">
      <dgm:prSet/>
      <dgm:spPr/>
      <dgm:t>
        <a:bodyPr/>
        <a:lstStyle/>
        <a:p>
          <a:endParaRPr lang="en-US"/>
        </a:p>
      </dgm:t>
    </dgm:pt>
    <dgm:pt modelId="{EA556FCA-FA19-4A56-89E7-D6E16C4A96E6}" type="sibTrans" cxnId="{13992135-A3F3-481E-9D76-0A5125819086}">
      <dgm:prSet/>
      <dgm:spPr/>
      <dgm:t>
        <a:bodyPr/>
        <a:lstStyle/>
        <a:p>
          <a:endParaRPr lang="en-US"/>
        </a:p>
      </dgm:t>
    </dgm:pt>
    <dgm:pt modelId="{B880B4AE-ADFC-434B-AE2A-D5ED93FF4092}">
      <dgm:prSet/>
      <dgm:spPr/>
      <dgm:t>
        <a:bodyPr/>
        <a:lstStyle/>
        <a:p>
          <a:pPr>
            <a:lnSpc>
              <a:spcPct val="100000"/>
            </a:lnSpc>
            <a:defRPr b="1"/>
          </a:pPr>
          <a:r>
            <a:rPr lang="en-US"/>
            <a:t>Suicide and mental hospitals</a:t>
          </a:r>
        </a:p>
      </dgm:t>
    </dgm:pt>
    <dgm:pt modelId="{0C3D7F70-3A61-4C39-8308-5AFE7DDD3F75}" type="parTrans" cxnId="{1FA42948-3A45-40A1-83A4-9DF5ED8C73D0}">
      <dgm:prSet/>
      <dgm:spPr/>
      <dgm:t>
        <a:bodyPr/>
        <a:lstStyle/>
        <a:p>
          <a:endParaRPr lang="en-US"/>
        </a:p>
      </dgm:t>
    </dgm:pt>
    <dgm:pt modelId="{E17E7ED4-A47E-4E66-9E7C-9D6758DE1451}" type="sibTrans" cxnId="{1FA42948-3A45-40A1-83A4-9DF5ED8C73D0}">
      <dgm:prSet/>
      <dgm:spPr/>
      <dgm:t>
        <a:bodyPr/>
        <a:lstStyle/>
        <a:p>
          <a:endParaRPr lang="en-US"/>
        </a:p>
      </dgm:t>
    </dgm:pt>
    <dgm:pt modelId="{84923C3C-5297-4D8A-8BAC-0C868DC12D0E}" type="pres">
      <dgm:prSet presAssocID="{D90C2943-AA65-48E3-B714-0A3381E96B8A}" presName="root" presStyleCnt="0">
        <dgm:presLayoutVars>
          <dgm:dir/>
          <dgm:resizeHandles val="exact"/>
        </dgm:presLayoutVars>
      </dgm:prSet>
      <dgm:spPr/>
    </dgm:pt>
    <dgm:pt modelId="{CBDDECA7-DC07-4E03-B434-FB577E3FF7B6}" type="pres">
      <dgm:prSet presAssocID="{23B7EF7D-8A12-4346-8504-CC5693E653EB}" presName="compNode" presStyleCnt="0"/>
      <dgm:spPr/>
    </dgm:pt>
    <dgm:pt modelId="{E868647A-2C6B-40E0-B788-D7B7BC6AEBAE}" type="pres">
      <dgm:prSet presAssocID="{23B7EF7D-8A12-4346-8504-CC5693E653E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orth America"/>
        </a:ext>
      </dgm:extLst>
    </dgm:pt>
    <dgm:pt modelId="{4AA3659F-E1B4-4F30-86FF-C3B2471B457B}" type="pres">
      <dgm:prSet presAssocID="{23B7EF7D-8A12-4346-8504-CC5693E653EB}" presName="iconSpace" presStyleCnt="0"/>
      <dgm:spPr/>
    </dgm:pt>
    <dgm:pt modelId="{9A583186-5AB5-4183-B18F-94462532A539}" type="pres">
      <dgm:prSet presAssocID="{23B7EF7D-8A12-4346-8504-CC5693E653EB}" presName="parTx" presStyleLbl="revTx" presStyleIdx="0" presStyleCnt="8">
        <dgm:presLayoutVars>
          <dgm:chMax val="0"/>
          <dgm:chPref val="0"/>
        </dgm:presLayoutVars>
      </dgm:prSet>
      <dgm:spPr/>
    </dgm:pt>
    <dgm:pt modelId="{B5FDFE70-833E-401E-800B-6F59D8F45C6D}" type="pres">
      <dgm:prSet presAssocID="{23B7EF7D-8A12-4346-8504-CC5693E653EB}" presName="txSpace" presStyleCnt="0"/>
      <dgm:spPr/>
    </dgm:pt>
    <dgm:pt modelId="{27354EC6-BB8F-4ACC-BD41-2109D1F745AE}" type="pres">
      <dgm:prSet presAssocID="{23B7EF7D-8A12-4346-8504-CC5693E653EB}" presName="desTx" presStyleLbl="revTx" presStyleIdx="1" presStyleCnt="8">
        <dgm:presLayoutVars/>
      </dgm:prSet>
      <dgm:spPr/>
    </dgm:pt>
    <dgm:pt modelId="{6090EFC8-AA19-4DCF-B19D-858C45024220}" type="pres">
      <dgm:prSet presAssocID="{327BD3FE-1385-4C76-8EB1-A8A62F10C603}" presName="sibTrans" presStyleCnt="0"/>
      <dgm:spPr/>
    </dgm:pt>
    <dgm:pt modelId="{0672255B-975A-47DA-AF95-E9F58CC1BD84}" type="pres">
      <dgm:prSet presAssocID="{2446CD5A-8F3A-4359-B949-103461FBE60A}" presName="compNode" presStyleCnt="0"/>
      <dgm:spPr/>
    </dgm:pt>
    <dgm:pt modelId="{73B5A12D-0322-42BA-8D50-3C68572B841E}" type="pres">
      <dgm:prSet presAssocID="{2446CD5A-8F3A-4359-B949-103461FBE60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rying Face with Solid Fill"/>
        </a:ext>
      </dgm:extLst>
    </dgm:pt>
    <dgm:pt modelId="{E512ACB9-709C-4B29-80AF-73F3F8AADB32}" type="pres">
      <dgm:prSet presAssocID="{2446CD5A-8F3A-4359-B949-103461FBE60A}" presName="iconSpace" presStyleCnt="0"/>
      <dgm:spPr/>
    </dgm:pt>
    <dgm:pt modelId="{53988484-0917-4A1B-88FB-5DFE01C017CC}" type="pres">
      <dgm:prSet presAssocID="{2446CD5A-8F3A-4359-B949-103461FBE60A}" presName="parTx" presStyleLbl="revTx" presStyleIdx="2" presStyleCnt="8">
        <dgm:presLayoutVars>
          <dgm:chMax val="0"/>
          <dgm:chPref val="0"/>
        </dgm:presLayoutVars>
      </dgm:prSet>
      <dgm:spPr/>
    </dgm:pt>
    <dgm:pt modelId="{E5FA9A4F-5CBA-4E4B-9285-283264B5473C}" type="pres">
      <dgm:prSet presAssocID="{2446CD5A-8F3A-4359-B949-103461FBE60A}" presName="txSpace" presStyleCnt="0"/>
      <dgm:spPr/>
    </dgm:pt>
    <dgm:pt modelId="{27BEDC52-17E9-492D-BCC6-E17912FDA7DF}" type="pres">
      <dgm:prSet presAssocID="{2446CD5A-8F3A-4359-B949-103461FBE60A}" presName="desTx" presStyleLbl="revTx" presStyleIdx="3" presStyleCnt="8">
        <dgm:presLayoutVars/>
      </dgm:prSet>
      <dgm:spPr/>
    </dgm:pt>
    <dgm:pt modelId="{E043CD8A-DDE2-47EF-AC78-61F70239C0BE}" type="pres">
      <dgm:prSet presAssocID="{7E93E21D-DDEA-440E-AFC2-06185CD3A8FE}" presName="sibTrans" presStyleCnt="0"/>
      <dgm:spPr/>
    </dgm:pt>
    <dgm:pt modelId="{ABA88331-5B68-4725-AC53-B15697D3A8B4}" type="pres">
      <dgm:prSet presAssocID="{900C0408-F2B5-47DC-B750-0F790FA586EC}" presName="compNode" presStyleCnt="0"/>
      <dgm:spPr/>
    </dgm:pt>
    <dgm:pt modelId="{AAB66726-FA7B-44E5-A812-4F23B54B83A5}" type="pres">
      <dgm:prSet presAssocID="{900C0408-F2B5-47DC-B750-0F790FA586E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rger and Drink"/>
        </a:ext>
      </dgm:extLst>
    </dgm:pt>
    <dgm:pt modelId="{13E00E83-DDBA-4B56-B0BB-52A0C817FA03}" type="pres">
      <dgm:prSet presAssocID="{900C0408-F2B5-47DC-B750-0F790FA586EC}" presName="iconSpace" presStyleCnt="0"/>
      <dgm:spPr/>
    </dgm:pt>
    <dgm:pt modelId="{F37C15B0-63C9-458B-A3E4-2E8CC763B8C0}" type="pres">
      <dgm:prSet presAssocID="{900C0408-F2B5-47DC-B750-0F790FA586EC}" presName="parTx" presStyleLbl="revTx" presStyleIdx="4" presStyleCnt="8">
        <dgm:presLayoutVars>
          <dgm:chMax val="0"/>
          <dgm:chPref val="0"/>
        </dgm:presLayoutVars>
      </dgm:prSet>
      <dgm:spPr/>
    </dgm:pt>
    <dgm:pt modelId="{F2744675-77BA-4628-9191-FE37B3FF9208}" type="pres">
      <dgm:prSet presAssocID="{900C0408-F2B5-47DC-B750-0F790FA586EC}" presName="txSpace" presStyleCnt="0"/>
      <dgm:spPr/>
    </dgm:pt>
    <dgm:pt modelId="{A4FDA10F-769B-44AB-A5F6-0B5C4EE3C4F7}" type="pres">
      <dgm:prSet presAssocID="{900C0408-F2B5-47DC-B750-0F790FA586EC}" presName="desTx" presStyleLbl="revTx" presStyleIdx="5" presStyleCnt="8">
        <dgm:presLayoutVars/>
      </dgm:prSet>
      <dgm:spPr/>
    </dgm:pt>
    <dgm:pt modelId="{2C124864-3F93-4523-89EC-18FC1FF2259F}" type="pres">
      <dgm:prSet presAssocID="{EA556FCA-FA19-4A56-89E7-D6E16C4A96E6}" presName="sibTrans" presStyleCnt="0"/>
      <dgm:spPr/>
    </dgm:pt>
    <dgm:pt modelId="{8DDAC93E-0090-46FC-B6B5-65D04A24699D}" type="pres">
      <dgm:prSet presAssocID="{B880B4AE-ADFC-434B-AE2A-D5ED93FF4092}" presName="compNode" presStyleCnt="0"/>
      <dgm:spPr/>
    </dgm:pt>
    <dgm:pt modelId="{D2361C8F-1FE7-46ED-ABBD-E099A706BAEE}" type="pres">
      <dgm:prSet presAssocID="{B880B4AE-ADFC-434B-AE2A-D5ED93FF409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rain in head"/>
        </a:ext>
      </dgm:extLst>
    </dgm:pt>
    <dgm:pt modelId="{673BAD76-E282-45E3-A745-461DA790DEB9}" type="pres">
      <dgm:prSet presAssocID="{B880B4AE-ADFC-434B-AE2A-D5ED93FF4092}" presName="iconSpace" presStyleCnt="0"/>
      <dgm:spPr/>
    </dgm:pt>
    <dgm:pt modelId="{F12DA4D6-9199-4D20-A960-077F4EDB208A}" type="pres">
      <dgm:prSet presAssocID="{B880B4AE-ADFC-434B-AE2A-D5ED93FF4092}" presName="parTx" presStyleLbl="revTx" presStyleIdx="6" presStyleCnt="8">
        <dgm:presLayoutVars>
          <dgm:chMax val="0"/>
          <dgm:chPref val="0"/>
        </dgm:presLayoutVars>
      </dgm:prSet>
      <dgm:spPr/>
    </dgm:pt>
    <dgm:pt modelId="{F3103AE3-12C8-40E4-AA5B-9F701871DEA4}" type="pres">
      <dgm:prSet presAssocID="{B880B4AE-ADFC-434B-AE2A-D5ED93FF4092}" presName="txSpace" presStyleCnt="0"/>
      <dgm:spPr/>
    </dgm:pt>
    <dgm:pt modelId="{A4848534-3E72-478A-B8C7-20CAD06089D5}" type="pres">
      <dgm:prSet presAssocID="{B880B4AE-ADFC-434B-AE2A-D5ED93FF4092}" presName="desTx" presStyleLbl="revTx" presStyleIdx="7" presStyleCnt="8">
        <dgm:presLayoutVars/>
      </dgm:prSet>
      <dgm:spPr/>
    </dgm:pt>
  </dgm:ptLst>
  <dgm:cxnLst>
    <dgm:cxn modelId="{753F4801-9912-4F5B-8F39-A69247F9EB9A}" srcId="{D90C2943-AA65-48E3-B714-0A3381E96B8A}" destId="{2446CD5A-8F3A-4359-B949-103461FBE60A}" srcOrd="1" destOrd="0" parTransId="{ADB72239-7EB7-494F-8F00-3728015BC554}" sibTransId="{7E93E21D-DDEA-440E-AFC2-06185CD3A8FE}"/>
    <dgm:cxn modelId="{A1965B17-38A8-49C1-A6AC-2C324CFDDF37}" type="presOf" srcId="{B880B4AE-ADFC-434B-AE2A-D5ED93FF4092}" destId="{F12DA4D6-9199-4D20-A960-077F4EDB208A}" srcOrd="0" destOrd="0" presId="urn:microsoft.com/office/officeart/2018/5/layout/CenteredIconLabelDescriptionList"/>
    <dgm:cxn modelId="{63C49C1F-5457-44BB-A6F5-148D33F5A588}" srcId="{23B7EF7D-8A12-4346-8504-CC5693E653EB}" destId="{7E89653D-1419-4FB0-8C0B-51F5AFEEEE74}" srcOrd="1" destOrd="0" parTransId="{BA1BA192-9F70-4F04-8605-B554BF8CA863}" sibTransId="{DD0065B3-3024-4B4F-94B5-4A378FB19A1D}"/>
    <dgm:cxn modelId="{4DB32E2B-43B0-40DC-B310-7EA7AE14CE97}" type="presOf" srcId="{7E89653D-1419-4FB0-8C0B-51F5AFEEEE74}" destId="{27354EC6-BB8F-4ACC-BD41-2109D1F745AE}" srcOrd="0" destOrd="1" presId="urn:microsoft.com/office/officeart/2018/5/layout/CenteredIconLabelDescriptionList"/>
    <dgm:cxn modelId="{13992135-A3F3-481E-9D76-0A5125819086}" srcId="{D90C2943-AA65-48E3-B714-0A3381E96B8A}" destId="{900C0408-F2B5-47DC-B750-0F790FA586EC}" srcOrd="2" destOrd="0" parTransId="{3FFF1F7F-90E6-4CB3-A14A-339106373FD6}" sibTransId="{EA556FCA-FA19-4A56-89E7-D6E16C4A96E6}"/>
    <dgm:cxn modelId="{6D409336-4A3A-42B7-A98A-1EAF208F9FDD}" type="presOf" srcId="{900C0408-F2B5-47DC-B750-0F790FA586EC}" destId="{F37C15B0-63C9-458B-A3E4-2E8CC763B8C0}" srcOrd="0" destOrd="0" presId="urn:microsoft.com/office/officeart/2018/5/layout/CenteredIconLabelDescriptionList"/>
    <dgm:cxn modelId="{1FA42948-3A45-40A1-83A4-9DF5ED8C73D0}" srcId="{D90C2943-AA65-48E3-B714-0A3381E96B8A}" destId="{B880B4AE-ADFC-434B-AE2A-D5ED93FF4092}" srcOrd="3" destOrd="0" parTransId="{0C3D7F70-3A61-4C39-8308-5AFE7DDD3F75}" sibTransId="{E17E7ED4-A47E-4E66-9E7C-9D6758DE1451}"/>
    <dgm:cxn modelId="{59D63849-7CE7-4EDC-AB31-4BAB69102711}" type="presOf" srcId="{D90C2943-AA65-48E3-B714-0A3381E96B8A}" destId="{84923C3C-5297-4D8A-8BAC-0C868DC12D0E}" srcOrd="0" destOrd="0" presId="urn:microsoft.com/office/officeart/2018/5/layout/CenteredIconLabelDescriptionList"/>
    <dgm:cxn modelId="{BC05B078-E605-4824-BA03-F4645598C692}" type="presOf" srcId="{2446CD5A-8F3A-4359-B949-103461FBE60A}" destId="{53988484-0917-4A1B-88FB-5DFE01C017CC}" srcOrd="0" destOrd="0" presId="urn:microsoft.com/office/officeart/2018/5/layout/CenteredIconLabelDescriptionList"/>
    <dgm:cxn modelId="{E0D0F780-04FE-4995-BCE9-C9335630CB4A}" srcId="{23B7EF7D-8A12-4346-8504-CC5693E653EB}" destId="{E18601D8-411B-482C-A791-D7F94C149FD5}" srcOrd="0" destOrd="0" parTransId="{B0A8CE9A-F1E5-4CA7-967F-D93C63DE6BA7}" sibTransId="{5BF87C17-63BF-4A5C-8348-86E667B1F76D}"/>
    <dgm:cxn modelId="{E3B49484-C2FC-4A93-96D5-FE6FCC78A9B3}" type="presOf" srcId="{5B207281-CB58-429F-8134-8EC581FDF0CD}" destId="{27354EC6-BB8F-4ACC-BD41-2109D1F745AE}" srcOrd="0" destOrd="2" presId="urn:microsoft.com/office/officeart/2018/5/layout/CenteredIconLabelDescriptionList"/>
    <dgm:cxn modelId="{785674CE-0488-435F-8C06-E0D428F6CF06}" type="presOf" srcId="{23B7EF7D-8A12-4346-8504-CC5693E653EB}" destId="{9A583186-5AB5-4183-B18F-94462532A539}" srcOrd="0" destOrd="0" presId="urn:microsoft.com/office/officeart/2018/5/layout/CenteredIconLabelDescriptionList"/>
    <dgm:cxn modelId="{3BF9F4D7-294B-45F4-A053-DDDB68D78522}" srcId="{23B7EF7D-8A12-4346-8504-CC5693E653EB}" destId="{5B207281-CB58-429F-8134-8EC581FDF0CD}" srcOrd="2" destOrd="0" parTransId="{C09552A5-87CA-4E50-BBFD-36029C504908}" sibTransId="{BAC5B68E-C511-4B09-9EE5-04DA818DC9A5}"/>
    <dgm:cxn modelId="{D2DBE1DB-AA76-4640-B4BA-75FF5E25EAE7}" srcId="{D90C2943-AA65-48E3-B714-0A3381E96B8A}" destId="{23B7EF7D-8A12-4346-8504-CC5693E653EB}" srcOrd="0" destOrd="0" parTransId="{C13E099A-4371-4217-944C-DA98CEB35DD0}" sibTransId="{327BD3FE-1385-4C76-8EB1-A8A62F10C603}"/>
    <dgm:cxn modelId="{420426FF-22AF-43AC-8491-CBBA71C032F1}" type="presOf" srcId="{E18601D8-411B-482C-A791-D7F94C149FD5}" destId="{27354EC6-BB8F-4ACC-BD41-2109D1F745AE}" srcOrd="0" destOrd="0" presId="urn:microsoft.com/office/officeart/2018/5/layout/CenteredIconLabelDescriptionList"/>
    <dgm:cxn modelId="{B1462550-DF2A-4750-9F18-885B23E97FD8}" type="presParOf" srcId="{84923C3C-5297-4D8A-8BAC-0C868DC12D0E}" destId="{CBDDECA7-DC07-4E03-B434-FB577E3FF7B6}" srcOrd="0" destOrd="0" presId="urn:microsoft.com/office/officeart/2018/5/layout/CenteredIconLabelDescriptionList"/>
    <dgm:cxn modelId="{B2C41C10-027E-465D-A40F-2A4397FBEA7C}" type="presParOf" srcId="{CBDDECA7-DC07-4E03-B434-FB577E3FF7B6}" destId="{E868647A-2C6B-40E0-B788-D7B7BC6AEBAE}" srcOrd="0" destOrd="0" presId="urn:microsoft.com/office/officeart/2018/5/layout/CenteredIconLabelDescriptionList"/>
    <dgm:cxn modelId="{D5732D63-2EF0-4A89-BB17-9F58A1FD40F4}" type="presParOf" srcId="{CBDDECA7-DC07-4E03-B434-FB577E3FF7B6}" destId="{4AA3659F-E1B4-4F30-86FF-C3B2471B457B}" srcOrd="1" destOrd="0" presId="urn:microsoft.com/office/officeart/2018/5/layout/CenteredIconLabelDescriptionList"/>
    <dgm:cxn modelId="{B99A3766-476D-4A9F-B7C3-870D335F0CFC}" type="presParOf" srcId="{CBDDECA7-DC07-4E03-B434-FB577E3FF7B6}" destId="{9A583186-5AB5-4183-B18F-94462532A539}" srcOrd="2" destOrd="0" presId="urn:microsoft.com/office/officeart/2018/5/layout/CenteredIconLabelDescriptionList"/>
    <dgm:cxn modelId="{2A79FEE3-30EB-45AA-B865-33E23B667511}" type="presParOf" srcId="{CBDDECA7-DC07-4E03-B434-FB577E3FF7B6}" destId="{B5FDFE70-833E-401E-800B-6F59D8F45C6D}" srcOrd="3" destOrd="0" presId="urn:microsoft.com/office/officeart/2018/5/layout/CenteredIconLabelDescriptionList"/>
    <dgm:cxn modelId="{FB0B9A83-4662-4D54-9E76-EA4054DD75B2}" type="presParOf" srcId="{CBDDECA7-DC07-4E03-B434-FB577E3FF7B6}" destId="{27354EC6-BB8F-4ACC-BD41-2109D1F745AE}" srcOrd="4" destOrd="0" presId="urn:microsoft.com/office/officeart/2018/5/layout/CenteredIconLabelDescriptionList"/>
    <dgm:cxn modelId="{F49F6F3F-E6C6-4D38-B194-8D336F849951}" type="presParOf" srcId="{84923C3C-5297-4D8A-8BAC-0C868DC12D0E}" destId="{6090EFC8-AA19-4DCF-B19D-858C45024220}" srcOrd="1" destOrd="0" presId="urn:microsoft.com/office/officeart/2018/5/layout/CenteredIconLabelDescriptionList"/>
    <dgm:cxn modelId="{E3F02BAA-2DBD-4689-AADF-D244CA7D0695}" type="presParOf" srcId="{84923C3C-5297-4D8A-8BAC-0C868DC12D0E}" destId="{0672255B-975A-47DA-AF95-E9F58CC1BD84}" srcOrd="2" destOrd="0" presId="urn:microsoft.com/office/officeart/2018/5/layout/CenteredIconLabelDescriptionList"/>
    <dgm:cxn modelId="{17AF2EE8-9541-4599-B44C-314292DDDB47}" type="presParOf" srcId="{0672255B-975A-47DA-AF95-E9F58CC1BD84}" destId="{73B5A12D-0322-42BA-8D50-3C68572B841E}" srcOrd="0" destOrd="0" presId="urn:microsoft.com/office/officeart/2018/5/layout/CenteredIconLabelDescriptionList"/>
    <dgm:cxn modelId="{79BD63A4-D993-4A44-8F07-542FED542EA8}" type="presParOf" srcId="{0672255B-975A-47DA-AF95-E9F58CC1BD84}" destId="{E512ACB9-709C-4B29-80AF-73F3F8AADB32}" srcOrd="1" destOrd="0" presId="urn:microsoft.com/office/officeart/2018/5/layout/CenteredIconLabelDescriptionList"/>
    <dgm:cxn modelId="{53B434F0-1B56-4746-A7B7-363FC194E99E}" type="presParOf" srcId="{0672255B-975A-47DA-AF95-E9F58CC1BD84}" destId="{53988484-0917-4A1B-88FB-5DFE01C017CC}" srcOrd="2" destOrd="0" presId="urn:microsoft.com/office/officeart/2018/5/layout/CenteredIconLabelDescriptionList"/>
    <dgm:cxn modelId="{9555C55D-6D39-41FF-959E-D31F9DE46B92}" type="presParOf" srcId="{0672255B-975A-47DA-AF95-E9F58CC1BD84}" destId="{E5FA9A4F-5CBA-4E4B-9285-283264B5473C}" srcOrd="3" destOrd="0" presId="urn:microsoft.com/office/officeart/2018/5/layout/CenteredIconLabelDescriptionList"/>
    <dgm:cxn modelId="{883D9C09-6413-4412-98D9-4718CEBC018F}" type="presParOf" srcId="{0672255B-975A-47DA-AF95-E9F58CC1BD84}" destId="{27BEDC52-17E9-492D-BCC6-E17912FDA7DF}" srcOrd="4" destOrd="0" presId="urn:microsoft.com/office/officeart/2018/5/layout/CenteredIconLabelDescriptionList"/>
    <dgm:cxn modelId="{AFB05201-85BA-4861-B361-3A1D259E3176}" type="presParOf" srcId="{84923C3C-5297-4D8A-8BAC-0C868DC12D0E}" destId="{E043CD8A-DDE2-47EF-AC78-61F70239C0BE}" srcOrd="3" destOrd="0" presId="urn:microsoft.com/office/officeart/2018/5/layout/CenteredIconLabelDescriptionList"/>
    <dgm:cxn modelId="{D08280CC-10BB-4233-9F1E-CB416AA1985D}" type="presParOf" srcId="{84923C3C-5297-4D8A-8BAC-0C868DC12D0E}" destId="{ABA88331-5B68-4725-AC53-B15697D3A8B4}" srcOrd="4" destOrd="0" presId="urn:microsoft.com/office/officeart/2018/5/layout/CenteredIconLabelDescriptionList"/>
    <dgm:cxn modelId="{9A6FF73E-0196-4298-AE1D-31E385220013}" type="presParOf" srcId="{ABA88331-5B68-4725-AC53-B15697D3A8B4}" destId="{AAB66726-FA7B-44E5-A812-4F23B54B83A5}" srcOrd="0" destOrd="0" presId="urn:microsoft.com/office/officeart/2018/5/layout/CenteredIconLabelDescriptionList"/>
    <dgm:cxn modelId="{55655481-AC5F-4C54-9C35-41630BF1DD9C}" type="presParOf" srcId="{ABA88331-5B68-4725-AC53-B15697D3A8B4}" destId="{13E00E83-DDBA-4B56-B0BB-52A0C817FA03}" srcOrd="1" destOrd="0" presId="urn:microsoft.com/office/officeart/2018/5/layout/CenteredIconLabelDescriptionList"/>
    <dgm:cxn modelId="{680EFC78-5071-4BEA-BB61-3A30B48DAC1D}" type="presParOf" srcId="{ABA88331-5B68-4725-AC53-B15697D3A8B4}" destId="{F37C15B0-63C9-458B-A3E4-2E8CC763B8C0}" srcOrd="2" destOrd="0" presId="urn:microsoft.com/office/officeart/2018/5/layout/CenteredIconLabelDescriptionList"/>
    <dgm:cxn modelId="{F392D771-CFA9-413F-97C5-4CA6A1AFA056}" type="presParOf" srcId="{ABA88331-5B68-4725-AC53-B15697D3A8B4}" destId="{F2744675-77BA-4628-9191-FE37B3FF9208}" srcOrd="3" destOrd="0" presId="urn:microsoft.com/office/officeart/2018/5/layout/CenteredIconLabelDescriptionList"/>
    <dgm:cxn modelId="{470C4EF1-7DEF-4186-801D-CC79708EC990}" type="presParOf" srcId="{ABA88331-5B68-4725-AC53-B15697D3A8B4}" destId="{A4FDA10F-769B-44AB-A5F6-0B5C4EE3C4F7}" srcOrd="4" destOrd="0" presId="urn:microsoft.com/office/officeart/2018/5/layout/CenteredIconLabelDescriptionList"/>
    <dgm:cxn modelId="{AB1D7666-F35C-4DA7-84E9-3AD3191B3C83}" type="presParOf" srcId="{84923C3C-5297-4D8A-8BAC-0C868DC12D0E}" destId="{2C124864-3F93-4523-89EC-18FC1FF2259F}" srcOrd="5" destOrd="0" presId="urn:microsoft.com/office/officeart/2018/5/layout/CenteredIconLabelDescriptionList"/>
    <dgm:cxn modelId="{C76FE331-00CE-4079-9BD5-718B52FAFD0B}" type="presParOf" srcId="{84923C3C-5297-4D8A-8BAC-0C868DC12D0E}" destId="{8DDAC93E-0090-46FC-B6B5-65D04A24699D}" srcOrd="6" destOrd="0" presId="urn:microsoft.com/office/officeart/2018/5/layout/CenteredIconLabelDescriptionList"/>
    <dgm:cxn modelId="{B047275B-845C-4F27-8435-BA8A450218EE}" type="presParOf" srcId="{8DDAC93E-0090-46FC-B6B5-65D04A24699D}" destId="{D2361C8F-1FE7-46ED-ABBD-E099A706BAEE}" srcOrd="0" destOrd="0" presId="urn:microsoft.com/office/officeart/2018/5/layout/CenteredIconLabelDescriptionList"/>
    <dgm:cxn modelId="{FDA494E6-92D9-4749-AE33-69636CF94D11}" type="presParOf" srcId="{8DDAC93E-0090-46FC-B6B5-65D04A24699D}" destId="{673BAD76-E282-45E3-A745-461DA790DEB9}" srcOrd="1" destOrd="0" presId="urn:microsoft.com/office/officeart/2018/5/layout/CenteredIconLabelDescriptionList"/>
    <dgm:cxn modelId="{A482E93E-CE5F-4A0F-AC90-E22C1D9B2C34}" type="presParOf" srcId="{8DDAC93E-0090-46FC-B6B5-65D04A24699D}" destId="{F12DA4D6-9199-4D20-A960-077F4EDB208A}" srcOrd="2" destOrd="0" presId="urn:microsoft.com/office/officeart/2018/5/layout/CenteredIconLabelDescriptionList"/>
    <dgm:cxn modelId="{F1DE6D12-0BB9-4FBE-903E-110DB56C41A5}" type="presParOf" srcId="{8DDAC93E-0090-46FC-B6B5-65D04A24699D}" destId="{F3103AE3-12C8-40E4-AA5B-9F701871DEA4}" srcOrd="3" destOrd="0" presId="urn:microsoft.com/office/officeart/2018/5/layout/CenteredIconLabelDescriptionList"/>
    <dgm:cxn modelId="{44F798BD-00F1-40AA-844C-263BE4FF95EE}" type="presParOf" srcId="{8DDAC93E-0090-46FC-B6B5-65D04A24699D}" destId="{A4848534-3E72-478A-B8C7-20CAD06089D5}"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68647A-2C6B-40E0-B788-D7B7BC6AEBAE}">
      <dsp:nvSpPr>
        <dsp:cNvPr id="0" name=""/>
        <dsp:cNvSpPr/>
      </dsp:nvSpPr>
      <dsp:spPr>
        <a:xfrm>
          <a:off x="783813" y="740157"/>
          <a:ext cx="835734" cy="8357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sp>
    <dsp:sp modelId="{9A583186-5AB5-4183-B18F-94462532A539}">
      <dsp:nvSpPr>
        <dsp:cNvPr id="0" name=""/>
        <dsp:cNvSpPr/>
      </dsp:nvSpPr>
      <dsp:spPr>
        <a:xfrm>
          <a:off x="7774" y="1664030"/>
          <a:ext cx="2387812" cy="436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Global Suicide data</a:t>
          </a:r>
        </a:p>
      </dsp:txBody>
      <dsp:txXfrm>
        <a:off x="7774" y="1664030"/>
        <a:ext cx="2387812" cy="436521"/>
      </dsp:txXfrm>
    </dsp:sp>
    <dsp:sp modelId="{27354EC6-BB8F-4ACC-BD41-2109D1F745AE}">
      <dsp:nvSpPr>
        <dsp:cNvPr id="0" name=""/>
        <dsp:cNvSpPr/>
      </dsp:nvSpPr>
      <dsp:spPr>
        <a:xfrm>
          <a:off x="7774" y="2141547"/>
          <a:ext cx="2387812" cy="648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 gender and population</a:t>
          </a:r>
        </a:p>
        <a:p>
          <a:pPr marL="0" lvl="0" indent="0" algn="ctr" defTabSz="488950">
            <a:lnSpc>
              <a:spcPct val="100000"/>
            </a:lnSpc>
            <a:spcBef>
              <a:spcPct val="0"/>
            </a:spcBef>
            <a:spcAft>
              <a:spcPct val="35000"/>
            </a:spcAft>
            <a:buNone/>
          </a:pPr>
          <a:r>
            <a:rPr lang="en-US" sz="1100" kern="1200"/>
            <a:t>- suicide and freedom</a:t>
          </a:r>
        </a:p>
        <a:p>
          <a:pPr marL="0" lvl="0" indent="0" algn="ctr" defTabSz="488950">
            <a:lnSpc>
              <a:spcPct val="100000"/>
            </a:lnSpc>
            <a:spcBef>
              <a:spcPct val="0"/>
            </a:spcBef>
            <a:spcAft>
              <a:spcPct val="35000"/>
            </a:spcAft>
            <a:buNone/>
          </a:pPr>
          <a:r>
            <a:rPr lang="en-US" sz="1100" kern="1200"/>
            <a:t>- latitude and temperature</a:t>
          </a:r>
        </a:p>
      </dsp:txBody>
      <dsp:txXfrm>
        <a:off x="7774" y="2141547"/>
        <a:ext cx="2387812" cy="648357"/>
      </dsp:txXfrm>
    </dsp:sp>
    <dsp:sp modelId="{73B5A12D-0322-42BA-8D50-3C68572B841E}">
      <dsp:nvSpPr>
        <dsp:cNvPr id="0" name=""/>
        <dsp:cNvSpPr/>
      </dsp:nvSpPr>
      <dsp:spPr>
        <a:xfrm>
          <a:off x="3589492" y="740157"/>
          <a:ext cx="835734" cy="8357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sp>
    <dsp:sp modelId="{53988484-0917-4A1B-88FB-5DFE01C017CC}">
      <dsp:nvSpPr>
        <dsp:cNvPr id="0" name=""/>
        <dsp:cNvSpPr/>
      </dsp:nvSpPr>
      <dsp:spPr>
        <a:xfrm>
          <a:off x="2813453" y="1664030"/>
          <a:ext cx="2387812" cy="436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Suicide rate by US states</a:t>
          </a:r>
        </a:p>
      </dsp:txBody>
      <dsp:txXfrm>
        <a:off x="2813453" y="1664030"/>
        <a:ext cx="2387812" cy="436521"/>
      </dsp:txXfrm>
    </dsp:sp>
    <dsp:sp modelId="{27BEDC52-17E9-492D-BCC6-E17912FDA7DF}">
      <dsp:nvSpPr>
        <dsp:cNvPr id="0" name=""/>
        <dsp:cNvSpPr/>
      </dsp:nvSpPr>
      <dsp:spPr>
        <a:xfrm>
          <a:off x="2813453" y="2141547"/>
          <a:ext cx="2387812" cy="648357"/>
        </a:xfrm>
        <a:prstGeom prst="rect">
          <a:avLst/>
        </a:prstGeom>
        <a:noFill/>
        <a:ln>
          <a:noFill/>
        </a:ln>
        <a:effectLst/>
      </dsp:spPr>
      <dsp:style>
        <a:lnRef idx="0">
          <a:scrgbClr r="0" g="0" b="0"/>
        </a:lnRef>
        <a:fillRef idx="0">
          <a:scrgbClr r="0" g="0" b="0"/>
        </a:fillRef>
        <a:effectRef idx="0">
          <a:scrgbClr r="0" g="0" b="0"/>
        </a:effectRef>
        <a:fontRef idx="minor"/>
      </dsp:style>
    </dsp:sp>
    <dsp:sp modelId="{AAB66726-FA7B-44E5-A812-4F23B54B83A5}">
      <dsp:nvSpPr>
        <dsp:cNvPr id="0" name=""/>
        <dsp:cNvSpPr/>
      </dsp:nvSpPr>
      <dsp:spPr>
        <a:xfrm>
          <a:off x="6395172" y="740157"/>
          <a:ext cx="835734" cy="8357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sp>
    <dsp:sp modelId="{F37C15B0-63C9-458B-A3E4-2E8CC763B8C0}">
      <dsp:nvSpPr>
        <dsp:cNvPr id="0" name=""/>
        <dsp:cNvSpPr/>
      </dsp:nvSpPr>
      <dsp:spPr>
        <a:xfrm>
          <a:off x="5619133" y="1664030"/>
          <a:ext cx="2387812" cy="436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Obesity and suicide</a:t>
          </a:r>
        </a:p>
      </dsp:txBody>
      <dsp:txXfrm>
        <a:off x="5619133" y="1664030"/>
        <a:ext cx="2387812" cy="436521"/>
      </dsp:txXfrm>
    </dsp:sp>
    <dsp:sp modelId="{A4FDA10F-769B-44AB-A5F6-0B5C4EE3C4F7}">
      <dsp:nvSpPr>
        <dsp:cNvPr id="0" name=""/>
        <dsp:cNvSpPr/>
      </dsp:nvSpPr>
      <dsp:spPr>
        <a:xfrm>
          <a:off x="5619133" y="2141547"/>
          <a:ext cx="2387812" cy="648357"/>
        </a:xfrm>
        <a:prstGeom prst="rect">
          <a:avLst/>
        </a:prstGeom>
        <a:noFill/>
        <a:ln>
          <a:noFill/>
        </a:ln>
        <a:effectLst/>
      </dsp:spPr>
      <dsp:style>
        <a:lnRef idx="0">
          <a:scrgbClr r="0" g="0" b="0"/>
        </a:lnRef>
        <a:fillRef idx="0">
          <a:scrgbClr r="0" g="0" b="0"/>
        </a:fillRef>
        <a:effectRef idx="0">
          <a:scrgbClr r="0" g="0" b="0"/>
        </a:effectRef>
        <a:fontRef idx="minor"/>
      </dsp:style>
    </dsp:sp>
    <dsp:sp modelId="{D2361C8F-1FE7-46ED-ABBD-E099A706BAEE}">
      <dsp:nvSpPr>
        <dsp:cNvPr id="0" name=""/>
        <dsp:cNvSpPr/>
      </dsp:nvSpPr>
      <dsp:spPr>
        <a:xfrm>
          <a:off x="9200852" y="740157"/>
          <a:ext cx="835734" cy="8357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sp>
    <dsp:sp modelId="{F12DA4D6-9199-4D20-A960-077F4EDB208A}">
      <dsp:nvSpPr>
        <dsp:cNvPr id="0" name=""/>
        <dsp:cNvSpPr/>
      </dsp:nvSpPr>
      <dsp:spPr>
        <a:xfrm>
          <a:off x="8424813" y="1664030"/>
          <a:ext cx="2387812" cy="436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Suicide and mental hospitals</a:t>
          </a:r>
        </a:p>
      </dsp:txBody>
      <dsp:txXfrm>
        <a:off x="8424813" y="1664030"/>
        <a:ext cx="2387812" cy="436521"/>
      </dsp:txXfrm>
    </dsp:sp>
    <dsp:sp modelId="{A4848534-3E72-478A-B8C7-20CAD06089D5}">
      <dsp:nvSpPr>
        <dsp:cNvPr id="0" name=""/>
        <dsp:cNvSpPr/>
      </dsp:nvSpPr>
      <dsp:spPr>
        <a:xfrm>
          <a:off x="8424813" y="2141547"/>
          <a:ext cx="2387812" cy="648357"/>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1B7FA0C-14B2-410A-90ED-4B6EBA247FA0}" type="datetimeFigureOut">
              <a:rPr lang="en-US" smtClean="0"/>
              <a:t>9/13/2019</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27995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B7FA0C-14B2-410A-90ED-4B6EBA247FA0}"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75316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1B7FA0C-14B2-410A-90ED-4B6EBA247FA0}" type="datetimeFigureOut">
              <a:rPr lang="en-US" smtClean="0"/>
              <a:t>9/13/2019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108045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1B7FA0C-14B2-410A-90ED-4B6EBA247FA0}" type="datetimeFigureOut">
              <a:rPr lang="en-US" smtClean="0"/>
              <a:t>9/13/2019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04DE159-B748-48F7-AAF7-FD173642BE51}"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62040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1B7FA0C-14B2-410A-90ED-4B6EBA247FA0}" type="datetimeFigureOut">
              <a:rPr lang="en-US" smtClean="0"/>
              <a:t>9/13/2019</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2556808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B7FA0C-14B2-410A-90ED-4B6EBA247FA0}" type="datetimeFigureOut">
              <a:rPr lang="en-US" smtClean="0"/>
              <a:t>9/13/2019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699003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B7FA0C-14B2-410A-90ED-4B6EBA247FA0}" type="datetimeFigureOut">
              <a:rPr lang="en-US" smtClean="0"/>
              <a:t>9/13/2019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542888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B7FA0C-14B2-410A-90ED-4B6EBA247FA0}"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4153035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1B7FA0C-14B2-410A-90ED-4B6EBA247FA0}" type="datetimeFigureOut">
              <a:rPr lang="en-US" smtClean="0"/>
              <a:t>9/13/2019</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2139389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B7FA0C-14B2-410A-90ED-4B6EBA247FA0}"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2469521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1B7FA0C-14B2-410A-90ED-4B6EBA247FA0}" type="datetimeFigureOut">
              <a:rPr lang="en-US" smtClean="0"/>
              <a:t>9/13/2019</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3325879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B7FA0C-14B2-410A-90ED-4B6EBA247FA0}"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1225581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B7FA0C-14B2-410A-90ED-4B6EBA247FA0}" type="datetimeFigureOut">
              <a:rPr lang="en-US" smtClean="0"/>
              <a:t>9/13/2019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1822438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B7FA0C-14B2-410A-90ED-4B6EBA247FA0}" type="datetimeFigureOut">
              <a:rPr lang="en-US" smtClean="0"/>
              <a:t>9/13/2019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103117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B7FA0C-14B2-410A-90ED-4B6EBA247FA0}" type="datetimeFigureOut">
              <a:rPr lang="en-US" smtClean="0"/>
              <a:t>9/13/2019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2935976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B7FA0C-14B2-410A-90ED-4B6EBA247FA0}"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1990188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B7FA0C-14B2-410A-90ED-4B6EBA247FA0}"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2756277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B7FA0C-14B2-410A-90ED-4B6EBA247FA0}" type="datetimeFigureOut">
              <a:rPr lang="en-US" smtClean="0"/>
              <a:t>9/13/2019</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04DE159-B748-48F7-AAF7-FD173642BE51}" type="slidenum">
              <a:rPr lang="en-US" smtClean="0"/>
              <a:t>‹#›</a:t>
            </a:fld>
            <a:endParaRPr lang="en-US"/>
          </a:p>
        </p:txBody>
      </p:sp>
    </p:spTree>
    <p:extLst>
      <p:ext uri="{BB962C8B-B14F-4D97-AF65-F5344CB8AC3E}">
        <p14:creationId xmlns:p14="http://schemas.microsoft.com/office/powerpoint/2010/main" val="412978146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hyperlink" Target="https://www.who.int/mental_health/prevention/suicide/suicideprevent/e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4797-D23F-4F15-988C-EFB825F819DB}"/>
              </a:ext>
            </a:extLst>
          </p:cNvPr>
          <p:cNvSpPr>
            <a:spLocks noGrp="1"/>
          </p:cNvSpPr>
          <p:nvPr>
            <p:ph type="ctrTitle"/>
          </p:nvPr>
        </p:nvSpPr>
        <p:spPr/>
        <p:txBody>
          <a:bodyPr/>
          <a:lstStyle/>
          <a:p>
            <a:r>
              <a:rPr lang="en-US" dirty="0"/>
              <a:t>Suicide and the world</a:t>
            </a:r>
          </a:p>
        </p:txBody>
      </p:sp>
      <p:sp>
        <p:nvSpPr>
          <p:cNvPr id="3" name="Subtitle 2">
            <a:extLst>
              <a:ext uri="{FF2B5EF4-FFF2-40B4-BE49-F238E27FC236}">
                <a16:creationId xmlns:a16="http://schemas.microsoft.com/office/drawing/2014/main" id="{F19B1815-6B21-484D-8DD0-31C2161E217A}"/>
              </a:ext>
            </a:extLst>
          </p:cNvPr>
          <p:cNvSpPr>
            <a:spLocks noGrp="1"/>
          </p:cNvSpPr>
          <p:nvPr>
            <p:ph type="subTitle" idx="1"/>
          </p:nvPr>
        </p:nvSpPr>
        <p:spPr/>
        <p:txBody>
          <a:bodyPr/>
          <a:lstStyle/>
          <a:p>
            <a:r>
              <a:rPr lang="en-US" dirty="0"/>
              <a:t>Presentation #1 Columbia Data Analytics Bootcamp, September 2019</a:t>
            </a:r>
          </a:p>
        </p:txBody>
      </p:sp>
    </p:spTree>
    <p:extLst>
      <p:ext uri="{BB962C8B-B14F-4D97-AF65-F5344CB8AC3E}">
        <p14:creationId xmlns:p14="http://schemas.microsoft.com/office/powerpoint/2010/main" val="2486412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28F5356A-F695-48A7-A0FB-0D74C2ABD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435EEA3F-ADAB-4B27-B881-F2255AADD1F7}"/>
              </a:ext>
            </a:extLst>
          </p:cNvPr>
          <p:cNvSpPr>
            <a:spLocks noGrp="1"/>
          </p:cNvSpPr>
          <p:nvPr>
            <p:ph type="title"/>
          </p:nvPr>
        </p:nvSpPr>
        <p:spPr>
          <a:xfrm>
            <a:off x="8266820" y="673240"/>
            <a:ext cx="3300981" cy="3446373"/>
          </a:xfrm>
          <a:noFill/>
          <a:ln w="19050">
            <a:noFill/>
            <a:prstDash val="dash"/>
          </a:ln>
        </p:spPr>
        <p:txBody>
          <a:bodyPr vert="horz" lIns="91440" tIns="45720" rIns="91440" bIns="45720" rtlCol="0" anchor="b">
            <a:normAutofit/>
          </a:bodyPr>
          <a:lstStyle/>
          <a:p>
            <a:pPr algn="l"/>
            <a:r>
              <a:rPr lang="en-US" sz="3700"/>
              <a:t>temperature</a:t>
            </a:r>
          </a:p>
        </p:txBody>
      </p:sp>
      <p:sp>
        <p:nvSpPr>
          <p:cNvPr id="13" name="Rectangle 12">
            <a:extLst>
              <a:ext uri="{FF2B5EF4-FFF2-40B4-BE49-F238E27FC236}">
                <a16:creationId xmlns:a16="http://schemas.microsoft.com/office/drawing/2014/main" id="{3172ECDB-2AC7-44B5-822D-86A84637E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1FB9520-192A-4C46-991F-2E6BDD004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1">
            <a:extLst>
              <a:ext uri="{FF2B5EF4-FFF2-40B4-BE49-F238E27FC236}">
                <a16:creationId xmlns:a16="http://schemas.microsoft.com/office/drawing/2014/main" id="{2A937980-25E7-432E-8E85-0D32CB96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A084D06-5BCE-402D-86F6-E37C5083C20F}"/>
              </a:ext>
            </a:extLst>
          </p:cNvPr>
          <p:cNvPicPr>
            <a:picLocks noChangeAspect="1"/>
          </p:cNvPicPr>
          <p:nvPr/>
        </p:nvPicPr>
        <p:blipFill>
          <a:blip r:embed="rId4"/>
          <a:stretch>
            <a:fillRect/>
          </a:stretch>
        </p:blipFill>
        <p:spPr>
          <a:xfrm>
            <a:off x="1293000" y="1453390"/>
            <a:ext cx="5339490" cy="3951221"/>
          </a:xfrm>
          <a:prstGeom prst="rect">
            <a:avLst/>
          </a:prstGeom>
        </p:spPr>
      </p:pic>
    </p:spTree>
    <p:extLst>
      <p:ext uri="{BB962C8B-B14F-4D97-AF65-F5344CB8AC3E}">
        <p14:creationId xmlns:p14="http://schemas.microsoft.com/office/powerpoint/2010/main" val="1125933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0" name="Picture 9">
            <a:extLst>
              <a:ext uri="{FF2B5EF4-FFF2-40B4-BE49-F238E27FC236}">
                <a16:creationId xmlns:a16="http://schemas.microsoft.com/office/drawing/2014/main" id="{28F5356A-F695-48A7-A0FB-0D74C2ABD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435EEA3F-ADAB-4B27-B881-F2255AADD1F7}"/>
              </a:ext>
            </a:extLst>
          </p:cNvPr>
          <p:cNvSpPr>
            <a:spLocks noGrp="1"/>
          </p:cNvSpPr>
          <p:nvPr>
            <p:ph type="title"/>
          </p:nvPr>
        </p:nvSpPr>
        <p:spPr>
          <a:xfrm>
            <a:off x="8266820" y="673240"/>
            <a:ext cx="3300981" cy="3446373"/>
          </a:xfrm>
          <a:noFill/>
          <a:ln w="19050">
            <a:noFill/>
            <a:prstDash val="dash"/>
          </a:ln>
        </p:spPr>
        <p:txBody>
          <a:bodyPr vert="horz" lIns="91440" tIns="45720" rIns="91440" bIns="45720" rtlCol="0" anchor="b">
            <a:normAutofit/>
          </a:bodyPr>
          <a:lstStyle/>
          <a:p>
            <a:pPr algn="l"/>
            <a:r>
              <a:rPr lang="en-US" sz="4800"/>
              <a:t>Latitude</a:t>
            </a:r>
          </a:p>
        </p:txBody>
      </p:sp>
      <p:sp>
        <p:nvSpPr>
          <p:cNvPr id="12" name="Rectangle 11">
            <a:extLst>
              <a:ext uri="{FF2B5EF4-FFF2-40B4-BE49-F238E27FC236}">
                <a16:creationId xmlns:a16="http://schemas.microsoft.com/office/drawing/2014/main" id="{3172ECDB-2AC7-44B5-822D-86A84637E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FB9520-192A-4C46-991F-2E6BDD004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1">
            <a:extLst>
              <a:ext uri="{FF2B5EF4-FFF2-40B4-BE49-F238E27FC236}">
                <a16:creationId xmlns:a16="http://schemas.microsoft.com/office/drawing/2014/main" id="{2A937980-25E7-432E-8E85-0D32CB96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2C9F6A9-67F6-4592-984D-77DB44FF45FD}"/>
              </a:ext>
            </a:extLst>
          </p:cNvPr>
          <p:cNvPicPr>
            <a:picLocks noChangeAspect="1"/>
          </p:cNvPicPr>
          <p:nvPr/>
        </p:nvPicPr>
        <p:blipFill>
          <a:blip r:embed="rId4"/>
          <a:stretch>
            <a:fillRect/>
          </a:stretch>
        </p:blipFill>
        <p:spPr>
          <a:xfrm>
            <a:off x="1293000" y="1533481"/>
            <a:ext cx="5339490" cy="3791038"/>
          </a:xfrm>
          <a:prstGeom prst="rect">
            <a:avLst/>
          </a:prstGeom>
        </p:spPr>
      </p:pic>
    </p:spTree>
    <p:extLst>
      <p:ext uri="{BB962C8B-B14F-4D97-AF65-F5344CB8AC3E}">
        <p14:creationId xmlns:p14="http://schemas.microsoft.com/office/powerpoint/2010/main" val="2550897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0" name="Picture 9">
            <a:extLst>
              <a:ext uri="{FF2B5EF4-FFF2-40B4-BE49-F238E27FC236}">
                <a16:creationId xmlns:a16="http://schemas.microsoft.com/office/drawing/2014/main" id="{28F5356A-F695-48A7-A0FB-0D74C2ABD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7227B797-09C3-4054-94F9-3A5FF44EEDB8}"/>
              </a:ext>
            </a:extLst>
          </p:cNvPr>
          <p:cNvSpPr>
            <a:spLocks noGrp="1"/>
          </p:cNvSpPr>
          <p:nvPr>
            <p:ph type="title"/>
          </p:nvPr>
        </p:nvSpPr>
        <p:spPr>
          <a:xfrm>
            <a:off x="8266820" y="673240"/>
            <a:ext cx="3300981" cy="3446373"/>
          </a:xfrm>
          <a:noFill/>
          <a:ln w="19050">
            <a:noFill/>
            <a:prstDash val="dash"/>
          </a:ln>
        </p:spPr>
        <p:txBody>
          <a:bodyPr vert="horz" lIns="91440" tIns="45720" rIns="91440" bIns="45720" rtlCol="0" anchor="b">
            <a:normAutofit/>
          </a:bodyPr>
          <a:lstStyle/>
          <a:p>
            <a:pPr algn="l"/>
            <a:r>
              <a:rPr lang="en-US" sz="3600" dirty="0"/>
              <a:t>2014 US suicide rate (per state)</a:t>
            </a:r>
          </a:p>
        </p:txBody>
      </p:sp>
      <p:sp>
        <p:nvSpPr>
          <p:cNvPr id="12" name="Rectangle 11">
            <a:extLst>
              <a:ext uri="{FF2B5EF4-FFF2-40B4-BE49-F238E27FC236}">
                <a16:creationId xmlns:a16="http://schemas.microsoft.com/office/drawing/2014/main" id="{3172ECDB-2AC7-44B5-822D-86A84637E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FB9520-192A-4C46-991F-2E6BDD004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1">
            <a:extLst>
              <a:ext uri="{FF2B5EF4-FFF2-40B4-BE49-F238E27FC236}">
                <a16:creationId xmlns:a16="http://schemas.microsoft.com/office/drawing/2014/main" id="{2A937980-25E7-432E-8E85-0D32CB96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88A693-C162-44B3-942B-855D4E09F763}"/>
              </a:ext>
            </a:extLst>
          </p:cNvPr>
          <p:cNvPicPr>
            <a:picLocks noChangeAspect="1"/>
          </p:cNvPicPr>
          <p:nvPr/>
        </p:nvPicPr>
        <p:blipFill>
          <a:blip r:embed="rId4"/>
          <a:stretch>
            <a:fillRect/>
          </a:stretch>
        </p:blipFill>
        <p:spPr>
          <a:xfrm>
            <a:off x="1293000" y="1913920"/>
            <a:ext cx="5339490" cy="3030160"/>
          </a:xfrm>
          <a:prstGeom prst="rect">
            <a:avLst/>
          </a:prstGeom>
        </p:spPr>
      </p:pic>
    </p:spTree>
    <p:extLst>
      <p:ext uri="{BB962C8B-B14F-4D97-AF65-F5344CB8AC3E}">
        <p14:creationId xmlns:p14="http://schemas.microsoft.com/office/powerpoint/2010/main" val="3977294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143D-3593-492E-887A-3C80033E375D}"/>
              </a:ext>
            </a:extLst>
          </p:cNvPr>
          <p:cNvSpPr>
            <a:spLocks noGrp="1"/>
          </p:cNvSpPr>
          <p:nvPr>
            <p:ph type="title"/>
          </p:nvPr>
        </p:nvSpPr>
        <p:spPr>
          <a:xfrm>
            <a:off x="2895600" y="764373"/>
            <a:ext cx="8610600" cy="1293028"/>
          </a:xfrm>
        </p:spPr>
        <p:txBody>
          <a:bodyPr/>
          <a:lstStyle/>
          <a:p>
            <a:r>
              <a:rPr lang="en-US" dirty="0"/>
              <a:t>Obesity and suicide</a:t>
            </a:r>
          </a:p>
        </p:txBody>
      </p:sp>
      <p:pic>
        <p:nvPicPr>
          <p:cNvPr id="3" name="Picture 2">
            <a:extLst>
              <a:ext uri="{FF2B5EF4-FFF2-40B4-BE49-F238E27FC236}">
                <a16:creationId xmlns:a16="http://schemas.microsoft.com/office/drawing/2014/main" id="{16A07C18-B0B2-44F7-BEFE-D9BF44451993}"/>
              </a:ext>
            </a:extLst>
          </p:cNvPr>
          <p:cNvPicPr>
            <a:picLocks noChangeAspect="1"/>
          </p:cNvPicPr>
          <p:nvPr/>
        </p:nvPicPr>
        <p:blipFill>
          <a:blip r:embed="rId2"/>
          <a:stretch>
            <a:fillRect/>
          </a:stretch>
        </p:blipFill>
        <p:spPr>
          <a:xfrm>
            <a:off x="291197" y="1911471"/>
            <a:ext cx="5260435" cy="4074991"/>
          </a:xfrm>
          <a:prstGeom prst="rect">
            <a:avLst/>
          </a:prstGeom>
        </p:spPr>
      </p:pic>
      <p:pic>
        <p:nvPicPr>
          <p:cNvPr id="4" name="Picture 3">
            <a:extLst>
              <a:ext uri="{FF2B5EF4-FFF2-40B4-BE49-F238E27FC236}">
                <a16:creationId xmlns:a16="http://schemas.microsoft.com/office/drawing/2014/main" id="{B0330499-9B2D-4ECA-AE29-6FC5DA9EDD94}"/>
              </a:ext>
            </a:extLst>
          </p:cNvPr>
          <p:cNvPicPr>
            <a:picLocks noChangeAspect="1"/>
          </p:cNvPicPr>
          <p:nvPr/>
        </p:nvPicPr>
        <p:blipFill>
          <a:blip r:embed="rId3"/>
          <a:stretch>
            <a:fillRect/>
          </a:stretch>
        </p:blipFill>
        <p:spPr>
          <a:xfrm>
            <a:off x="6365095" y="1911471"/>
            <a:ext cx="5260435" cy="4074991"/>
          </a:xfrm>
          <a:prstGeom prst="rect">
            <a:avLst/>
          </a:prstGeom>
        </p:spPr>
      </p:pic>
    </p:spTree>
    <p:extLst>
      <p:ext uri="{BB962C8B-B14F-4D97-AF65-F5344CB8AC3E}">
        <p14:creationId xmlns:p14="http://schemas.microsoft.com/office/powerpoint/2010/main" val="3410154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0" name="Picture 9">
            <a:extLst>
              <a:ext uri="{FF2B5EF4-FFF2-40B4-BE49-F238E27FC236}">
                <a16:creationId xmlns:a16="http://schemas.microsoft.com/office/drawing/2014/main" id="{28F5356A-F695-48A7-A0FB-0D74C2ABD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18B5F9AC-B9B0-408F-B903-4B3EC5093F8F}"/>
              </a:ext>
            </a:extLst>
          </p:cNvPr>
          <p:cNvSpPr>
            <a:spLocks noGrp="1"/>
          </p:cNvSpPr>
          <p:nvPr>
            <p:ph type="title"/>
          </p:nvPr>
        </p:nvSpPr>
        <p:spPr>
          <a:xfrm>
            <a:off x="8266820" y="673240"/>
            <a:ext cx="3300981" cy="3446373"/>
          </a:xfrm>
          <a:noFill/>
          <a:ln w="19050">
            <a:noFill/>
            <a:prstDash val="dash"/>
          </a:ln>
        </p:spPr>
        <p:txBody>
          <a:bodyPr vert="horz" lIns="91440" tIns="45720" rIns="91440" bIns="45720" rtlCol="0" anchor="b">
            <a:normAutofit/>
          </a:bodyPr>
          <a:lstStyle/>
          <a:p>
            <a:pPr algn="l"/>
            <a:r>
              <a:rPr lang="en-US" sz="4800" dirty="0"/>
              <a:t>Suicide and mental hospitals</a:t>
            </a:r>
          </a:p>
        </p:txBody>
      </p:sp>
      <p:sp>
        <p:nvSpPr>
          <p:cNvPr id="12" name="Rectangle 11">
            <a:extLst>
              <a:ext uri="{FF2B5EF4-FFF2-40B4-BE49-F238E27FC236}">
                <a16:creationId xmlns:a16="http://schemas.microsoft.com/office/drawing/2014/main" id="{3172ECDB-2AC7-44B5-822D-86A84637E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FB9520-192A-4C46-991F-2E6BDD004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1">
            <a:extLst>
              <a:ext uri="{FF2B5EF4-FFF2-40B4-BE49-F238E27FC236}">
                <a16:creationId xmlns:a16="http://schemas.microsoft.com/office/drawing/2014/main" id="{2A937980-25E7-432E-8E85-0D32CB96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C5344862-1B18-4AB7-82FE-DB41430E9770}"/>
              </a:ext>
            </a:extLst>
          </p:cNvPr>
          <p:cNvPicPr>
            <a:picLocks noChangeAspect="1"/>
          </p:cNvPicPr>
          <p:nvPr/>
        </p:nvPicPr>
        <p:blipFill>
          <a:blip r:embed="rId4"/>
          <a:stretch>
            <a:fillRect/>
          </a:stretch>
        </p:blipFill>
        <p:spPr>
          <a:xfrm>
            <a:off x="1293000" y="1693666"/>
            <a:ext cx="5339490" cy="3470669"/>
          </a:xfrm>
          <a:prstGeom prst="rect">
            <a:avLst/>
          </a:prstGeom>
        </p:spPr>
      </p:pic>
      <p:grpSp>
        <p:nvGrpSpPr>
          <p:cNvPr id="7" name="Group 6">
            <a:extLst>
              <a:ext uri="{FF2B5EF4-FFF2-40B4-BE49-F238E27FC236}">
                <a16:creationId xmlns:a16="http://schemas.microsoft.com/office/drawing/2014/main" id="{E3020078-D289-4BC2-9961-49AC148B27BD}"/>
              </a:ext>
            </a:extLst>
          </p:cNvPr>
          <p:cNvGrpSpPr/>
          <p:nvPr/>
        </p:nvGrpSpPr>
        <p:grpSpPr>
          <a:xfrm>
            <a:off x="5050172" y="1441450"/>
            <a:ext cx="690437" cy="481972"/>
            <a:chOff x="5243119" y="1375014"/>
            <a:chExt cx="690437" cy="481972"/>
          </a:xfrm>
        </p:grpSpPr>
        <p:sp>
          <p:nvSpPr>
            <p:cNvPr id="4" name="Arrow: Down 3">
              <a:extLst>
                <a:ext uri="{FF2B5EF4-FFF2-40B4-BE49-F238E27FC236}">
                  <a16:creationId xmlns:a16="http://schemas.microsoft.com/office/drawing/2014/main" id="{E9D82921-DF15-4085-A595-D3D22DE5A7FB}"/>
                </a:ext>
              </a:extLst>
            </p:cNvPr>
            <p:cNvSpPr/>
            <p:nvPr/>
          </p:nvSpPr>
          <p:spPr>
            <a:xfrm rot="3821582">
              <a:off x="5318669" y="1315134"/>
              <a:ext cx="481972" cy="601732"/>
            </a:xfrm>
            <a:prstGeom prst="downArrow">
              <a:avLst/>
            </a:prstGeom>
            <a:solidFill>
              <a:schemeClr val="tx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3">
                    <a:lumMod val="20000"/>
                    <a:lumOff val="80000"/>
                  </a:schemeClr>
                </a:solidFill>
              </a:endParaRPr>
            </a:p>
          </p:txBody>
        </p:sp>
        <p:sp>
          <p:nvSpPr>
            <p:cNvPr id="5" name="TextBox 4">
              <a:extLst>
                <a:ext uri="{FF2B5EF4-FFF2-40B4-BE49-F238E27FC236}">
                  <a16:creationId xmlns:a16="http://schemas.microsoft.com/office/drawing/2014/main" id="{C042C162-4A3A-4609-BFF1-118E01464207}"/>
                </a:ext>
              </a:extLst>
            </p:cNvPr>
            <p:cNvSpPr txBox="1"/>
            <p:nvPr/>
          </p:nvSpPr>
          <p:spPr>
            <a:xfrm rot="19998182">
              <a:off x="5243119" y="1429059"/>
              <a:ext cx="690437" cy="276999"/>
            </a:xfrm>
            <a:prstGeom prst="rect">
              <a:avLst/>
            </a:prstGeom>
            <a:noFill/>
          </p:spPr>
          <p:txBody>
            <a:bodyPr wrap="square" rtlCol="0">
              <a:spAutoFit/>
            </a:bodyPr>
            <a:lstStyle/>
            <a:p>
              <a:r>
                <a:rPr lang="en-US" sz="1200" b="1" dirty="0">
                  <a:solidFill>
                    <a:schemeClr val="bg1"/>
                  </a:solidFill>
                </a:rPr>
                <a:t>Japan</a:t>
              </a:r>
            </a:p>
          </p:txBody>
        </p:sp>
      </p:grpSp>
      <p:pic>
        <p:nvPicPr>
          <p:cNvPr id="6" name="Picture 5">
            <a:extLst>
              <a:ext uri="{FF2B5EF4-FFF2-40B4-BE49-F238E27FC236}">
                <a16:creationId xmlns:a16="http://schemas.microsoft.com/office/drawing/2014/main" id="{3EFE2C49-27DD-482E-9F72-2FDD82B7EF8B}"/>
              </a:ext>
            </a:extLst>
          </p:cNvPr>
          <p:cNvPicPr>
            <a:picLocks noChangeAspect="1"/>
          </p:cNvPicPr>
          <p:nvPr/>
        </p:nvPicPr>
        <p:blipFill>
          <a:blip r:embed="rId5"/>
          <a:stretch>
            <a:fillRect/>
          </a:stretch>
        </p:blipFill>
        <p:spPr>
          <a:xfrm>
            <a:off x="5829656" y="858385"/>
            <a:ext cx="1113793" cy="835280"/>
          </a:xfrm>
          <a:prstGeom prst="rect">
            <a:avLst/>
          </a:prstGeom>
        </p:spPr>
      </p:pic>
    </p:spTree>
    <p:extLst>
      <p:ext uri="{BB962C8B-B14F-4D97-AF65-F5344CB8AC3E}">
        <p14:creationId xmlns:p14="http://schemas.microsoft.com/office/powerpoint/2010/main" val="312239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559626-B5BE-44EF-8F21-5B2E759793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9" name="Picture 8">
            <a:extLst>
              <a:ext uri="{FF2B5EF4-FFF2-40B4-BE49-F238E27FC236}">
                <a16:creationId xmlns:a16="http://schemas.microsoft.com/office/drawing/2014/main" id="{AE0BBD62-840F-4727-8E73-174F0D6577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1" name="Rectangle 10">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996FB6-5341-45A2-8301-000D3E7F8F29}"/>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a:r>
              <a:rPr lang="en-US" sz="5400" dirty="0"/>
              <a:t>Q&amp;A</a:t>
            </a:r>
          </a:p>
        </p:txBody>
      </p:sp>
      <p:cxnSp>
        <p:nvCxnSpPr>
          <p:cNvPr id="13" name="Straight Connector 12">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840A608-84A3-4CEC-BE1B-7A9717769D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Tree>
    <p:extLst>
      <p:ext uri="{BB962C8B-B14F-4D97-AF65-F5344CB8AC3E}">
        <p14:creationId xmlns:p14="http://schemas.microsoft.com/office/powerpoint/2010/main" val="2148580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8CE165-1190-4EBD-9CCC-CCA1210D41E7}"/>
              </a:ext>
            </a:extLst>
          </p:cNvPr>
          <p:cNvSpPr>
            <a:spLocks noGrp="1"/>
          </p:cNvSpPr>
          <p:nvPr>
            <p:ph type="title"/>
          </p:nvPr>
        </p:nvSpPr>
        <p:spPr/>
        <p:txBody>
          <a:bodyPr/>
          <a:lstStyle/>
          <a:p>
            <a:r>
              <a:rPr lang="en-US" dirty="0"/>
              <a:t>The team</a:t>
            </a:r>
          </a:p>
        </p:txBody>
      </p:sp>
      <p:sp>
        <p:nvSpPr>
          <p:cNvPr id="6" name="Text Placeholder 5">
            <a:extLst>
              <a:ext uri="{FF2B5EF4-FFF2-40B4-BE49-F238E27FC236}">
                <a16:creationId xmlns:a16="http://schemas.microsoft.com/office/drawing/2014/main" id="{C6FCD771-F280-4C81-B2BB-845EBC62EB0C}"/>
              </a:ext>
            </a:extLst>
          </p:cNvPr>
          <p:cNvSpPr>
            <a:spLocks noGrp="1"/>
          </p:cNvSpPr>
          <p:nvPr>
            <p:ph type="body" idx="1"/>
          </p:nvPr>
        </p:nvSpPr>
        <p:spPr>
          <a:xfrm>
            <a:off x="722437" y="2221130"/>
            <a:ext cx="3456432" cy="617320"/>
          </a:xfrm>
        </p:spPr>
        <p:txBody>
          <a:bodyPr/>
          <a:lstStyle/>
          <a:p>
            <a:r>
              <a:rPr lang="en-US" dirty="0"/>
              <a:t>Hayden </a:t>
            </a:r>
            <a:r>
              <a:rPr lang="en-US" dirty="0" err="1"/>
              <a:t>Esman</a:t>
            </a:r>
            <a:endParaRPr lang="en-US" dirty="0"/>
          </a:p>
        </p:txBody>
      </p:sp>
      <p:sp>
        <p:nvSpPr>
          <p:cNvPr id="7" name="Text Placeholder 6">
            <a:extLst>
              <a:ext uri="{FF2B5EF4-FFF2-40B4-BE49-F238E27FC236}">
                <a16:creationId xmlns:a16="http://schemas.microsoft.com/office/drawing/2014/main" id="{B2FFB2B4-4809-4BA4-83B7-C0E7EFDD7EFA}"/>
              </a:ext>
            </a:extLst>
          </p:cNvPr>
          <p:cNvSpPr>
            <a:spLocks noGrp="1"/>
          </p:cNvSpPr>
          <p:nvPr>
            <p:ph type="body" sz="quarter" idx="3"/>
          </p:nvPr>
        </p:nvSpPr>
        <p:spPr>
          <a:xfrm>
            <a:off x="4546092" y="2221130"/>
            <a:ext cx="3456432" cy="626534"/>
          </a:xfrm>
        </p:spPr>
        <p:txBody>
          <a:bodyPr/>
          <a:lstStyle/>
          <a:p>
            <a:r>
              <a:rPr lang="en-US" dirty="0"/>
              <a:t>James Pelham</a:t>
            </a:r>
          </a:p>
        </p:txBody>
      </p:sp>
      <p:sp>
        <p:nvSpPr>
          <p:cNvPr id="8" name="Text Placeholder 7">
            <a:extLst>
              <a:ext uri="{FF2B5EF4-FFF2-40B4-BE49-F238E27FC236}">
                <a16:creationId xmlns:a16="http://schemas.microsoft.com/office/drawing/2014/main" id="{AEE83F51-9C62-44AE-8536-1EB64F794236}"/>
              </a:ext>
            </a:extLst>
          </p:cNvPr>
          <p:cNvSpPr>
            <a:spLocks noGrp="1"/>
          </p:cNvSpPr>
          <p:nvPr>
            <p:ph type="body" sz="quarter" idx="13"/>
          </p:nvPr>
        </p:nvSpPr>
        <p:spPr>
          <a:xfrm>
            <a:off x="8369747" y="2192866"/>
            <a:ext cx="3456432" cy="626534"/>
          </a:xfrm>
        </p:spPr>
        <p:txBody>
          <a:bodyPr/>
          <a:lstStyle/>
          <a:p>
            <a:r>
              <a:rPr lang="en-US" dirty="0"/>
              <a:t>Viktoriya Smith</a:t>
            </a:r>
          </a:p>
        </p:txBody>
      </p:sp>
      <p:pic>
        <p:nvPicPr>
          <p:cNvPr id="23" name="Picture 22">
            <a:extLst>
              <a:ext uri="{FF2B5EF4-FFF2-40B4-BE49-F238E27FC236}">
                <a16:creationId xmlns:a16="http://schemas.microsoft.com/office/drawing/2014/main" id="{87287A45-F222-4A2A-A87E-3D6DD878C10A}"/>
              </a:ext>
            </a:extLst>
          </p:cNvPr>
          <p:cNvPicPr>
            <a:picLocks noChangeAspect="1"/>
          </p:cNvPicPr>
          <p:nvPr/>
        </p:nvPicPr>
        <p:blipFill>
          <a:blip r:embed="rId2"/>
          <a:stretch>
            <a:fillRect/>
          </a:stretch>
        </p:blipFill>
        <p:spPr>
          <a:xfrm>
            <a:off x="8423597" y="3213802"/>
            <a:ext cx="2343150" cy="2552700"/>
          </a:xfrm>
          <a:prstGeom prst="rect">
            <a:avLst/>
          </a:prstGeom>
        </p:spPr>
      </p:pic>
      <p:pic>
        <p:nvPicPr>
          <p:cNvPr id="24" name="Picture 23">
            <a:extLst>
              <a:ext uri="{FF2B5EF4-FFF2-40B4-BE49-F238E27FC236}">
                <a16:creationId xmlns:a16="http://schemas.microsoft.com/office/drawing/2014/main" id="{3205FC94-1AF1-404E-90D4-0FA99BE67D8F}"/>
              </a:ext>
            </a:extLst>
          </p:cNvPr>
          <p:cNvPicPr>
            <a:picLocks noChangeAspect="1"/>
          </p:cNvPicPr>
          <p:nvPr/>
        </p:nvPicPr>
        <p:blipFill>
          <a:blip r:embed="rId3"/>
          <a:stretch>
            <a:fillRect/>
          </a:stretch>
        </p:blipFill>
        <p:spPr>
          <a:xfrm>
            <a:off x="4494437" y="3213802"/>
            <a:ext cx="2500311" cy="2552700"/>
          </a:xfrm>
          <a:prstGeom prst="rect">
            <a:avLst/>
          </a:prstGeom>
        </p:spPr>
      </p:pic>
      <p:pic>
        <p:nvPicPr>
          <p:cNvPr id="25" name="Picture 24">
            <a:extLst>
              <a:ext uri="{FF2B5EF4-FFF2-40B4-BE49-F238E27FC236}">
                <a16:creationId xmlns:a16="http://schemas.microsoft.com/office/drawing/2014/main" id="{CAAE9523-88A0-49DE-BCB8-BE839B498418}"/>
              </a:ext>
            </a:extLst>
          </p:cNvPr>
          <p:cNvPicPr>
            <a:picLocks noChangeAspect="1"/>
          </p:cNvPicPr>
          <p:nvPr/>
        </p:nvPicPr>
        <p:blipFill>
          <a:blip r:embed="rId4"/>
          <a:stretch>
            <a:fillRect/>
          </a:stretch>
        </p:blipFill>
        <p:spPr>
          <a:xfrm>
            <a:off x="722437" y="3213802"/>
            <a:ext cx="2343151" cy="2574132"/>
          </a:xfrm>
          <a:prstGeom prst="rect">
            <a:avLst/>
          </a:prstGeom>
        </p:spPr>
      </p:pic>
    </p:spTree>
    <p:extLst>
      <p:ext uri="{BB962C8B-B14F-4D97-AF65-F5344CB8AC3E}">
        <p14:creationId xmlns:p14="http://schemas.microsoft.com/office/powerpoint/2010/main" val="637202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34C39-FDFF-4E47-9B5B-7D485C5A0D1D}"/>
              </a:ext>
            </a:extLst>
          </p:cNvPr>
          <p:cNvSpPr>
            <a:spLocks noGrp="1"/>
          </p:cNvSpPr>
          <p:nvPr>
            <p:ph type="title"/>
          </p:nvPr>
        </p:nvSpPr>
        <p:spPr/>
        <p:txBody>
          <a:bodyPr/>
          <a:lstStyle/>
          <a:p>
            <a:r>
              <a:rPr lang="en-US" dirty="0"/>
              <a:t>Why suicide?</a:t>
            </a:r>
          </a:p>
        </p:txBody>
      </p:sp>
      <p:sp>
        <p:nvSpPr>
          <p:cNvPr id="3" name="Content Placeholder 2">
            <a:extLst>
              <a:ext uri="{FF2B5EF4-FFF2-40B4-BE49-F238E27FC236}">
                <a16:creationId xmlns:a16="http://schemas.microsoft.com/office/drawing/2014/main" id="{1EC35E31-FFDD-45A4-9A91-44858B829A1A}"/>
              </a:ext>
            </a:extLst>
          </p:cNvPr>
          <p:cNvSpPr>
            <a:spLocks noGrp="1"/>
          </p:cNvSpPr>
          <p:nvPr>
            <p:ph idx="1"/>
          </p:nvPr>
        </p:nvSpPr>
        <p:spPr/>
        <p:txBody>
          <a:bodyPr/>
          <a:lstStyle/>
          <a:p>
            <a:pPr marL="0" indent="0">
              <a:buNone/>
            </a:pPr>
            <a:r>
              <a:rPr lang="en-US" dirty="0"/>
              <a:t>“Close to 800 000 people die due to suicide every year, which is one person every 40 seconds. Suicide is a global phenomenon and occurs throughout the lifespan. Effective and evidence-based interventions can be implemented at population, sub-population and individual levels to prevent suicide and suicide attempts. There are indications that for each adult who died by suicide there may have been more than 20 others attempting suicide. “*</a:t>
            </a:r>
          </a:p>
          <a:p>
            <a:pPr marL="0" indent="0">
              <a:buNone/>
            </a:pPr>
            <a:endParaRPr lang="en-US" dirty="0"/>
          </a:p>
          <a:p>
            <a:pPr marL="0" indent="0">
              <a:buNone/>
            </a:pPr>
            <a:endParaRPr lang="en-US" dirty="0"/>
          </a:p>
          <a:p>
            <a:pPr marL="0" indent="0">
              <a:buNone/>
            </a:pPr>
            <a:endParaRPr lang="en-US" sz="2000" dirty="0"/>
          </a:p>
          <a:p>
            <a:pPr marL="0" indent="0">
              <a:buNone/>
            </a:pPr>
            <a:r>
              <a:rPr lang="en-US" sz="2000" dirty="0"/>
              <a:t>*World Health Organization (</a:t>
            </a:r>
            <a:r>
              <a:rPr lang="en-US" sz="2000" dirty="0">
                <a:hlinkClick r:id="rId2"/>
              </a:rPr>
              <a:t>https://www.who.int/mental_health/prevention/suicide/suicideprevent/en/</a:t>
            </a:r>
            <a:r>
              <a:rPr lang="en-US" sz="2000" dirty="0"/>
              <a:t>)</a:t>
            </a:r>
          </a:p>
        </p:txBody>
      </p:sp>
    </p:spTree>
    <p:extLst>
      <p:ext uri="{BB962C8B-B14F-4D97-AF65-F5344CB8AC3E}">
        <p14:creationId xmlns:p14="http://schemas.microsoft.com/office/powerpoint/2010/main" val="1708589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17783-7D76-408D-9494-0CDC573B8463}"/>
              </a:ext>
            </a:extLst>
          </p:cNvPr>
          <p:cNvSpPr>
            <a:spLocks noGrp="1"/>
          </p:cNvSpPr>
          <p:nvPr>
            <p:ph type="title"/>
          </p:nvPr>
        </p:nvSpPr>
        <p:spPr>
          <a:xfrm>
            <a:off x="2895600" y="764373"/>
            <a:ext cx="8610600" cy="1293028"/>
          </a:xfrm>
        </p:spPr>
        <p:txBody>
          <a:bodyPr>
            <a:normAutofit/>
          </a:bodyPr>
          <a:lstStyle/>
          <a:p>
            <a:r>
              <a:rPr lang="en-US" dirty="0"/>
              <a:t>Areas of focus</a:t>
            </a:r>
          </a:p>
        </p:txBody>
      </p:sp>
      <p:graphicFrame>
        <p:nvGraphicFramePr>
          <p:cNvPr id="7" name="Content Placeholder 2">
            <a:extLst>
              <a:ext uri="{FF2B5EF4-FFF2-40B4-BE49-F238E27FC236}">
                <a16:creationId xmlns:a16="http://schemas.microsoft.com/office/drawing/2014/main" id="{D6BFFDA1-CEBA-4E31-802A-7F064CE02A1A}"/>
              </a:ext>
            </a:extLst>
          </p:cNvPr>
          <p:cNvGraphicFramePr>
            <a:graphicFrameLocks noGrp="1"/>
          </p:cNvGraphicFramePr>
          <p:nvPr>
            <p:ph idx="1"/>
            <p:extLst>
              <p:ext uri="{D42A27DB-BD31-4B8C-83A1-F6EECF244321}">
                <p14:modId xmlns:p14="http://schemas.microsoft.com/office/powerpoint/2010/main" val="1096382274"/>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8294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5" name="Picture 34">
            <a:extLst>
              <a:ext uri="{FF2B5EF4-FFF2-40B4-BE49-F238E27FC236}">
                <a16:creationId xmlns:a16="http://schemas.microsoft.com/office/drawing/2014/main" id="{28F5356A-F695-48A7-A0FB-0D74C2ABD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F93B081A-94C1-468D-A04B-1EC9EE3D1EDA}"/>
              </a:ext>
            </a:extLst>
          </p:cNvPr>
          <p:cNvSpPr>
            <a:spLocks noGrp="1"/>
          </p:cNvSpPr>
          <p:nvPr>
            <p:ph type="title"/>
          </p:nvPr>
        </p:nvSpPr>
        <p:spPr>
          <a:xfrm>
            <a:off x="4687410" y="1803405"/>
            <a:ext cx="6132990" cy="1825096"/>
          </a:xfrm>
        </p:spPr>
        <p:txBody>
          <a:bodyPr vert="horz" lIns="91440" tIns="45720" rIns="91440" bIns="45720" rtlCol="0" anchor="b">
            <a:normAutofit/>
          </a:bodyPr>
          <a:lstStyle/>
          <a:p>
            <a:pPr algn="l"/>
            <a:r>
              <a:rPr lang="en-US" sz="6000" dirty="0"/>
              <a:t>Global Suicide data</a:t>
            </a:r>
          </a:p>
        </p:txBody>
      </p:sp>
      <p:pic>
        <p:nvPicPr>
          <p:cNvPr id="30" name="Graphic 29" descr="Financial">
            <a:extLst>
              <a:ext uri="{FF2B5EF4-FFF2-40B4-BE49-F238E27FC236}">
                <a16:creationId xmlns:a16="http://schemas.microsoft.com/office/drawing/2014/main" id="{1F910A87-4E94-4DE1-9FFB-33D2E997C8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1659" y="1803405"/>
            <a:ext cx="2662321" cy="2662321"/>
          </a:xfrm>
          <a:prstGeom prst="rect">
            <a:avLst/>
          </a:prstGeom>
        </p:spPr>
      </p:pic>
    </p:spTree>
    <p:extLst>
      <p:ext uri="{BB962C8B-B14F-4D97-AF65-F5344CB8AC3E}">
        <p14:creationId xmlns:p14="http://schemas.microsoft.com/office/powerpoint/2010/main" val="901225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D1BCC8B-7F2B-45EF-9C43-5C002A0957A3}"/>
              </a:ext>
            </a:extLst>
          </p:cNvPr>
          <p:cNvPicPr>
            <a:picLocks noChangeAspect="1"/>
          </p:cNvPicPr>
          <p:nvPr/>
        </p:nvPicPr>
        <p:blipFill>
          <a:blip r:embed="rId2"/>
          <a:stretch>
            <a:fillRect/>
          </a:stretch>
        </p:blipFill>
        <p:spPr>
          <a:xfrm>
            <a:off x="5900738" y="639316"/>
            <a:ext cx="6053137" cy="4161284"/>
          </a:xfrm>
          <a:prstGeom prst="rect">
            <a:avLst/>
          </a:prstGeom>
        </p:spPr>
      </p:pic>
      <p:pic>
        <p:nvPicPr>
          <p:cNvPr id="9" name="Picture 8">
            <a:extLst>
              <a:ext uri="{FF2B5EF4-FFF2-40B4-BE49-F238E27FC236}">
                <a16:creationId xmlns:a16="http://schemas.microsoft.com/office/drawing/2014/main" id="{9EE4CAFA-139B-41DA-85AD-2B7CBF62BB03}"/>
              </a:ext>
            </a:extLst>
          </p:cNvPr>
          <p:cNvPicPr>
            <a:picLocks noChangeAspect="1"/>
          </p:cNvPicPr>
          <p:nvPr/>
        </p:nvPicPr>
        <p:blipFill>
          <a:blip r:embed="rId3"/>
          <a:stretch>
            <a:fillRect/>
          </a:stretch>
        </p:blipFill>
        <p:spPr>
          <a:xfrm>
            <a:off x="345107" y="1932343"/>
            <a:ext cx="5303218" cy="4282720"/>
          </a:xfrm>
          <a:prstGeom prst="rect">
            <a:avLst/>
          </a:prstGeom>
        </p:spPr>
      </p:pic>
    </p:spTree>
    <p:extLst>
      <p:ext uri="{BB962C8B-B14F-4D97-AF65-F5344CB8AC3E}">
        <p14:creationId xmlns:p14="http://schemas.microsoft.com/office/powerpoint/2010/main" val="892676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693C-A285-4558-AB57-F497DD7A84ED}"/>
              </a:ext>
            </a:extLst>
          </p:cNvPr>
          <p:cNvSpPr>
            <a:spLocks noGrp="1"/>
          </p:cNvSpPr>
          <p:nvPr>
            <p:ph type="title"/>
          </p:nvPr>
        </p:nvSpPr>
        <p:spPr/>
        <p:txBody>
          <a:bodyPr/>
          <a:lstStyle/>
          <a:p>
            <a:r>
              <a:rPr lang="en-US" dirty="0"/>
              <a:t>Gender and population</a:t>
            </a:r>
          </a:p>
        </p:txBody>
      </p:sp>
      <p:pic>
        <p:nvPicPr>
          <p:cNvPr id="4" name="Content Placeholder 3">
            <a:extLst>
              <a:ext uri="{FF2B5EF4-FFF2-40B4-BE49-F238E27FC236}">
                <a16:creationId xmlns:a16="http://schemas.microsoft.com/office/drawing/2014/main" id="{C8D50EEF-2C93-43CF-820D-E1F3198071DA}"/>
              </a:ext>
            </a:extLst>
          </p:cNvPr>
          <p:cNvPicPr>
            <a:picLocks noGrp="1" noChangeAspect="1"/>
          </p:cNvPicPr>
          <p:nvPr>
            <p:ph idx="1"/>
          </p:nvPr>
        </p:nvPicPr>
        <p:blipFill>
          <a:blip r:embed="rId2"/>
          <a:stretch>
            <a:fillRect/>
          </a:stretch>
        </p:blipFill>
        <p:spPr>
          <a:xfrm>
            <a:off x="564150" y="2057401"/>
            <a:ext cx="5068166" cy="4036225"/>
          </a:xfrm>
          <a:prstGeom prst="rect">
            <a:avLst/>
          </a:prstGeom>
        </p:spPr>
      </p:pic>
      <p:pic>
        <p:nvPicPr>
          <p:cNvPr id="5" name="Picture 4">
            <a:extLst>
              <a:ext uri="{FF2B5EF4-FFF2-40B4-BE49-F238E27FC236}">
                <a16:creationId xmlns:a16="http://schemas.microsoft.com/office/drawing/2014/main" id="{4212AE9B-AFA8-40EA-B861-DC2F86708E0C}"/>
              </a:ext>
            </a:extLst>
          </p:cNvPr>
          <p:cNvPicPr>
            <a:picLocks noChangeAspect="1"/>
          </p:cNvPicPr>
          <p:nvPr/>
        </p:nvPicPr>
        <p:blipFill>
          <a:blip r:embed="rId3"/>
          <a:stretch>
            <a:fillRect/>
          </a:stretch>
        </p:blipFill>
        <p:spPr>
          <a:xfrm>
            <a:off x="6360213" y="2057401"/>
            <a:ext cx="5145987" cy="4036225"/>
          </a:xfrm>
          <a:prstGeom prst="rect">
            <a:avLst/>
          </a:prstGeom>
        </p:spPr>
      </p:pic>
    </p:spTree>
    <p:extLst>
      <p:ext uri="{BB962C8B-B14F-4D97-AF65-F5344CB8AC3E}">
        <p14:creationId xmlns:p14="http://schemas.microsoft.com/office/powerpoint/2010/main" val="245205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6559626-B5BE-44EF-8F21-5B2E759793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AE0BBD62-840F-4727-8E73-174F0D6577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3" name="Rectangle 12">
            <a:extLst>
              <a:ext uri="{FF2B5EF4-FFF2-40B4-BE49-F238E27FC236}">
                <a16:creationId xmlns:a16="http://schemas.microsoft.com/office/drawing/2014/main" id="{71836F97-3631-4F72-8A9F-CDAFD3D7C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 name="Title 3">
            <a:extLst>
              <a:ext uri="{FF2B5EF4-FFF2-40B4-BE49-F238E27FC236}">
                <a16:creationId xmlns:a16="http://schemas.microsoft.com/office/drawing/2014/main" id="{43B5A233-C90B-43D8-8C61-EA04D63E9A1F}"/>
              </a:ext>
            </a:extLst>
          </p:cNvPr>
          <p:cNvSpPr>
            <a:spLocks noGrp="1"/>
          </p:cNvSpPr>
          <p:nvPr>
            <p:ph type="title"/>
          </p:nvPr>
        </p:nvSpPr>
        <p:spPr>
          <a:xfrm>
            <a:off x="792482" y="821265"/>
            <a:ext cx="6979918" cy="5222117"/>
          </a:xfrm>
        </p:spPr>
        <p:txBody>
          <a:bodyPr vert="horz" lIns="91440" tIns="45720" rIns="91440" bIns="45720" rtlCol="0" anchor="ctr">
            <a:normAutofit/>
          </a:bodyPr>
          <a:lstStyle/>
          <a:p>
            <a:r>
              <a:rPr lang="en-US" sz="5400"/>
              <a:t>Outside factors</a:t>
            </a:r>
          </a:p>
        </p:txBody>
      </p:sp>
      <p:cxnSp>
        <p:nvCxnSpPr>
          <p:cNvPr id="15" name="Straight Connector 14">
            <a:extLst>
              <a:ext uri="{FF2B5EF4-FFF2-40B4-BE49-F238E27FC236}">
                <a16:creationId xmlns:a16="http://schemas.microsoft.com/office/drawing/2014/main" id="{182B97DB-6349-4445-984C-90FE26D6D3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1624"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88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FB283-C09F-4F58-A6BE-F490B6CAD822}"/>
              </a:ext>
            </a:extLst>
          </p:cNvPr>
          <p:cNvSpPr>
            <a:spLocks noGrp="1"/>
          </p:cNvSpPr>
          <p:nvPr>
            <p:ph type="title"/>
          </p:nvPr>
        </p:nvSpPr>
        <p:spPr/>
        <p:txBody>
          <a:bodyPr/>
          <a:lstStyle/>
          <a:p>
            <a:r>
              <a:rPr lang="en-US" dirty="0"/>
              <a:t>Suicide and freedom</a:t>
            </a:r>
          </a:p>
        </p:txBody>
      </p:sp>
      <p:grpSp>
        <p:nvGrpSpPr>
          <p:cNvPr id="11" name="Group 10">
            <a:extLst>
              <a:ext uri="{FF2B5EF4-FFF2-40B4-BE49-F238E27FC236}">
                <a16:creationId xmlns:a16="http://schemas.microsoft.com/office/drawing/2014/main" id="{14B194CA-70E7-457B-B3D5-B0AB19FA1622}"/>
              </a:ext>
            </a:extLst>
          </p:cNvPr>
          <p:cNvGrpSpPr/>
          <p:nvPr/>
        </p:nvGrpSpPr>
        <p:grpSpPr>
          <a:xfrm>
            <a:off x="1459954" y="2457974"/>
            <a:ext cx="6383751" cy="3865823"/>
            <a:chOff x="1459955" y="2628900"/>
            <a:chExt cx="5998120" cy="3694897"/>
          </a:xfrm>
        </p:grpSpPr>
        <p:pic>
          <p:nvPicPr>
            <p:cNvPr id="3" name="Picture 2">
              <a:extLst>
                <a:ext uri="{FF2B5EF4-FFF2-40B4-BE49-F238E27FC236}">
                  <a16:creationId xmlns:a16="http://schemas.microsoft.com/office/drawing/2014/main" id="{D299473E-F3A2-4957-9990-25E9F6A8C0C5}"/>
                </a:ext>
              </a:extLst>
            </p:cNvPr>
            <p:cNvPicPr>
              <a:picLocks noChangeAspect="1"/>
            </p:cNvPicPr>
            <p:nvPr/>
          </p:nvPicPr>
          <p:blipFill>
            <a:blip r:embed="rId2"/>
            <a:stretch>
              <a:fillRect/>
            </a:stretch>
          </p:blipFill>
          <p:spPr>
            <a:xfrm>
              <a:off x="1459955" y="2628900"/>
              <a:ext cx="5998120" cy="3694897"/>
            </a:xfrm>
            <a:prstGeom prst="rect">
              <a:avLst/>
            </a:prstGeom>
          </p:spPr>
        </p:pic>
        <p:sp>
          <p:nvSpPr>
            <p:cNvPr id="4" name="TextBox 3">
              <a:extLst>
                <a:ext uri="{FF2B5EF4-FFF2-40B4-BE49-F238E27FC236}">
                  <a16:creationId xmlns:a16="http://schemas.microsoft.com/office/drawing/2014/main" id="{B5B2311A-AB08-4CBF-8C2E-A9E9598C465E}"/>
                </a:ext>
              </a:extLst>
            </p:cNvPr>
            <p:cNvSpPr txBox="1"/>
            <p:nvPr/>
          </p:nvSpPr>
          <p:spPr>
            <a:xfrm>
              <a:off x="2895600" y="2757487"/>
              <a:ext cx="2786062" cy="369332"/>
            </a:xfrm>
            <a:prstGeom prst="rect">
              <a:avLst/>
            </a:prstGeom>
            <a:noFill/>
          </p:spPr>
          <p:txBody>
            <a:bodyPr wrap="square" rtlCol="0">
              <a:spAutoFit/>
            </a:bodyPr>
            <a:lstStyle/>
            <a:p>
              <a:r>
                <a:rPr lang="en-US" dirty="0">
                  <a:solidFill>
                    <a:srgbClr val="1D1C1D"/>
                  </a:solidFill>
                  <a:latin typeface="Slack-Lato"/>
                </a:rPr>
                <a:t>Measure of Political Liberty </a:t>
              </a:r>
              <a:endParaRPr lang="en-US" dirty="0"/>
            </a:p>
          </p:txBody>
        </p:sp>
        <p:cxnSp>
          <p:nvCxnSpPr>
            <p:cNvPr id="6" name="Straight Arrow Connector 5">
              <a:extLst>
                <a:ext uri="{FF2B5EF4-FFF2-40B4-BE49-F238E27FC236}">
                  <a16:creationId xmlns:a16="http://schemas.microsoft.com/office/drawing/2014/main" id="{BC6D2C88-47F2-46AC-8922-F4DEF62683B7}"/>
                </a:ext>
              </a:extLst>
            </p:cNvPr>
            <p:cNvCxnSpPr>
              <a:cxnSpLocks/>
            </p:cNvCxnSpPr>
            <p:nvPr/>
          </p:nvCxnSpPr>
          <p:spPr>
            <a:xfrm>
              <a:off x="1781354" y="6168764"/>
              <a:ext cx="5355322" cy="0"/>
            </a:xfrm>
            <a:prstGeom prst="straightConnector1">
              <a:avLst/>
            </a:prstGeom>
            <a:ln w="381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8D8E4C0-3F8F-423B-AE9F-1274CAC75F3F}"/>
                </a:ext>
              </a:extLst>
            </p:cNvPr>
            <p:cNvSpPr txBox="1"/>
            <p:nvPr/>
          </p:nvSpPr>
          <p:spPr>
            <a:xfrm>
              <a:off x="1459955" y="5842463"/>
              <a:ext cx="1132514" cy="230832"/>
            </a:xfrm>
            <a:prstGeom prst="rect">
              <a:avLst/>
            </a:prstGeom>
            <a:noFill/>
          </p:spPr>
          <p:txBody>
            <a:bodyPr wrap="square" rtlCol="0">
              <a:spAutoFit/>
            </a:bodyPr>
            <a:lstStyle/>
            <a:p>
              <a:r>
                <a:rPr lang="en-US" sz="900" dirty="0">
                  <a:solidFill>
                    <a:schemeClr val="bg1"/>
                  </a:solidFill>
                </a:rPr>
                <a:t>Least Oppressed</a:t>
              </a:r>
            </a:p>
          </p:txBody>
        </p:sp>
        <p:sp>
          <p:nvSpPr>
            <p:cNvPr id="10" name="TextBox 9">
              <a:extLst>
                <a:ext uri="{FF2B5EF4-FFF2-40B4-BE49-F238E27FC236}">
                  <a16:creationId xmlns:a16="http://schemas.microsoft.com/office/drawing/2014/main" id="{2A2F44EF-21D1-4A7F-9E50-81A098836498}"/>
                </a:ext>
              </a:extLst>
            </p:cNvPr>
            <p:cNvSpPr txBox="1"/>
            <p:nvPr/>
          </p:nvSpPr>
          <p:spPr>
            <a:xfrm>
              <a:off x="6201133" y="5842463"/>
              <a:ext cx="1132514" cy="230832"/>
            </a:xfrm>
            <a:prstGeom prst="rect">
              <a:avLst/>
            </a:prstGeom>
            <a:noFill/>
          </p:spPr>
          <p:txBody>
            <a:bodyPr wrap="square" rtlCol="0">
              <a:spAutoFit/>
            </a:bodyPr>
            <a:lstStyle/>
            <a:p>
              <a:r>
                <a:rPr lang="en-US" sz="900" dirty="0">
                  <a:solidFill>
                    <a:schemeClr val="bg1"/>
                  </a:solidFill>
                </a:rPr>
                <a:t>Most Oppressed</a:t>
              </a:r>
            </a:p>
          </p:txBody>
        </p:sp>
      </p:grpSp>
    </p:spTree>
    <p:extLst>
      <p:ext uri="{BB962C8B-B14F-4D97-AF65-F5344CB8AC3E}">
        <p14:creationId xmlns:p14="http://schemas.microsoft.com/office/powerpoint/2010/main" val="249465627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otalTime>11</TotalTime>
  <Words>196</Words>
  <Application>Microsoft Office PowerPoint</Application>
  <PresentationFormat>Widescreen</PresentationFormat>
  <Paragraphs>34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Slack-Lato</vt:lpstr>
      <vt:lpstr>Vapor Trail</vt:lpstr>
      <vt:lpstr>Suicide and the world</vt:lpstr>
      <vt:lpstr>The team</vt:lpstr>
      <vt:lpstr>Why suicide?</vt:lpstr>
      <vt:lpstr>Areas of focus</vt:lpstr>
      <vt:lpstr>Global Suicide data</vt:lpstr>
      <vt:lpstr>PowerPoint Presentation</vt:lpstr>
      <vt:lpstr>Gender and population</vt:lpstr>
      <vt:lpstr>Outside factors</vt:lpstr>
      <vt:lpstr>Suicide and freedom</vt:lpstr>
      <vt:lpstr>temperature</vt:lpstr>
      <vt:lpstr>Latitude</vt:lpstr>
      <vt:lpstr>2014 US suicide rate (per state)</vt:lpstr>
      <vt:lpstr>Obesity and suicide</vt:lpstr>
      <vt:lpstr>Suicide and mental hospitals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 and the world</dc:title>
  <dc:creator>Viktoriya Smith</dc:creator>
  <cp:lastModifiedBy>Viktoriya Smith</cp:lastModifiedBy>
  <cp:revision>2</cp:revision>
  <dcterms:created xsi:type="dcterms:W3CDTF">2019-09-14T01:00:48Z</dcterms:created>
  <dcterms:modified xsi:type="dcterms:W3CDTF">2019-09-14T01:12:44Z</dcterms:modified>
</cp:coreProperties>
</file>