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45" r:id="rId1"/>
  </p:sldMasterIdLst>
  <p:sldIdLst>
    <p:sldId id="256" r:id="rId2"/>
    <p:sldId id="271" r:id="rId3"/>
    <p:sldId id="257" r:id="rId4"/>
    <p:sldId id="292" r:id="rId5"/>
    <p:sldId id="265" r:id="rId6"/>
    <p:sldId id="266" r:id="rId7"/>
    <p:sldId id="258" r:id="rId8"/>
    <p:sldId id="259" r:id="rId9"/>
    <p:sldId id="272" r:id="rId10"/>
    <p:sldId id="273" r:id="rId11"/>
    <p:sldId id="276" r:id="rId12"/>
    <p:sldId id="277" r:id="rId13"/>
    <p:sldId id="274" r:id="rId14"/>
    <p:sldId id="275" r:id="rId15"/>
    <p:sldId id="278" r:id="rId16"/>
    <p:sldId id="279" r:id="rId17"/>
    <p:sldId id="280" r:id="rId18"/>
    <p:sldId id="288" r:id="rId19"/>
    <p:sldId id="282" r:id="rId20"/>
    <p:sldId id="286" r:id="rId21"/>
    <p:sldId id="283" r:id="rId22"/>
    <p:sldId id="287" r:id="rId23"/>
    <p:sldId id="260" r:id="rId24"/>
    <p:sldId id="261" r:id="rId25"/>
    <p:sldId id="262" r:id="rId26"/>
    <p:sldId id="281" r:id="rId27"/>
    <p:sldId id="291" r:id="rId28"/>
    <p:sldId id="289" r:id="rId29"/>
    <p:sldId id="290" r:id="rId30"/>
    <p:sldId id="293" r:id="rId31"/>
    <p:sldId id="296" r:id="rId32"/>
    <p:sldId id="299" r:id="rId33"/>
    <p:sldId id="297" r:id="rId34"/>
    <p:sldId id="298" r:id="rId35"/>
    <p:sldId id="294" r:id="rId36"/>
    <p:sldId id="300" r:id="rId37"/>
    <p:sldId id="295" r:id="rId38"/>
    <p:sldId id="264" r:id="rId39"/>
    <p:sldId id="269" r:id="rId40"/>
    <p:sldId id="267" r:id="rId41"/>
    <p:sldId id="268" r:id="rId42"/>
    <p:sldId id="270" r:id="rId43"/>
    <p:sldId id="263" r:id="rId44"/>
    <p:sldId id="284" r:id="rId45"/>
    <p:sldId id="28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>
        <p:scale>
          <a:sx n="76" d="100"/>
          <a:sy n="76" d="100"/>
        </p:scale>
        <p:origin x="94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130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115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86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044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38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139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0571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764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818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957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866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052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397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150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195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353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F4D3E-5DC8-42AF-B094-F62789BC04F9}" type="datetimeFigureOut">
              <a:rPr lang="sk-SK" smtClean="0"/>
              <a:t>30. 10. 2021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03D972-468F-41BC-B2A7-4F6991E52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755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6" r:id="rId1"/>
    <p:sldLayoutId id="2147484947" r:id="rId2"/>
    <p:sldLayoutId id="2147484948" r:id="rId3"/>
    <p:sldLayoutId id="2147484949" r:id="rId4"/>
    <p:sldLayoutId id="2147484950" r:id="rId5"/>
    <p:sldLayoutId id="2147484951" r:id="rId6"/>
    <p:sldLayoutId id="2147484952" r:id="rId7"/>
    <p:sldLayoutId id="2147484953" r:id="rId8"/>
    <p:sldLayoutId id="2147484954" r:id="rId9"/>
    <p:sldLayoutId id="2147484955" r:id="rId10"/>
    <p:sldLayoutId id="2147484956" r:id="rId11"/>
    <p:sldLayoutId id="2147484957" r:id="rId12"/>
    <p:sldLayoutId id="2147484958" r:id="rId13"/>
    <p:sldLayoutId id="2147484959" r:id="rId14"/>
    <p:sldLayoutId id="2147484960" r:id="rId15"/>
    <p:sldLayoutId id="21474849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2050AE-9987-48CE-9253-82DB64F54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15757"/>
            <a:ext cx="7766936" cy="1646302"/>
          </a:xfrm>
        </p:spPr>
        <p:txBody>
          <a:bodyPr/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Aspect orientated configuration of software product line features</a:t>
            </a:r>
            <a:endParaRPr lang="sk-SK" sz="40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BE1BDE3-B4DD-4B97-A6E6-DD59EDC66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 derivation, quality an</a:t>
            </a:r>
            <a:r>
              <a:rPr lang="sk-SK" dirty="0"/>
              <a:t>d</a:t>
            </a:r>
            <a:r>
              <a:rPr lang="en-US" dirty="0"/>
              <a:t> changeability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939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3E4AF-B1BD-44BE-8059-2FEBC596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14" y="272249"/>
            <a:ext cx="10701468" cy="1320800"/>
          </a:xfrm>
        </p:spPr>
        <p:txBody>
          <a:bodyPr>
            <a:noAutofit/>
          </a:bodyPr>
          <a:lstStyle/>
          <a:p>
            <a:r>
              <a:rPr lang="en-US" sz="4400" b="1" dirty="0"/>
              <a:t>Our focus  </a:t>
            </a:r>
            <a:br>
              <a:rPr lang="en-US" sz="4400" b="1" dirty="0"/>
            </a:br>
            <a:r>
              <a:rPr lang="en-US" sz="4400" b="1" dirty="0"/>
              <a:t>			- focus on variable features</a:t>
            </a:r>
            <a:endParaRPr lang="sk-SK" sz="4400" b="1" dirty="0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B89369FC-BC39-419C-877B-758C350C8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2" y="2583739"/>
            <a:ext cx="11080506" cy="3780408"/>
          </a:xfr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022102E0-CE50-4477-925A-F1552E1E6876}"/>
              </a:ext>
            </a:extLst>
          </p:cNvPr>
          <p:cNvSpPr/>
          <p:nvPr/>
        </p:nvSpPr>
        <p:spPr>
          <a:xfrm>
            <a:off x="9081167" y="3222594"/>
            <a:ext cx="2386410" cy="479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C93D80C-6770-4054-ACF3-3A2B72E6AF37}"/>
              </a:ext>
            </a:extLst>
          </p:cNvPr>
          <p:cNvSpPr/>
          <p:nvPr/>
        </p:nvSpPr>
        <p:spPr>
          <a:xfrm>
            <a:off x="2646336" y="3392750"/>
            <a:ext cx="1872397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792938C6-232B-403D-92B9-49843E8009A6}"/>
              </a:ext>
            </a:extLst>
          </p:cNvPr>
          <p:cNvSpPr/>
          <p:nvPr/>
        </p:nvSpPr>
        <p:spPr>
          <a:xfrm>
            <a:off x="5373407" y="3392750"/>
            <a:ext cx="1404592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539F6360-2A40-4143-84A6-E1BB399078E2}"/>
              </a:ext>
            </a:extLst>
          </p:cNvPr>
          <p:cNvSpPr/>
          <p:nvPr/>
        </p:nvSpPr>
        <p:spPr>
          <a:xfrm>
            <a:off x="6653272" y="3392750"/>
            <a:ext cx="1404592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F091D47D-CD1D-4102-9800-1C204734F9F3}"/>
              </a:ext>
            </a:extLst>
          </p:cNvPr>
          <p:cNvSpPr txBox="1"/>
          <p:nvPr/>
        </p:nvSpPr>
        <p:spPr>
          <a:xfrm>
            <a:off x="4045206" y="1697738"/>
            <a:ext cx="662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+ maybe other potential improvements from observed domain</a:t>
            </a:r>
            <a:endParaRPr lang="sk-SK" i="1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7FDC7F34-1B8B-4CA6-AF4C-C389FB37977C}"/>
              </a:ext>
            </a:extLst>
          </p:cNvPr>
          <p:cNvSpPr txBox="1"/>
          <p:nvPr/>
        </p:nvSpPr>
        <p:spPr>
          <a:xfrm>
            <a:off x="8057864" y="500939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clever</a:t>
            </a:r>
            <a:endParaRPr lang="sk-SK" dirty="0"/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4891D215-217E-45FF-9AFF-F5586A2431D1}"/>
              </a:ext>
            </a:extLst>
          </p:cNvPr>
          <p:cNvSpPr/>
          <p:nvPr/>
        </p:nvSpPr>
        <p:spPr>
          <a:xfrm>
            <a:off x="7973305" y="4946522"/>
            <a:ext cx="991777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835330B5-3BB7-4A23-A708-C437F3ECF65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953740" y="4643021"/>
            <a:ext cx="3483476" cy="16867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ál 13">
            <a:extLst>
              <a:ext uri="{FF2B5EF4-FFF2-40B4-BE49-F238E27FC236}">
                <a16:creationId xmlns:a16="http://schemas.microsoft.com/office/drawing/2014/main" id="{77CFECAD-8D9E-4D3B-8553-56770626DFEC}"/>
              </a:ext>
            </a:extLst>
          </p:cNvPr>
          <p:cNvSpPr/>
          <p:nvPr/>
        </p:nvSpPr>
        <p:spPr>
          <a:xfrm>
            <a:off x="8360746" y="4811698"/>
            <a:ext cx="152939" cy="1443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4EB282DF-2918-4752-A73B-871AAD17CA98}"/>
              </a:ext>
            </a:extLst>
          </p:cNvPr>
          <p:cNvSpPr txBox="1"/>
          <p:nvPr/>
        </p:nvSpPr>
        <p:spPr>
          <a:xfrm>
            <a:off x="9081167" y="5220990"/>
            <a:ext cx="2000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same </a:t>
            </a:r>
          </a:p>
          <a:p>
            <a:r>
              <a:rPr lang="en-US" dirty="0"/>
              <a:t>author in another</a:t>
            </a:r>
          </a:p>
          <a:p>
            <a:r>
              <a:rPr lang="en-US" dirty="0"/>
              <a:t> his </a:t>
            </a:r>
            <a:r>
              <a:rPr lang="en-US" dirty="0" err="1"/>
              <a:t>scatch</a:t>
            </a:r>
            <a:endParaRPr lang="sk-SK" dirty="0"/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6F1ABF66-464A-4B1E-A7C7-D59F0C6052E7}"/>
              </a:ext>
            </a:extLst>
          </p:cNvPr>
          <p:cNvSpPr/>
          <p:nvPr/>
        </p:nvSpPr>
        <p:spPr>
          <a:xfrm>
            <a:off x="4312574" y="3377863"/>
            <a:ext cx="1226155" cy="54893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3" name="Šípka: doprava 2">
            <a:extLst>
              <a:ext uri="{FF2B5EF4-FFF2-40B4-BE49-F238E27FC236}">
                <a16:creationId xmlns:a16="http://schemas.microsoft.com/office/drawing/2014/main" id="{A8F0DD1C-80FC-4C58-B232-DF7BAB388695}"/>
              </a:ext>
            </a:extLst>
          </p:cNvPr>
          <p:cNvSpPr/>
          <p:nvPr/>
        </p:nvSpPr>
        <p:spPr>
          <a:xfrm rot="3167281">
            <a:off x="782790" y="3287629"/>
            <a:ext cx="1370796" cy="349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7A491C97-BCC4-4A37-97AA-3684E19CA54A}"/>
              </a:ext>
            </a:extLst>
          </p:cNvPr>
          <p:cNvSpPr txBox="1"/>
          <p:nvPr/>
        </p:nvSpPr>
        <p:spPr>
          <a:xfrm>
            <a:off x="196045" y="1715299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Chosing</a:t>
            </a:r>
            <a:r>
              <a:rPr lang="en-US" dirty="0"/>
              <a:t> one feature </a:t>
            </a:r>
          </a:p>
          <a:p>
            <a:r>
              <a:rPr lang="en-US" dirty="0"/>
              <a:t>From set can be </a:t>
            </a:r>
          </a:p>
          <a:p>
            <a:r>
              <a:rPr lang="en-US" dirty="0"/>
              <a:t>Implemented </a:t>
            </a:r>
          </a:p>
          <a:p>
            <a:r>
              <a:rPr lang="en-US" dirty="0"/>
              <a:t>in aspect oriented way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3022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6EA740-5FBA-49BE-B60E-4A502730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9" y="358066"/>
            <a:ext cx="8596668" cy="1320800"/>
          </a:xfrm>
        </p:spPr>
        <p:txBody>
          <a:bodyPr/>
          <a:lstStyle/>
          <a:p>
            <a:r>
              <a:rPr lang="en-US" b="1" dirty="0"/>
              <a:t>Configuration using JSON File</a:t>
            </a:r>
            <a:endParaRPr lang="sk-SK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0323EF8-BBB8-4CDD-B709-FA2076E9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91" y="1246327"/>
            <a:ext cx="4917832" cy="549478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01E613C-BCCE-4365-BA48-115790E7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737" y="224901"/>
            <a:ext cx="4634480" cy="651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4741EEC-2FFE-4781-A529-A4A825DF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17"/>
          <a:stretch/>
        </p:blipFill>
        <p:spPr>
          <a:xfrm>
            <a:off x="2038317" y="2740902"/>
            <a:ext cx="8596668" cy="378040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F3C5B36-39AE-4FBB-A6AE-EAE59A08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93" y="511787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Config to feature model mapping</a:t>
            </a:r>
            <a:endParaRPr lang="sk-SK" sz="4800" b="1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8C126DB-591E-4958-8CFF-4AF6EF6ECB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81" r="31933" b="3860"/>
          <a:stretch/>
        </p:blipFill>
        <p:spPr>
          <a:xfrm>
            <a:off x="8664597" y="2078475"/>
            <a:ext cx="3154539" cy="994300"/>
          </a:xfrm>
          <a:prstGeom prst="rect">
            <a:avLst/>
          </a:prstGeom>
        </p:spPr>
      </p:pic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37B29AF6-531E-4C2B-B9E6-5F74E499F03A}"/>
              </a:ext>
            </a:extLst>
          </p:cNvPr>
          <p:cNvCxnSpPr>
            <a:cxnSpLocks/>
          </p:cNvCxnSpPr>
          <p:nvPr/>
        </p:nvCxnSpPr>
        <p:spPr>
          <a:xfrm flipV="1">
            <a:off x="9170632" y="3081738"/>
            <a:ext cx="994299" cy="49595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721EADAD-0959-41E6-B34F-3B3A5A83BBC9}"/>
              </a:ext>
            </a:extLst>
          </p:cNvPr>
          <p:cNvCxnSpPr>
            <a:cxnSpLocks/>
          </p:cNvCxnSpPr>
          <p:nvPr/>
        </p:nvCxnSpPr>
        <p:spPr>
          <a:xfrm flipV="1">
            <a:off x="7880411" y="2842587"/>
            <a:ext cx="1751860" cy="836172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F040D7D1-9561-40E9-9E46-0ECD72AEF067}"/>
              </a:ext>
            </a:extLst>
          </p:cNvPr>
          <p:cNvCxnSpPr>
            <a:cxnSpLocks/>
          </p:cNvCxnSpPr>
          <p:nvPr/>
        </p:nvCxnSpPr>
        <p:spPr>
          <a:xfrm flipV="1">
            <a:off x="6717437" y="2575625"/>
            <a:ext cx="2914834" cy="1080824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43F5A153-2DDA-418A-966C-C038A1C6D680}"/>
              </a:ext>
            </a:extLst>
          </p:cNvPr>
          <p:cNvCxnSpPr>
            <a:cxnSpLocks/>
          </p:cNvCxnSpPr>
          <p:nvPr/>
        </p:nvCxnSpPr>
        <p:spPr>
          <a:xfrm flipV="1">
            <a:off x="5302662" y="2388038"/>
            <a:ext cx="4329609" cy="1225149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92F1A5D2-F277-4129-9065-C99A6B4AB0FB}"/>
              </a:ext>
            </a:extLst>
          </p:cNvPr>
          <p:cNvCxnSpPr>
            <a:cxnSpLocks/>
          </p:cNvCxnSpPr>
          <p:nvPr/>
        </p:nvCxnSpPr>
        <p:spPr>
          <a:xfrm flipV="1">
            <a:off x="3941686" y="2180159"/>
            <a:ext cx="5592931" cy="1476883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Obrázok 18">
            <a:extLst>
              <a:ext uri="{FF2B5EF4-FFF2-40B4-BE49-F238E27FC236}">
                <a16:creationId xmlns:a16="http://schemas.microsoft.com/office/drawing/2014/main" id="{1574A1B3-B9F3-4DE3-8F22-6261F5292E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341"/>
          <a:stretch/>
        </p:blipFill>
        <p:spPr>
          <a:xfrm>
            <a:off x="128251" y="5267028"/>
            <a:ext cx="2333494" cy="1320800"/>
          </a:xfrm>
          <a:prstGeom prst="rect">
            <a:avLst/>
          </a:prstGeom>
        </p:spPr>
      </p:pic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5F4BDC83-8B79-4E88-BBAD-CD78454D5597}"/>
              </a:ext>
            </a:extLst>
          </p:cNvPr>
          <p:cNvCxnSpPr>
            <a:cxnSpLocks/>
          </p:cNvCxnSpPr>
          <p:nvPr/>
        </p:nvCxnSpPr>
        <p:spPr>
          <a:xfrm flipV="1">
            <a:off x="1149357" y="4856085"/>
            <a:ext cx="1195600" cy="74719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1E8D1270-78F4-45A9-BFF2-19C750C34993}"/>
              </a:ext>
            </a:extLst>
          </p:cNvPr>
          <p:cNvCxnSpPr>
            <a:cxnSpLocks/>
          </p:cNvCxnSpPr>
          <p:nvPr/>
        </p:nvCxnSpPr>
        <p:spPr>
          <a:xfrm flipV="1">
            <a:off x="1149357" y="4893430"/>
            <a:ext cx="2507988" cy="190889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36A4128C-B1DE-419F-93BC-6EDA59368C5D}"/>
              </a:ext>
            </a:extLst>
          </p:cNvPr>
          <p:cNvCxnSpPr>
            <a:cxnSpLocks/>
          </p:cNvCxnSpPr>
          <p:nvPr/>
        </p:nvCxnSpPr>
        <p:spPr>
          <a:xfrm flipV="1">
            <a:off x="1149357" y="4856086"/>
            <a:ext cx="3681863" cy="194624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Obrázok 28">
            <a:extLst>
              <a:ext uri="{FF2B5EF4-FFF2-40B4-BE49-F238E27FC236}">
                <a16:creationId xmlns:a16="http://schemas.microsoft.com/office/drawing/2014/main" id="{4DF2B4E7-1645-4DBB-9203-C08AA515CE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16" t="55929" b="4000"/>
          <a:stretch/>
        </p:blipFill>
        <p:spPr>
          <a:xfrm>
            <a:off x="9661595" y="4276129"/>
            <a:ext cx="2479311" cy="1743072"/>
          </a:xfrm>
          <a:prstGeom prst="rect">
            <a:avLst/>
          </a:prstGeom>
        </p:spPr>
      </p:pic>
      <p:cxnSp>
        <p:nvCxnSpPr>
          <p:cNvPr id="30" name="Rovná spojovacia šípka 29">
            <a:extLst>
              <a:ext uri="{FF2B5EF4-FFF2-40B4-BE49-F238E27FC236}">
                <a16:creationId xmlns:a16="http://schemas.microsoft.com/office/drawing/2014/main" id="{BE46923D-4201-4421-A51F-7EA6125F795A}"/>
              </a:ext>
            </a:extLst>
          </p:cNvPr>
          <p:cNvCxnSpPr>
            <a:cxnSpLocks/>
          </p:cNvCxnSpPr>
          <p:nvPr/>
        </p:nvCxnSpPr>
        <p:spPr>
          <a:xfrm flipH="1" flipV="1">
            <a:off x="7084382" y="4712042"/>
            <a:ext cx="2862723" cy="100452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Obrázok 36">
            <a:extLst>
              <a:ext uri="{FF2B5EF4-FFF2-40B4-BE49-F238E27FC236}">
                <a16:creationId xmlns:a16="http://schemas.microsoft.com/office/drawing/2014/main" id="{ED8DF53E-D70E-4493-A5DC-7FE7988A03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59" t="5656" r="46774" b="83023"/>
          <a:stretch/>
        </p:blipFill>
        <p:spPr>
          <a:xfrm>
            <a:off x="9661595" y="3778187"/>
            <a:ext cx="1255993" cy="4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7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2B6D9F-959C-4A39-8E67-6B7C28ED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56" y="245615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Adding support for defining names for users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C06B81-B0DD-43B2-BB62-7F8E3275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389" y="2536303"/>
            <a:ext cx="7321447" cy="3880773"/>
          </a:xfrm>
        </p:spPr>
        <p:txBody>
          <a:bodyPr>
            <a:normAutofit/>
          </a:bodyPr>
          <a:lstStyle/>
          <a:p>
            <a:pPr algn="l"/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Player.name;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Player.setName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sk-SK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.name = </a:t>
            </a:r>
            <a:r>
              <a:rPr lang="sk-SK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algn="l"/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Player.getName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sk-SK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.name;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2F254475-56C8-4D21-8DCB-A22267350B07}"/>
              </a:ext>
            </a:extLst>
          </p:cNvPr>
          <p:cNvSpPr txBox="1"/>
          <p:nvPr/>
        </p:nvSpPr>
        <p:spPr>
          <a:xfrm>
            <a:off x="1020932" y="1964347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aspect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7B559CE-D43F-438D-9F0C-E29A7BB5C73B}"/>
              </a:ext>
            </a:extLst>
          </p:cNvPr>
          <p:cNvSpPr txBox="1"/>
          <p:nvPr/>
        </p:nvSpPr>
        <p:spPr>
          <a:xfrm>
            <a:off x="1020932" y="6112383"/>
            <a:ext cx="39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CBE59C9-977B-4E3B-869A-B8A9166663C2}"/>
              </a:ext>
            </a:extLst>
          </p:cNvPr>
          <p:cNvSpPr txBox="1"/>
          <p:nvPr/>
        </p:nvSpPr>
        <p:spPr>
          <a:xfrm>
            <a:off x="5724983" y="2272355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new variable for name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F0C31640-ED00-4823-B496-533771E5CEDC}"/>
              </a:ext>
            </a:extLst>
          </p:cNvPr>
          <p:cNvSpPr txBox="1"/>
          <p:nvPr/>
        </p:nvSpPr>
        <p:spPr>
          <a:xfrm rot="21279584">
            <a:off x="3192922" y="5601983"/>
            <a:ext cx="649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Aspect can be excluded from execution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525468DC-D2F5-4A2B-9B45-36AC813B21F9}"/>
              </a:ext>
            </a:extLst>
          </p:cNvPr>
          <p:cNvSpPr txBox="1"/>
          <p:nvPr/>
        </p:nvSpPr>
        <p:spPr>
          <a:xfrm>
            <a:off x="5858148" y="6112383"/>
            <a:ext cx="401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possible al his children features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9130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A93E5A91-B4B6-4162-9917-DEF0508F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591" y="1748902"/>
            <a:ext cx="8946059" cy="398174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Player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around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(..)) 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Configuration.setNames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InputReader.getReader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"Set player name:"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().replace(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lvl="1"/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createdPlayer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k-SK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proceed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createdPlayer.setName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playerNameLine</a:t>
            </a:r>
            <a:r>
              <a:rPr lang="sk-S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createdPlayer.getName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sk-SK" sz="1800" dirty="0">
              <a:latin typeface="Consolas" panose="020B0609020204030204" pitchFamily="49" charset="0"/>
            </a:endParaRPr>
          </a:p>
          <a:p>
            <a:pPr lvl="1"/>
            <a:r>
              <a:rPr lang="sk-SK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createdPlayer</a:t>
            </a:r>
            <a:r>
              <a:rPr lang="sk-SK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6D1E9017-8913-4C1B-8B04-6F757AAE9C2E}"/>
              </a:ext>
            </a:extLst>
          </p:cNvPr>
          <p:cNvSpPr txBox="1"/>
          <p:nvPr/>
        </p:nvSpPr>
        <p:spPr>
          <a:xfrm>
            <a:off x="754602" y="1200867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aspect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PlayerName</a:t>
            </a:r>
            <a:r>
              <a:rPr lang="sk-SK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B4994C52-1536-4560-9ECC-F7811C6A9E3F}"/>
              </a:ext>
            </a:extLst>
          </p:cNvPr>
          <p:cNvSpPr txBox="1"/>
          <p:nvPr/>
        </p:nvSpPr>
        <p:spPr>
          <a:xfrm>
            <a:off x="896645" y="57306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}</a:t>
            </a:r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29DEAF53-3B4E-43D8-8DEC-B8EA2B5850DF}"/>
              </a:ext>
            </a:extLst>
          </p:cNvPr>
          <p:cNvSpPr txBox="1"/>
          <p:nvPr/>
        </p:nvSpPr>
        <p:spPr>
          <a:xfrm>
            <a:off x="6905713" y="3533313"/>
            <a:ext cx="22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Gets players object </a:t>
            </a:r>
          </a:p>
          <a:p>
            <a:r>
              <a:rPr lang="en-US" dirty="0"/>
              <a:t>and sets name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7989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207C90-494C-406A-848D-C597D2B0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46" y="28430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Adding support for computer or user opponent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3244014-D42F-46FC-BCE7-8CEF44942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81" b="-1"/>
          <a:stretch/>
        </p:blipFill>
        <p:spPr>
          <a:xfrm>
            <a:off x="624068" y="2409316"/>
            <a:ext cx="8899935" cy="59652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4D028E16-1F85-4A87-9066-773F95658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12" y="5461831"/>
            <a:ext cx="4071906" cy="1240747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3F83031E-20EB-488D-AC66-54894D0AC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59" y="4064261"/>
            <a:ext cx="7527201" cy="986097"/>
          </a:xfrm>
          <a:prstGeom prst="rect">
            <a:avLst/>
          </a:prstGeom>
        </p:spPr>
      </p:pic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FA395CC9-86BD-4204-893A-C62FE41EACEB}"/>
              </a:ext>
            </a:extLst>
          </p:cNvPr>
          <p:cNvCxnSpPr>
            <a:cxnSpLocks/>
          </p:cNvCxnSpPr>
          <p:nvPr/>
        </p:nvCxnSpPr>
        <p:spPr>
          <a:xfrm flipH="1" flipV="1">
            <a:off x="5601810" y="5050358"/>
            <a:ext cx="1802168" cy="338389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8E787FDD-6CA2-454A-B499-036DD93423D9}"/>
              </a:ext>
            </a:extLst>
          </p:cNvPr>
          <p:cNvCxnSpPr>
            <a:cxnSpLocks/>
          </p:cNvCxnSpPr>
          <p:nvPr/>
        </p:nvCxnSpPr>
        <p:spPr>
          <a:xfrm flipH="1">
            <a:off x="4614096" y="5655076"/>
            <a:ext cx="2655505" cy="839426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lokTextu 16">
            <a:extLst>
              <a:ext uri="{FF2B5EF4-FFF2-40B4-BE49-F238E27FC236}">
                <a16:creationId xmlns:a16="http://schemas.microsoft.com/office/drawing/2014/main" id="{49A7B5F2-7B8D-4226-8F12-A1BFDBC88567}"/>
              </a:ext>
            </a:extLst>
          </p:cNvPr>
          <p:cNvSpPr txBox="1"/>
          <p:nvPr/>
        </p:nvSpPr>
        <p:spPr>
          <a:xfrm>
            <a:off x="7501630" y="541849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“hooks”</a:t>
            </a:r>
            <a:endParaRPr lang="sk-SK" dirty="0"/>
          </a:p>
        </p:txBody>
      </p: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42154451-6822-4EE4-A369-7DA820BB6887}"/>
              </a:ext>
            </a:extLst>
          </p:cNvPr>
          <p:cNvCxnSpPr>
            <a:cxnSpLocks/>
          </p:cNvCxnSpPr>
          <p:nvPr/>
        </p:nvCxnSpPr>
        <p:spPr>
          <a:xfrm flipV="1">
            <a:off x="568646" y="4223838"/>
            <a:ext cx="405741" cy="1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2FA844C9-7023-4AF4-ABAD-69C63902C498}"/>
              </a:ext>
            </a:extLst>
          </p:cNvPr>
          <p:cNvCxnSpPr>
            <a:cxnSpLocks/>
          </p:cNvCxnSpPr>
          <p:nvPr/>
        </p:nvCxnSpPr>
        <p:spPr>
          <a:xfrm flipV="1">
            <a:off x="421198" y="2534751"/>
            <a:ext cx="405741" cy="1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>
            <a:extLst>
              <a:ext uri="{FF2B5EF4-FFF2-40B4-BE49-F238E27FC236}">
                <a16:creationId xmlns:a16="http://schemas.microsoft.com/office/drawing/2014/main" id="{2482601D-A600-47C3-BCE3-AB159660CF70}"/>
              </a:ext>
            </a:extLst>
          </p:cNvPr>
          <p:cNvCxnSpPr>
            <a:cxnSpLocks/>
          </p:cNvCxnSpPr>
          <p:nvPr/>
        </p:nvCxnSpPr>
        <p:spPr>
          <a:xfrm flipV="1">
            <a:off x="561734" y="5612752"/>
            <a:ext cx="405741" cy="1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FAED651E-D1C2-4414-8B1C-F4C1BB35EAA9}"/>
              </a:ext>
            </a:extLst>
          </p:cNvPr>
          <p:cNvCxnSpPr>
            <a:cxnSpLocks/>
          </p:cNvCxnSpPr>
          <p:nvPr/>
        </p:nvCxnSpPr>
        <p:spPr>
          <a:xfrm flipV="1">
            <a:off x="553727" y="4448214"/>
            <a:ext cx="405741" cy="1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A3D5C780-D748-422A-BEFA-671211831E71}"/>
              </a:ext>
            </a:extLst>
          </p:cNvPr>
          <p:cNvCxnSpPr>
            <a:cxnSpLocks/>
          </p:cNvCxnSpPr>
          <p:nvPr/>
        </p:nvCxnSpPr>
        <p:spPr>
          <a:xfrm flipV="1">
            <a:off x="546815" y="5811707"/>
            <a:ext cx="405741" cy="1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4FF1A469-F77E-437B-B04B-30B4333E7B49}"/>
              </a:ext>
            </a:extLst>
          </p:cNvPr>
          <p:cNvCxnSpPr>
            <a:cxnSpLocks/>
          </p:cNvCxnSpPr>
          <p:nvPr/>
        </p:nvCxnSpPr>
        <p:spPr>
          <a:xfrm flipV="1">
            <a:off x="394770" y="2759127"/>
            <a:ext cx="405741" cy="1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ovacia šípka 25">
            <a:extLst>
              <a:ext uri="{FF2B5EF4-FFF2-40B4-BE49-F238E27FC236}">
                <a16:creationId xmlns:a16="http://schemas.microsoft.com/office/drawing/2014/main" id="{4DF519AD-5C1D-4DCA-B7B3-668D48B564EB}"/>
              </a:ext>
            </a:extLst>
          </p:cNvPr>
          <p:cNvCxnSpPr>
            <a:cxnSpLocks/>
          </p:cNvCxnSpPr>
          <p:nvPr/>
        </p:nvCxnSpPr>
        <p:spPr>
          <a:xfrm flipV="1">
            <a:off x="6163454" y="1518990"/>
            <a:ext cx="405741" cy="1"/>
          </a:xfrm>
          <a:prstGeom prst="straightConnector1">
            <a:avLst/>
          </a:prstGeom>
          <a:ln w="5715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E0E36154-1D60-4E7C-829A-BB53E517FEDB}"/>
              </a:ext>
            </a:extLst>
          </p:cNvPr>
          <p:cNvCxnSpPr>
            <a:cxnSpLocks/>
          </p:cNvCxnSpPr>
          <p:nvPr/>
        </p:nvCxnSpPr>
        <p:spPr>
          <a:xfrm flipV="1">
            <a:off x="6163453" y="1819960"/>
            <a:ext cx="405741" cy="1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lokTextu 27">
            <a:extLst>
              <a:ext uri="{FF2B5EF4-FFF2-40B4-BE49-F238E27FC236}">
                <a16:creationId xmlns:a16="http://schemas.microsoft.com/office/drawing/2014/main" id="{4E088AB9-6EB7-47C9-894D-CAC792B4CF54}"/>
              </a:ext>
            </a:extLst>
          </p:cNvPr>
          <p:cNvSpPr txBox="1"/>
          <p:nvPr/>
        </p:nvSpPr>
        <p:spPr>
          <a:xfrm>
            <a:off x="6585738" y="162851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as opponent</a:t>
            </a:r>
            <a:endParaRPr lang="sk-SK" i="1" dirty="0"/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3F2F0A96-409B-40D2-A9CC-113950AC4473}"/>
              </a:ext>
            </a:extLst>
          </p:cNvPr>
          <p:cNvSpPr txBox="1"/>
          <p:nvPr/>
        </p:nvSpPr>
        <p:spPr>
          <a:xfrm>
            <a:off x="6585738" y="1348679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Player as opponent</a:t>
            </a:r>
            <a:endParaRPr lang="sk-SK" i="1" dirty="0"/>
          </a:p>
        </p:txBody>
      </p:sp>
      <p:cxnSp>
        <p:nvCxnSpPr>
          <p:cNvPr id="30" name="Rovná spojovacia šípka 29">
            <a:extLst>
              <a:ext uri="{FF2B5EF4-FFF2-40B4-BE49-F238E27FC236}">
                <a16:creationId xmlns:a16="http://schemas.microsoft.com/office/drawing/2014/main" id="{5C1C4464-7305-48EB-9873-72362E7A99CA}"/>
              </a:ext>
            </a:extLst>
          </p:cNvPr>
          <p:cNvCxnSpPr>
            <a:cxnSpLocks/>
          </p:cNvCxnSpPr>
          <p:nvPr/>
        </p:nvCxnSpPr>
        <p:spPr>
          <a:xfrm flipV="1">
            <a:off x="553727" y="4903035"/>
            <a:ext cx="405741" cy="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A095AC99-E07F-4B44-A07E-C01D209FEEE6}"/>
              </a:ext>
            </a:extLst>
          </p:cNvPr>
          <p:cNvCxnSpPr>
            <a:cxnSpLocks/>
          </p:cNvCxnSpPr>
          <p:nvPr/>
        </p:nvCxnSpPr>
        <p:spPr>
          <a:xfrm flipV="1">
            <a:off x="553727" y="6494502"/>
            <a:ext cx="405741" cy="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ovacia šípka 31">
            <a:extLst>
              <a:ext uri="{FF2B5EF4-FFF2-40B4-BE49-F238E27FC236}">
                <a16:creationId xmlns:a16="http://schemas.microsoft.com/office/drawing/2014/main" id="{425999BE-0B26-4409-BC5A-5B74730BD57A}"/>
              </a:ext>
            </a:extLst>
          </p:cNvPr>
          <p:cNvCxnSpPr>
            <a:cxnSpLocks/>
          </p:cNvCxnSpPr>
          <p:nvPr/>
        </p:nvCxnSpPr>
        <p:spPr>
          <a:xfrm flipV="1">
            <a:off x="6163453" y="2135419"/>
            <a:ext cx="405741" cy="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lokTextu 32">
            <a:extLst>
              <a:ext uri="{FF2B5EF4-FFF2-40B4-BE49-F238E27FC236}">
                <a16:creationId xmlns:a16="http://schemas.microsoft.com/office/drawing/2014/main" id="{EC940206-A49C-408E-9C21-49EEB28CBFBC}"/>
              </a:ext>
            </a:extLst>
          </p:cNvPr>
          <p:cNvSpPr txBox="1"/>
          <p:nvPr/>
        </p:nvSpPr>
        <p:spPr>
          <a:xfrm>
            <a:off x="6657998" y="1950753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to use both – aspect use</a:t>
            </a:r>
            <a:endParaRPr lang="sk-SK" dirty="0"/>
          </a:p>
        </p:txBody>
      </p:sp>
      <p:sp>
        <p:nvSpPr>
          <p:cNvPr id="34" name="BlokTextu 33">
            <a:extLst>
              <a:ext uri="{FF2B5EF4-FFF2-40B4-BE49-F238E27FC236}">
                <a16:creationId xmlns:a16="http://schemas.microsoft.com/office/drawing/2014/main" id="{5E86DE1D-4AB3-463B-B339-34B4B1250EB8}"/>
              </a:ext>
            </a:extLst>
          </p:cNvPr>
          <p:cNvSpPr txBox="1"/>
          <p:nvPr/>
        </p:nvSpPr>
        <p:spPr>
          <a:xfrm>
            <a:off x="2345898" y="3372021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…</a:t>
            </a:r>
            <a:endParaRPr lang="sk-SK" sz="4400" dirty="0">
              <a:solidFill>
                <a:srgbClr val="FF0000"/>
              </a:solidFill>
            </a:endParaRPr>
          </a:p>
        </p:txBody>
      </p:sp>
      <p:sp>
        <p:nvSpPr>
          <p:cNvPr id="35" name="BlokTextu 34">
            <a:extLst>
              <a:ext uri="{FF2B5EF4-FFF2-40B4-BE49-F238E27FC236}">
                <a16:creationId xmlns:a16="http://schemas.microsoft.com/office/drawing/2014/main" id="{DE3E4E13-A68A-4FE4-9146-7CF75603CAC9}"/>
              </a:ext>
            </a:extLst>
          </p:cNvPr>
          <p:cNvSpPr txBox="1"/>
          <p:nvPr/>
        </p:nvSpPr>
        <p:spPr>
          <a:xfrm>
            <a:off x="2362036" y="4649051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…</a:t>
            </a:r>
            <a:endParaRPr lang="sk-SK" sz="4400" dirty="0">
              <a:solidFill>
                <a:srgbClr val="FF0000"/>
              </a:solidFill>
            </a:endParaRPr>
          </a:p>
        </p:txBody>
      </p:sp>
      <p:pic>
        <p:nvPicPr>
          <p:cNvPr id="37" name="Obrázok 36">
            <a:extLst>
              <a:ext uri="{FF2B5EF4-FFF2-40B4-BE49-F238E27FC236}">
                <a16:creationId xmlns:a16="http://schemas.microsoft.com/office/drawing/2014/main" id="{2ADBF65A-BF03-467E-BDB4-00C2D8677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681" y="2945058"/>
            <a:ext cx="7391400" cy="895350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AA01A64F-B1E2-4D67-973B-259A8803B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29256"/>
            <a:ext cx="5446080" cy="299341"/>
          </a:xfrm>
          <a:prstGeom prst="rect">
            <a:avLst/>
          </a:prstGeom>
        </p:spPr>
      </p:pic>
      <p:cxnSp>
        <p:nvCxnSpPr>
          <p:cNvPr id="36" name="Rovná spojovacia šípka 35">
            <a:extLst>
              <a:ext uri="{FF2B5EF4-FFF2-40B4-BE49-F238E27FC236}">
                <a16:creationId xmlns:a16="http://schemas.microsoft.com/office/drawing/2014/main" id="{F6AF0D16-E00C-4DD9-918B-CC33E38737D0}"/>
              </a:ext>
            </a:extLst>
          </p:cNvPr>
          <p:cNvCxnSpPr>
            <a:cxnSpLocks/>
          </p:cNvCxnSpPr>
          <p:nvPr/>
        </p:nvCxnSpPr>
        <p:spPr>
          <a:xfrm flipV="1">
            <a:off x="568646" y="3368191"/>
            <a:ext cx="405741" cy="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95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C290E8-582A-4435-96DC-32ABD8BC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05" y="387658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Mapping of pointcuts</a:t>
            </a:r>
            <a:endParaRPr lang="sk-SK" sz="4800" b="1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D5D690F-7CD3-4089-BDE8-D726ED10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21" y="2160589"/>
            <a:ext cx="7391400" cy="89535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9D53BA0-7C7F-48BA-9469-0C399DBB6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59" b="-1"/>
          <a:stretch/>
        </p:blipFill>
        <p:spPr>
          <a:xfrm>
            <a:off x="339269" y="1819329"/>
            <a:ext cx="8899935" cy="34126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953AF91F-6C4D-43E6-BB23-565EC20F0A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094"/>
          <a:stretch/>
        </p:blipFill>
        <p:spPr>
          <a:xfrm>
            <a:off x="572484" y="3166810"/>
            <a:ext cx="7527201" cy="393513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4EEA119F-C343-4CD3-8EDC-3DD201C8A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2921" y="3628772"/>
            <a:ext cx="7353300" cy="866775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23F6A7B1-8709-4A6A-9EF4-D30833DC0DD1}"/>
              </a:ext>
            </a:extLst>
          </p:cNvPr>
          <p:cNvSpPr txBox="1"/>
          <p:nvPr/>
        </p:nvSpPr>
        <p:spPr>
          <a:xfrm>
            <a:off x="4109495" y="2495673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…</a:t>
            </a:r>
            <a:endParaRPr lang="sk-SK" sz="4400" dirty="0">
              <a:solidFill>
                <a:srgbClr val="FF0000"/>
              </a:solidFill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F983F3E8-AB9D-4E62-98CF-6BD20D1C9933}"/>
              </a:ext>
            </a:extLst>
          </p:cNvPr>
          <p:cNvSpPr txBox="1"/>
          <p:nvPr/>
        </p:nvSpPr>
        <p:spPr>
          <a:xfrm>
            <a:off x="4113667" y="3936251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…</a:t>
            </a:r>
            <a:endParaRPr lang="sk-SK" sz="4400" dirty="0">
              <a:solidFill>
                <a:srgbClr val="FF0000"/>
              </a:solidFill>
            </a:endParaRP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FF9336CC-89CB-43AB-A61F-D3D6EBB06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1821" y="5491790"/>
            <a:ext cx="8572500" cy="66675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FF305ECD-8E27-44EC-9447-B76A0B0854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3322"/>
          <a:stretch/>
        </p:blipFill>
        <p:spPr>
          <a:xfrm>
            <a:off x="572484" y="5093642"/>
            <a:ext cx="4071906" cy="3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8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07B2F3-65CA-4DFD-81FB-6DB68918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93" y="45868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Pattern </a:t>
            </a:r>
            <a:r>
              <a:rPr lang="en-US" sz="4800" b="1" dirty="0" err="1"/>
              <a:t>Cockoo’s</a:t>
            </a:r>
            <a:r>
              <a:rPr lang="en-US" sz="4800" b="1" dirty="0"/>
              <a:t> egg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29EDF09-42A9-4411-9908-37170CC6D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0"/>
          <a:stretch/>
        </p:blipFill>
        <p:spPr>
          <a:xfrm>
            <a:off x="1535047" y="1497482"/>
            <a:ext cx="8336448" cy="1895875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BE979C0-FAF7-4D78-BD67-FF8A50F4F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07" y="3881065"/>
            <a:ext cx="3990489" cy="2845539"/>
          </a:xfrm>
          <a:prstGeom prst="rect">
            <a:avLst/>
          </a:prstGeom>
        </p:spPr>
      </p:pic>
      <p:sp>
        <p:nvSpPr>
          <p:cNvPr id="8" name="Obdĺžnik 7">
            <a:extLst>
              <a:ext uri="{FF2B5EF4-FFF2-40B4-BE49-F238E27FC236}">
                <a16:creationId xmlns:a16="http://schemas.microsoft.com/office/drawing/2014/main" id="{A9B7FFD0-00F2-4E39-B8DF-66BD22D6CECE}"/>
              </a:ext>
            </a:extLst>
          </p:cNvPr>
          <p:cNvSpPr/>
          <p:nvPr/>
        </p:nvSpPr>
        <p:spPr>
          <a:xfrm>
            <a:off x="3904200" y="6005654"/>
            <a:ext cx="1981694" cy="76800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9BF1C9B5-FECE-4351-80B2-FE1F66D8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88" y="3592446"/>
            <a:ext cx="2238375" cy="2705100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E77F8A9F-5644-4677-B101-C27EA2B08D94}"/>
              </a:ext>
            </a:extLst>
          </p:cNvPr>
          <p:cNvSpPr txBox="1"/>
          <p:nvPr/>
        </p:nvSpPr>
        <p:spPr>
          <a:xfrm>
            <a:off x="1325045" y="6152491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Created by default</a:t>
            </a:r>
            <a:endParaRPr lang="sk-SK" sz="2400" b="1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5B4BDBE5-68AF-43F9-AE02-7A705F517750}"/>
              </a:ext>
            </a:extLst>
          </p:cNvPr>
          <p:cNvCxnSpPr>
            <a:cxnSpLocks/>
          </p:cNvCxnSpPr>
          <p:nvPr/>
        </p:nvCxnSpPr>
        <p:spPr>
          <a:xfrm flipH="1">
            <a:off x="2627790" y="4065973"/>
            <a:ext cx="814388" cy="692458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0784D42A-4BFC-4C2D-B459-F1EDD8F2AAEF}"/>
              </a:ext>
            </a:extLst>
          </p:cNvPr>
          <p:cNvCxnSpPr>
            <a:cxnSpLocks/>
          </p:cNvCxnSpPr>
          <p:nvPr/>
        </p:nvCxnSpPr>
        <p:spPr>
          <a:xfrm>
            <a:off x="3610784" y="3393357"/>
            <a:ext cx="651181" cy="2612297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Šípka: zakrivená nadol 21">
            <a:extLst>
              <a:ext uri="{FF2B5EF4-FFF2-40B4-BE49-F238E27FC236}">
                <a16:creationId xmlns:a16="http://schemas.microsoft.com/office/drawing/2014/main" id="{A04A44E4-014C-43F0-B354-523AE8A78AB3}"/>
              </a:ext>
            </a:extLst>
          </p:cNvPr>
          <p:cNvSpPr/>
          <p:nvPr/>
        </p:nvSpPr>
        <p:spPr>
          <a:xfrm rot="5869955">
            <a:off x="6970021" y="3676045"/>
            <a:ext cx="4397133" cy="14723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7FF830F8-7C81-49D4-973C-74EF227AB563}"/>
              </a:ext>
            </a:extLst>
          </p:cNvPr>
          <p:cNvSpPr/>
          <p:nvPr/>
        </p:nvSpPr>
        <p:spPr>
          <a:xfrm>
            <a:off x="1711416" y="1978569"/>
            <a:ext cx="6864412" cy="8397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18E73AFF-A2BF-4F06-8F3A-1930FBFA5B4A}"/>
              </a:ext>
            </a:extLst>
          </p:cNvPr>
          <p:cNvSpPr txBox="1"/>
          <p:nvPr/>
        </p:nvSpPr>
        <p:spPr>
          <a:xfrm>
            <a:off x="8047799" y="3622241"/>
            <a:ext cx="1946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Created if </a:t>
            </a:r>
          </a:p>
          <a:p>
            <a:pPr algn="ctr"/>
            <a:r>
              <a:rPr lang="en-US" sz="2400" b="1" dirty="0"/>
              <a:t>condition is </a:t>
            </a:r>
          </a:p>
          <a:p>
            <a:pPr algn="ctr"/>
            <a:r>
              <a:rPr lang="en-US" sz="2400" b="1" dirty="0"/>
              <a:t>met</a:t>
            </a:r>
            <a:endParaRPr lang="sk-SK" sz="2400" b="1" dirty="0"/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id="{1BF71C25-55D4-45AD-A31D-BB8FE5A7DFA0}"/>
              </a:ext>
            </a:extLst>
          </p:cNvPr>
          <p:cNvSpPr/>
          <p:nvPr/>
        </p:nvSpPr>
        <p:spPr>
          <a:xfrm>
            <a:off x="1819427" y="2938722"/>
            <a:ext cx="5389240" cy="3421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27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97F08D-B2E4-43D3-9B23-DFE1C7EF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8" y="17633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Variable encapsulation problem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ADFDA31-F262-4BDB-889C-6E081145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9" y="5053678"/>
            <a:ext cx="8902610" cy="104590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F7EA37E-1583-4CD8-A670-B03236CC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01" y="3270439"/>
            <a:ext cx="9292882" cy="191203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8D60DEC0-8F64-47EE-82B4-FC0D7E6F8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01" y="2353883"/>
            <a:ext cx="8591550" cy="666750"/>
          </a:xfrm>
          <a:prstGeom prst="rect">
            <a:avLst/>
          </a:prstGeom>
        </p:spPr>
      </p:pic>
      <p:sp>
        <p:nvSpPr>
          <p:cNvPr id="12" name="Obdĺžnik 11">
            <a:extLst>
              <a:ext uri="{FF2B5EF4-FFF2-40B4-BE49-F238E27FC236}">
                <a16:creationId xmlns:a16="http://schemas.microsoft.com/office/drawing/2014/main" id="{F90C008C-307E-4EC6-8C02-E320514812AA}"/>
              </a:ext>
            </a:extLst>
          </p:cNvPr>
          <p:cNvSpPr/>
          <p:nvPr/>
        </p:nvSpPr>
        <p:spPr>
          <a:xfrm>
            <a:off x="1843817" y="4087617"/>
            <a:ext cx="4217389" cy="277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E1671B77-E1ED-41D1-8090-4AE42055C73B}"/>
              </a:ext>
            </a:extLst>
          </p:cNvPr>
          <p:cNvSpPr/>
          <p:nvPr/>
        </p:nvSpPr>
        <p:spPr>
          <a:xfrm>
            <a:off x="387963" y="5443895"/>
            <a:ext cx="882344" cy="238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4" name="Šípka: zakrivená nadol 13">
            <a:extLst>
              <a:ext uri="{FF2B5EF4-FFF2-40B4-BE49-F238E27FC236}">
                <a16:creationId xmlns:a16="http://schemas.microsoft.com/office/drawing/2014/main" id="{EA418FA0-6CEE-4211-8BD9-B2342137D4E8}"/>
              </a:ext>
            </a:extLst>
          </p:cNvPr>
          <p:cNvSpPr/>
          <p:nvPr/>
        </p:nvSpPr>
        <p:spPr>
          <a:xfrm rot="18410350" flipH="1">
            <a:off x="-108559" y="3762089"/>
            <a:ext cx="1875391" cy="1292658"/>
          </a:xfrm>
          <a:prstGeom prst="curvedDownArrow">
            <a:avLst>
              <a:gd name="adj1" fmla="val 27528"/>
              <a:gd name="adj2" fmla="val 50000"/>
              <a:gd name="adj3" fmla="val 32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E9E460B1-6D3A-4C06-AB2B-762AA12C3F76}"/>
              </a:ext>
            </a:extLst>
          </p:cNvPr>
          <p:cNvSpPr txBox="1"/>
          <p:nvPr/>
        </p:nvSpPr>
        <p:spPr>
          <a:xfrm>
            <a:off x="5473142" y="4408418"/>
            <a:ext cx="6540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 call function to manage computer guess, </a:t>
            </a:r>
          </a:p>
          <a:p>
            <a:r>
              <a:rPr lang="en-US" sz="2400" b="1" dirty="0"/>
              <a:t>which should not be publicly visible</a:t>
            </a:r>
            <a:endParaRPr lang="sk-SK" sz="2400" b="1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0D71AEC0-B328-4D8A-9DD5-754ED3A61207}"/>
              </a:ext>
            </a:extLst>
          </p:cNvPr>
          <p:cNvSpPr txBox="1"/>
          <p:nvPr/>
        </p:nvSpPr>
        <p:spPr>
          <a:xfrm>
            <a:off x="508658" y="1627843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 player instance chooser aspect:</a:t>
            </a:r>
            <a:endParaRPr lang="sk-SK" sz="2800" b="1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FCCE032B-D382-4DFF-8A6C-3176C13CD985}"/>
              </a:ext>
            </a:extLst>
          </p:cNvPr>
          <p:cNvSpPr txBox="1"/>
          <p:nvPr/>
        </p:nvSpPr>
        <p:spPr>
          <a:xfrm>
            <a:off x="8202266" y="3351018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The same problem</a:t>
            </a:r>
            <a:endParaRPr lang="sk-SK" sz="2800" b="1" dirty="0">
              <a:solidFill>
                <a:srgbClr val="FF0000"/>
              </a:solidFill>
            </a:endParaRPr>
          </a:p>
        </p:txBody>
      </p: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79BBD574-2C42-4DA1-9918-254FF874133C}"/>
              </a:ext>
            </a:extLst>
          </p:cNvPr>
          <p:cNvCxnSpPr>
            <a:cxnSpLocks/>
          </p:cNvCxnSpPr>
          <p:nvPr/>
        </p:nvCxnSpPr>
        <p:spPr>
          <a:xfrm flipH="1">
            <a:off x="5102352" y="3638057"/>
            <a:ext cx="3099914" cy="225221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57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B228EB-0EB6-4CEF-8EED-075EB5CE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48" y="282023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Difficulty configuration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93DEEF5-A9E5-40DB-B4D8-7746FDEB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4" y="1997476"/>
            <a:ext cx="8404779" cy="817486"/>
          </a:xfrm>
          <a:prstGeom prst="rect">
            <a:avLst/>
          </a:prstGeom>
        </p:spPr>
      </p:pic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A8AD3148-26EC-4172-AE69-DADCC6A5E8F6}"/>
              </a:ext>
            </a:extLst>
          </p:cNvPr>
          <p:cNvCxnSpPr>
            <a:cxnSpLocks/>
          </p:cNvCxnSpPr>
          <p:nvPr/>
        </p:nvCxnSpPr>
        <p:spPr>
          <a:xfrm flipH="1">
            <a:off x="5433134" y="1120203"/>
            <a:ext cx="1990552" cy="1108092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:a16="http://schemas.microsoft.com/office/drawing/2014/main" id="{518F3545-E90C-4DBA-BF1C-913814D7D495}"/>
              </a:ext>
            </a:extLst>
          </p:cNvPr>
          <p:cNvSpPr txBox="1"/>
          <p:nvPr/>
        </p:nvSpPr>
        <p:spPr>
          <a:xfrm>
            <a:off x="7530219" y="658538"/>
            <a:ext cx="3871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configuration (with difficulty settings) before creating player’s specific instance</a:t>
            </a:r>
            <a:endParaRPr lang="sk-SK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4D931388-8829-4353-8671-ACA6FE7D379F}"/>
              </a:ext>
            </a:extLst>
          </p:cNvPr>
          <p:cNvSpPr txBox="1"/>
          <p:nvPr/>
        </p:nvSpPr>
        <p:spPr>
          <a:xfrm>
            <a:off x="177553" y="1349549"/>
            <a:ext cx="3682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1. PREPARATION</a:t>
            </a:r>
            <a:endParaRPr lang="sk-SK" sz="3600" b="1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7793A139-DA1E-4F10-BE41-231B94C3864A}"/>
              </a:ext>
            </a:extLst>
          </p:cNvPr>
          <p:cNvSpPr txBox="1"/>
          <p:nvPr/>
        </p:nvSpPr>
        <p:spPr>
          <a:xfrm>
            <a:off x="177553" y="3189070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2. POINTCUTS</a:t>
            </a:r>
            <a:endParaRPr lang="sk-SK" sz="3600" b="1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87A06F56-BD51-4C42-A216-B0F6DDFC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990" y="4008633"/>
            <a:ext cx="8067675" cy="177165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9C405B00-C251-4A19-BBBD-93F582DE7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61" y="5860568"/>
            <a:ext cx="7915275" cy="83820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B10CA9ED-762A-4FFC-BEDC-DAB1425CF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134" y="3006726"/>
            <a:ext cx="6638925" cy="828675"/>
          </a:xfrm>
          <a:prstGeom prst="rect">
            <a:avLst/>
          </a:prstGeom>
        </p:spPr>
      </p:pic>
      <p:sp>
        <p:nvSpPr>
          <p:cNvPr id="19" name="BlokTextu 18">
            <a:extLst>
              <a:ext uri="{FF2B5EF4-FFF2-40B4-BE49-F238E27FC236}">
                <a16:creationId xmlns:a16="http://schemas.microsoft.com/office/drawing/2014/main" id="{3555039C-BA1D-464D-992A-EAEE48853A39}"/>
              </a:ext>
            </a:extLst>
          </p:cNvPr>
          <p:cNvSpPr txBox="1"/>
          <p:nvPr/>
        </p:nvSpPr>
        <p:spPr>
          <a:xfrm>
            <a:off x="526414" y="4263244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The same pointcuts</a:t>
            </a: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54E9AE6A-ED66-425D-B1B8-9D60785E07DF}"/>
              </a:ext>
            </a:extLst>
          </p:cNvPr>
          <p:cNvSpPr/>
          <p:nvPr/>
        </p:nvSpPr>
        <p:spPr>
          <a:xfrm>
            <a:off x="4891596" y="4373264"/>
            <a:ext cx="6338655" cy="2431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85FF70DF-BCAB-4577-8448-09D8C0394EDC}"/>
              </a:ext>
            </a:extLst>
          </p:cNvPr>
          <p:cNvSpPr/>
          <p:nvPr/>
        </p:nvSpPr>
        <p:spPr>
          <a:xfrm>
            <a:off x="6273587" y="3343946"/>
            <a:ext cx="5698990" cy="24201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D974C2D3-1CC3-434D-980F-1966F4334D3D}"/>
              </a:ext>
            </a:extLst>
          </p:cNvPr>
          <p:cNvSpPr/>
          <p:nvPr/>
        </p:nvSpPr>
        <p:spPr>
          <a:xfrm>
            <a:off x="4866917" y="5332443"/>
            <a:ext cx="5804042" cy="2431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8868E2EE-E5F0-41EB-9557-FF755AD9C846}"/>
              </a:ext>
            </a:extLst>
          </p:cNvPr>
          <p:cNvSpPr/>
          <p:nvPr/>
        </p:nvSpPr>
        <p:spPr>
          <a:xfrm>
            <a:off x="958528" y="6240666"/>
            <a:ext cx="6294528" cy="25567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F8473795-1455-4D54-B601-892C46456899}"/>
              </a:ext>
            </a:extLst>
          </p:cNvPr>
          <p:cNvSpPr txBox="1"/>
          <p:nvPr/>
        </p:nvSpPr>
        <p:spPr>
          <a:xfrm>
            <a:off x="1055431" y="5265787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“Hook“ functions</a:t>
            </a:r>
            <a:endParaRPr lang="sk-SK" sz="2800" b="1" dirty="0">
              <a:solidFill>
                <a:srgbClr val="FFC000"/>
              </a:solidFill>
            </a:endParaRP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A1E7D010-DAEA-496B-89B9-8C86F19419F0}"/>
              </a:ext>
            </a:extLst>
          </p:cNvPr>
          <p:cNvSpPr txBox="1"/>
          <p:nvPr/>
        </p:nvSpPr>
        <p:spPr>
          <a:xfrm>
            <a:off x="1677879" y="4733298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(with other names)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040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015ED0-4254-41C2-AF23-D8149F98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we will analyze?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390A82-40FC-4AE0-80D9-C04F2F5E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828"/>
            <a:ext cx="8596668" cy="3880773"/>
          </a:xfrm>
        </p:spPr>
        <p:txBody>
          <a:bodyPr/>
          <a:lstStyle/>
          <a:p>
            <a:r>
              <a:rPr lang="en-US" dirty="0"/>
              <a:t>Implementation of variable features of given domain</a:t>
            </a:r>
          </a:p>
          <a:p>
            <a:r>
              <a:rPr lang="en-US" dirty="0"/>
              <a:t>Influence of using AspectJ on quality (code, product derivation)</a:t>
            </a:r>
          </a:p>
          <a:p>
            <a:r>
              <a:rPr lang="en-US" dirty="0"/>
              <a:t>Possibility to derive product not dependent on </a:t>
            </a:r>
            <a:r>
              <a:rPr lang="en-US" dirty="0" err="1"/>
              <a:t>aspectJ</a:t>
            </a:r>
            <a:r>
              <a:rPr lang="en-US" dirty="0"/>
              <a:t> – aspect programming language</a:t>
            </a:r>
          </a:p>
          <a:p>
            <a:r>
              <a:rPr lang="en-US" dirty="0"/>
              <a:t>What techniques should be applied and which consequence it will have</a:t>
            </a:r>
          </a:p>
          <a:p>
            <a:r>
              <a:rPr lang="en-US" dirty="0"/>
              <a:t>Is there a way to build generator which supports derivation of all possible products for next validation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8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894D4E65-53B3-4674-9F78-321053E312C1}"/>
              </a:ext>
            </a:extLst>
          </p:cNvPr>
          <p:cNvSpPr txBox="1"/>
          <p:nvPr/>
        </p:nvSpPr>
        <p:spPr>
          <a:xfrm>
            <a:off x="319596" y="468188"/>
            <a:ext cx="822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3. APPLYING CONFIGURATION VALUES</a:t>
            </a:r>
            <a:endParaRPr lang="sk-SK" sz="3600" b="1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8837685F-E6C3-41F5-9567-CC73296D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61" y="1476792"/>
            <a:ext cx="9265840" cy="4062874"/>
          </a:xfrm>
          <a:prstGeom prst="rect">
            <a:avLst/>
          </a:prstGeom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33E4DD8A-71C1-4443-8738-B843B9550B89}"/>
              </a:ext>
            </a:extLst>
          </p:cNvPr>
          <p:cNvSpPr/>
          <p:nvPr/>
        </p:nvSpPr>
        <p:spPr>
          <a:xfrm>
            <a:off x="5306873" y="5069150"/>
            <a:ext cx="2478844" cy="2396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C3B876CD-80F3-4CF7-938A-6BDA4F321010}"/>
              </a:ext>
            </a:extLst>
          </p:cNvPr>
          <p:cNvSpPr/>
          <p:nvPr/>
        </p:nvSpPr>
        <p:spPr>
          <a:xfrm>
            <a:off x="3355265" y="4023065"/>
            <a:ext cx="2478844" cy="2396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C8BD48D0-B3BB-45AF-8B89-59C081CE9C5F}"/>
              </a:ext>
            </a:extLst>
          </p:cNvPr>
          <p:cNvSpPr/>
          <p:nvPr/>
        </p:nvSpPr>
        <p:spPr>
          <a:xfrm>
            <a:off x="5690092" y="2976980"/>
            <a:ext cx="2592773" cy="2396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431B9B16-08ED-4D7D-A895-009E11EDF6E2}"/>
              </a:ext>
            </a:extLst>
          </p:cNvPr>
          <p:cNvSpPr/>
          <p:nvPr/>
        </p:nvSpPr>
        <p:spPr>
          <a:xfrm>
            <a:off x="3532817" y="1965295"/>
            <a:ext cx="2654919" cy="2052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12DEF9DD-9827-4277-8ECE-F1DB2DC9648B}"/>
              </a:ext>
            </a:extLst>
          </p:cNvPr>
          <p:cNvCxnSpPr>
            <a:cxnSpLocks/>
          </p:cNvCxnSpPr>
          <p:nvPr/>
        </p:nvCxnSpPr>
        <p:spPr>
          <a:xfrm>
            <a:off x="2840854" y="5308847"/>
            <a:ext cx="1047565" cy="514904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>
            <a:extLst>
              <a:ext uri="{FF2B5EF4-FFF2-40B4-BE49-F238E27FC236}">
                <a16:creationId xmlns:a16="http://schemas.microsoft.com/office/drawing/2014/main" id="{BCB02EA7-933C-4E2E-839B-067BC3F8E3AD}"/>
              </a:ext>
            </a:extLst>
          </p:cNvPr>
          <p:cNvSpPr txBox="1"/>
          <p:nvPr/>
        </p:nvSpPr>
        <p:spPr>
          <a:xfrm>
            <a:off x="2238400" y="5857782"/>
            <a:ext cx="7711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Calling the method with the same name but other arguments, </a:t>
            </a:r>
          </a:p>
          <a:p>
            <a:r>
              <a:rPr lang="en-US" b="1" dirty="0"/>
              <a:t>to apply other aspect managing player’s instance (showed previously)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62565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Zástupný objekt pre obsah 3">
            <a:extLst>
              <a:ext uri="{FF2B5EF4-FFF2-40B4-BE49-F238E27FC236}">
                <a16:creationId xmlns:a16="http://schemas.microsoft.com/office/drawing/2014/main" id="{87121317-CD11-48D2-B2D0-01AC51195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56" y="4583162"/>
            <a:ext cx="7299699" cy="75682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81D60DE-4547-4BB2-8313-E98DAD1F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02" y="31870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Statistics configuration</a:t>
            </a:r>
            <a:endParaRPr lang="sk-SK" sz="4800" b="1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3A012D0-CED0-47C5-A5FA-8049366C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213" y="1595167"/>
            <a:ext cx="7134367" cy="67544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C38D9AF7-6577-458E-93F4-D39962488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47" y="2527061"/>
            <a:ext cx="5314950" cy="60960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24114EE7-3012-430D-AF87-6EC3B9EC4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207" y="3570248"/>
            <a:ext cx="6372225" cy="1171575"/>
          </a:xfrm>
          <a:prstGeom prst="rect">
            <a:avLst/>
          </a:prstGeom>
        </p:spPr>
      </p:pic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66B3B91B-6AA7-4E4A-92CC-D60B9448FBA2}"/>
              </a:ext>
            </a:extLst>
          </p:cNvPr>
          <p:cNvCxnSpPr>
            <a:cxnSpLocks/>
          </p:cNvCxnSpPr>
          <p:nvPr/>
        </p:nvCxnSpPr>
        <p:spPr>
          <a:xfrm flipH="1" flipV="1">
            <a:off x="4163629" y="3167465"/>
            <a:ext cx="2485746" cy="42980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5E34E948-79E0-4A41-AE90-0732049717A1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6001397" y="2270610"/>
            <a:ext cx="849323" cy="1299638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ĺžnik 17">
            <a:extLst>
              <a:ext uri="{FF2B5EF4-FFF2-40B4-BE49-F238E27FC236}">
                <a16:creationId xmlns:a16="http://schemas.microsoft.com/office/drawing/2014/main" id="{F3F6BE3D-1C63-423C-A1CC-4B8783C0695C}"/>
              </a:ext>
            </a:extLst>
          </p:cNvPr>
          <p:cNvSpPr/>
          <p:nvPr/>
        </p:nvSpPr>
        <p:spPr>
          <a:xfrm>
            <a:off x="1285289" y="2915907"/>
            <a:ext cx="3126913" cy="2159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EA5F711A-E661-4921-92C3-4E6FDC96A523}"/>
              </a:ext>
            </a:extLst>
          </p:cNvPr>
          <p:cNvSpPr/>
          <p:nvPr/>
        </p:nvSpPr>
        <p:spPr>
          <a:xfrm>
            <a:off x="3182380" y="2040029"/>
            <a:ext cx="3466995" cy="2480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83721288-6889-4C75-8D81-7B9D0BF2162C}"/>
              </a:ext>
            </a:extLst>
          </p:cNvPr>
          <p:cNvSpPr txBox="1"/>
          <p:nvPr/>
        </p:nvSpPr>
        <p:spPr>
          <a:xfrm>
            <a:off x="6768867" y="2297627"/>
            <a:ext cx="473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Statistics</a:t>
            </a:r>
            <a:r>
              <a:rPr lang="sk-SK" b="1" dirty="0"/>
              <a:t> </a:t>
            </a:r>
            <a:r>
              <a:rPr lang="sk-SK" b="1" dirty="0" err="1"/>
              <a:t>observation</a:t>
            </a:r>
            <a:r>
              <a:rPr lang="sk-SK" b="1" dirty="0"/>
              <a:t> are </a:t>
            </a:r>
            <a:r>
              <a:rPr lang="sk-SK" b="1" dirty="0" err="1"/>
              <a:t>gathered</a:t>
            </a:r>
            <a:endParaRPr lang="sk-SK" b="1" dirty="0"/>
          </a:p>
          <a:p>
            <a:r>
              <a:rPr lang="sk-SK" b="1" dirty="0" err="1"/>
              <a:t>if</a:t>
            </a:r>
            <a:r>
              <a:rPr lang="sk-SK" b="1" dirty="0"/>
              <a:t> </a:t>
            </a:r>
            <a:r>
              <a:rPr lang="sk-SK" b="1" dirty="0" err="1"/>
              <a:t>value</a:t>
            </a:r>
            <a:r>
              <a:rPr lang="sk-SK" b="1" dirty="0"/>
              <a:t> of </a:t>
            </a:r>
            <a:r>
              <a:rPr lang="sk-SK" b="1" dirty="0" err="1"/>
              <a:t>variable</a:t>
            </a:r>
            <a:r>
              <a:rPr lang="sk-SK" b="1" dirty="0"/>
              <a:t> </a:t>
            </a:r>
            <a:r>
              <a:rPr lang="sk-SK" b="1" dirty="0" err="1"/>
              <a:t>from</a:t>
            </a:r>
            <a:r>
              <a:rPr lang="sk-SK" b="1" dirty="0"/>
              <a:t> </a:t>
            </a:r>
            <a:r>
              <a:rPr lang="sk-SK" b="1" dirty="0" err="1"/>
              <a:t>config</a:t>
            </a:r>
            <a:r>
              <a:rPr lang="sk-SK" b="1" dirty="0"/>
              <a:t> </a:t>
            </a:r>
            <a:r>
              <a:rPr lang="sk-SK" b="1" dirty="0" err="1"/>
              <a:t>file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True</a:t>
            </a:r>
            <a:endParaRPr lang="sk-SK" b="1" dirty="0"/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666993F3-A705-4F11-99B8-AAF73303667B}"/>
              </a:ext>
            </a:extLst>
          </p:cNvPr>
          <p:cNvSpPr txBox="1"/>
          <p:nvPr/>
        </p:nvSpPr>
        <p:spPr>
          <a:xfrm>
            <a:off x="7768087" y="882107"/>
            <a:ext cx="1800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MOVES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CABAD9E8-2604-425C-8E80-169F4E61A084}"/>
              </a:ext>
            </a:extLst>
          </p:cNvPr>
          <p:cNvSpPr txBox="1"/>
          <p:nvPr/>
        </p:nvSpPr>
        <p:spPr>
          <a:xfrm>
            <a:off x="400327" y="1752827"/>
            <a:ext cx="1255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HITS</a:t>
            </a:r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29DB2AB5-195A-4F88-AD48-D7930D56A3CA}"/>
              </a:ext>
            </a:extLst>
          </p:cNvPr>
          <p:cNvSpPr txBox="1"/>
          <p:nvPr/>
        </p:nvSpPr>
        <p:spPr>
          <a:xfrm>
            <a:off x="331568" y="3570248"/>
            <a:ext cx="3690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>
                <a:solidFill>
                  <a:srgbClr val="FF0000"/>
                </a:solidFill>
              </a:rPr>
              <a:t>MISS</a:t>
            </a:r>
            <a:r>
              <a:rPr lang="sk-SK" sz="4400" b="1" dirty="0">
                <a:solidFill>
                  <a:srgbClr val="FF0000"/>
                </a:solidFill>
              </a:rPr>
              <a:t> </a:t>
            </a:r>
            <a:r>
              <a:rPr lang="sk-SK" sz="2400" b="1" dirty="0">
                <a:solidFill>
                  <a:srgbClr val="FF0000"/>
                </a:solidFill>
              </a:rPr>
              <a:t>= MOVES - HITS</a:t>
            </a:r>
          </a:p>
        </p:txBody>
      </p:sp>
      <p:pic>
        <p:nvPicPr>
          <p:cNvPr id="31" name="Obrázok 30">
            <a:extLst>
              <a:ext uri="{FF2B5EF4-FFF2-40B4-BE49-F238E27FC236}">
                <a16:creationId xmlns:a16="http://schemas.microsoft.com/office/drawing/2014/main" id="{6EA9407D-4405-4052-8FE3-4EDA8726386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194" b="46743"/>
          <a:stretch/>
        </p:blipFill>
        <p:spPr>
          <a:xfrm>
            <a:off x="685154" y="5398236"/>
            <a:ext cx="8448816" cy="1521272"/>
          </a:xfrm>
          <a:prstGeom prst="rect">
            <a:avLst/>
          </a:prstGeom>
        </p:spPr>
      </p:pic>
      <p:sp>
        <p:nvSpPr>
          <p:cNvPr id="32" name="BlokTextu 31">
            <a:extLst>
              <a:ext uri="{FF2B5EF4-FFF2-40B4-BE49-F238E27FC236}">
                <a16:creationId xmlns:a16="http://schemas.microsoft.com/office/drawing/2014/main" id="{4036CFCD-F717-4008-B941-1B28E944FE93}"/>
              </a:ext>
            </a:extLst>
          </p:cNvPr>
          <p:cNvSpPr txBox="1"/>
          <p:nvPr/>
        </p:nvSpPr>
        <p:spPr>
          <a:xfrm>
            <a:off x="6501384" y="5592541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/>
              <a:t>Statistics</a:t>
            </a:r>
            <a:r>
              <a:rPr lang="sk-SK" b="1" dirty="0"/>
              <a:t> </a:t>
            </a:r>
            <a:r>
              <a:rPr lang="sk-SK" b="1" dirty="0" err="1"/>
              <a:t>objects</a:t>
            </a:r>
            <a:r>
              <a:rPr lang="sk-SK" b="1" dirty="0"/>
              <a:t> are </a:t>
            </a:r>
            <a:r>
              <a:rPr lang="sk-SK" b="1" dirty="0" err="1"/>
              <a:t>stored</a:t>
            </a:r>
            <a:r>
              <a:rPr lang="sk-SK" b="1" dirty="0"/>
              <a:t> in </a:t>
            </a:r>
            <a:r>
              <a:rPr lang="sk-SK" b="1" dirty="0" err="1"/>
              <a:t>hash-map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770538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3D82E1-8E3A-4339-A186-AFB8F66F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F309C5-9F94-41A6-AB64-5A817AE9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D1D0E02-6B35-4991-AA46-C769AF54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50" y="386687"/>
            <a:ext cx="9153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75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F9A035-92CD-43C9-B18E-BA2AFE8B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9441356" cy="5093057"/>
          </a:xfrm>
        </p:spPr>
        <p:txBody>
          <a:bodyPr>
            <a:normAutofit/>
          </a:bodyPr>
          <a:lstStyle/>
          <a:p>
            <a:r>
              <a:rPr lang="en-US" dirty="0"/>
              <a:t>Created only mandatory features in </a:t>
            </a:r>
            <a:r>
              <a:rPr lang="sk-SK" dirty="0"/>
              <a:t>a </a:t>
            </a:r>
            <a:r>
              <a:rPr lang="en-US" dirty="0"/>
              <a:t>way that not provides:</a:t>
            </a:r>
          </a:p>
          <a:p>
            <a:pPr lvl="1"/>
            <a:r>
              <a:rPr lang="en-US" dirty="0"/>
              <a:t>product derivation</a:t>
            </a:r>
          </a:p>
          <a:p>
            <a:pPr lvl="1"/>
            <a:r>
              <a:rPr lang="en-US" dirty="0"/>
              <a:t>Voluntary features in configurable way</a:t>
            </a:r>
          </a:p>
          <a:p>
            <a:pPr lvl="1"/>
            <a:r>
              <a:rPr lang="en-US" dirty="0"/>
              <a:t>Hardcoded functionality – needs refactoring</a:t>
            </a:r>
          </a:p>
          <a:p>
            <a:pPr lvl="1"/>
            <a:r>
              <a:rPr lang="en-US" dirty="0"/>
              <a:t>Option to choose from options (in case of difficulty in game)</a:t>
            </a:r>
          </a:p>
          <a:p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console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– </a:t>
            </a:r>
            <a:r>
              <a:rPr lang="en-US" dirty="0"/>
              <a:t>(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remake</a:t>
            </a:r>
            <a:r>
              <a:rPr lang="en-US" dirty="0"/>
              <a:t>)</a:t>
            </a:r>
          </a:p>
          <a:p>
            <a:r>
              <a:rPr lang="en-US" dirty="0"/>
              <a:t>No code reuse – repetition on many places</a:t>
            </a:r>
          </a:p>
          <a:p>
            <a:r>
              <a:rPr lang="en-US" dirty="0"/>
              <a:t>Still not extensive game 													</a:t>
            </a:r>
            <a:r>
              <a:rPr lang="sk-SK" dirty="0"/>
              <a:t>– </a:t>
            </a:r>
            <a:r>
              <a:rPr lang="en-US" dirty="0"/>
              <a:t>(but real application for given domain)</a:t>
            </a:r>
          </a:p>
          <a:p>
            <a:r>
              <a:rPr lang="en-US" dirty="0"/>
              <a:t>Lack of encapsulation and object oriented features</a:t>
            </a:r>
          </a:p>
          <a:p>
            <a:pPr lvl="1"/>
            <a:r>
              <a:rPr lang="en-US" dirty="0"/>
              <a:t>Needs divide static method to appropriate classes</a:t>
            </a:r>
          </a:p>
          <a:p>
            <a:pPr lvl="1"/>
            <a:r>
              <a:rPr lang="en-US" dirty="0"/>
              <a:t>Needs manage access from parent object</a:t>
            </a:r>
          </a:p>
          <a:p>
            <a:pPr lvl="1"/>
            <a:r>
              <a:rPr lang="en-US" dirty="0"/>
              <a:t>Business concerns are not fully separated</a:t>
            </a:r>
          </a:p>
          <a:p>
            <a:pPr lvl="1"/>
            <a:endParaRPr lang="en-US" dirty="0"/>
          </a:p>
          <a:p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FB96EC26-C660-4FE8-9702-991B05B8532E}"/>
              </a:ext>
            </a:extLst>
          </p:cNvPr>
          <p:cNvSpPr txBox="1">
            <a:spLocks/>
          </p:cNvSpPr>
          <p:nvPr/>
        </p:nvSpPr>
        <p:spPr>
          <a:xfrm>
            <a:off x="677334" y="38112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4800" b="1" dirty="0" err="1"/>
              <a:t>Problems</a:t>
            </a:r>
            <a:r>
              <a:rPr lang="sk-SK" sz="4800" b="1" dirty="0"/>
              <a:t> of g</a:t>
            </a:r>
            <a:r>
              <a:rPr lang="en-US" sz="4800" b="1" dirty="0" err="1"/>
              <a:t>iven</a:t>
            </a:r>
            <a:r>
              <a:rPr lang="en-US" sz="4800" b="1" dirty="0"/>
              <a:t> solution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3863856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F7C213-D4FD-4A7C-BECD-06DB7850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4291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Object oriented redesign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B7C578-C6BC-4FD6-BE21-8DF3EA0C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5482"/>
            <a:ext cx="8596668" cy="3880773"/>
          </a:xfrm>
        </p:spPr>
        <p:txBody>
          <a:bodyPr/>
          <a:lstStyle/>
          <a:p>
            <a:r>
              <a:rPr lang="sk-SK" b="1" i="1" dirty="0" err="1"/>
              <a:t>Hardcoded</a:t>
            </a:r>
            <a:r>
              <a:rPr lang="sk-SK" b="1" i="1" dirty="0"/>
              <a:t> </a:t>
            </a:r>
            <a:r>
              <a:rPr lang="sk-SK" b="1" i="1" dirty="0" err="1"/>
              <a:t>parts</a:t>
            </a:r>
            <a:r>
              <a:rPr lang="sk-SK" b="1" i="1" dirty="0"/>
              <a:t> </a:t>
            </a:r>
            <a:r>
              <a:rPr lang="sk-SK" b="1" i="1" dirty="0" err="1"/>
              <a:t>should</a:t>
            </a:r>
            <a:r>
              <a:rPr lang="sk-SK" b="1" i="1" dirty="0"/>
              <a:t> </a:t>
            </a:r>
            <a:r>
              <a:rPr lang="sk-SK" b="1" i="1" dirty="0" err="1"/>
              <a:t>be</a:t>
            </a:r>
            <a:r>
              <a:rPr lang="sk-SK" b="1" i="1" dirty="0"/>
              <a:t> </a:t>
            </a:r>
            <a:r>
              <a:rPr lang="sk-SK" b="1" i="1" dirty="0" err="1"/>
              <a:t>changed</a:t>
            </a:r>
            <a:r>
              <a:rPr lang="sk-SK" b="1" i="1" dirty="0"/>
              <a:t> to </a:t>
            </a:r>
            <a:r>
              <a:rPr lang="sk-SK" b="1" i="1" dirty="0" err="1"/>
              <a:t>support</a:t>
            </a:r>
            <a:r>
              <a:rPr lang="sk-SK" b="1" i="1" dirty="0"/>
              <a:t> </a:t>
            </a:r>
            <a:r>
              <a:rPr lang="sk-SK" b="1" i="1" dirty="0" err="1"/>
              <a:t>configurability</a:t>
            </a:r>
            <a:endParaRPr lang="en-US" b="1" i="1" dirty="0"/>
          </a:p>
          <a:p>
            <a:pPr lvl="1"/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lengths</a:t>
            </a:r>
            <a:r>
              <a:rPr lang="sk-SK" dirty="0"/>
              <a:t> of </a:t>
            </a:r>
            <a:r>
              <a:rPr lang="sk-SK" dirty="0" err="1"/>
              <a:t>board</a:t>
            </a:r>
            <a:endParaRPr lang="sk-SK" dirty="0"/>
          </a:p>
          <a:p>
            <a:pPr lvl="1"/>
            <a:r>
              <a:rPr lang="sk-SK" dirty="0" err="1"/>
              <a:t>Support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adding</a:t>
            </a:r>
            <a:r>
              <a:rPr lang="sk-SK" dirty="0"/>
              <a:t> </a:t>
            </a:r>
            <a:r>
              <a:rPr lang="sk-SK" dirty="0" err="1"/>
              <a:t>player</a:t>
            </a:r>
            <a:endParaRPr lang="en-US" dirty="0"/>
          </a:p>
          <a:p>
            <a:r>
              <a:rPr lang="en-US" b="1" i="1" dirty="0"/>
              <a:t>Concerns should be separated</a:t>
            </a:r>
          </a:p>
          <a:p>
            <a:pPr lvl="1"/>
            <a:r>
              <a:rPr lang="en-US" dirty="0"/>
              <a:t>Setup of player should be part of player class</a:t>
            </a:r>
          </a:p>
          <a:p>
            <a:pPr lvl="1"/>
            <a:r>
              <a:rPr lang="en-US" dirty="0"/>
              <a:t>Setup of computer should be part of computer class</a:t>
            </a:r>
            <a:endParaRPr lang="sk-SK" dirty="0"/>
          </a:p>
          <a:p>
            <a:r>
              <a:rPr lang="sk-SK" b="1" i="1" dirty="0" err="1"/>
              <a:t>Static</a:t>
            </a:r>
            <a:r>
              <a:rPr lang="sk-SK" b="1" i="1" dirty="0"/>
              <a:t> </a:t>
            </a:r>
            <a:r>
              <a:rPr lang="sk-SK" b="1" i="1" dirty="0" err="1"/>
              <a:t>methods</a:t>
            </a:r>
            <a:r>
              <a:rPr lang="sk-SK" b="1" i="1" dirty="0"/>
              <a:t> </a:t>
            </a:r>
            <a:r>
              <a:rPr lang="sk-SK" b="1" i="1" dirty="0" err="1"/>
              <a:t>should</a:t>
            </a:r>
            <a:r>
              <a:rPr lang="sk-SK" b="1" i="1" dirty="0"/>
              <a:t> </a:t>
            </a:r>
            <a:r>
              <a:rPr lang="sk-SK" b="1" i="1" dirty="0" err="1"/>
              <a:t>be</a:t>
            </a:r>
            <a:r>
              <a:rPr lang="sk-SK" b="1" i="1" dirty="0"/>
              <a:t> </a:t>
            </a:r>
            <a:r>
              <a:rPr lang="sk-SK" b="1" i="1" dirty="0" err="1"/>
              <a:t>replaced</a:t>
            </a:r>
            <a:r>
              <a:rPr lang="sk-SK" b="1" i="1" dirty="0"/>
              <a:t> by </a:t>
            </a:r>
            <a:r>
              <a:rPr lang="sk-SK" b="1" i="1" dirty="0" err="1"/>
              <a:t>objects</a:t>
            </a:r>
            <a:endParaRPr lang="sk-SK" b="1" i="1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35755A67-FA8C-474E-8AEA-07146681CF3B}"/>
              </a:ext>
            </a:extLst>
          </p:cNvPr>
          <p:cNvSpPr txBox="1"/>
          <p:nvPr/>
        </p:nvSpPr>
        <p:spPr>
          <a:xfrm rot="21412275">
            <a:off x="2398128" y="4641705"/>
            <a:ext cx="7395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Performing </a:t>
            </a:r>
            <a:r>
              <a:rPr lang="sk-SK" sz="3600" b="1" dirty="0" err="1">
                <a:solidFill>
                  <a:srgbClr val="00B050"/>
                </a:solidFill>
              </a:rPr>
              <a:t>refact</a:t>
            </a:r>
            <a:r>
              <a:rPr lang="en-US" sz="3600" b="1" dirty="0" err="1">
                <a:solidFill>
                  <a:srgbClr val="00B050"/>
                </a:solidFill>
              </a:rPr>
              <a:t>oring</a:t>
            </a:r>
            <a:r>
              <a:rPr lang="en-US" sz="3600" b="1" dirty="0">
                <a:solidFill>
                  <a:srgbClr val="00B050"/>
                </a:solidFill>
              </a:rPr>
              <a:t> of project</a:t>
            </a:r>
            <a:endParaRPr lang="sk-SK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98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3D6BA9-0DA5-4A35-83D4-DE1E5982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435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Design with aspects as voluntary functionality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14C94C-B3AE-46EA-B187-F18ECC86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0792"/>
            <a:ext cx="8596668" cy="3880773"/>
          </a:xfrm>
        </p:spPr>
        <p:txBody>
          <a:bodyPr/>
          <a:lstStyle/>
          <a:p>
            <a:r>
              <a:rPr lang="en-US" b="1" i="1" dirty="0"/>
              <a:t>Aspect can be removed from execution – variable functionality</a:t>
            </a:r>
          </a:p>
          <a:p>
            <a:r>
              <a:rPr lang="en-US" b="1" i="1" dirty="0"/>
              <a:t>Aspect can intercepts points in execution and helps to derive product</a:t>
            </a:r>
          </a:p>
          <a:p>
            <a:endParaRPr lang="en-US" dirty="0"/>
          </a:p>
          <a:p>
            <a:r>
              <a:rPr lang="en-US" b="1" dirty="0"/>
              <a:t>Good to extend functionality in various ways</a:t>
            </a:r>
          </a:p>
          <a:p>
            <a:pPr lvl="1"/>
            <a:r>
              <a:rPr lang="en-US" dirty="0"/>
              <a:t>Add voluntary features</a:t>
            </a:r>
          </a:p>
          <a:p>
            <a:pPr lvl="1"/>
            <a:r>
              <a:rPr lang="en-US" dirty="0"/>
              <a:t>Choosing specific strategy from strategy options – from mandatory ones too</a:t>
            </a:r>
          </a:p>
          <a:p>
            <a:pPr lvl="1"/>
            <a:r>
              <a:rPr lang="en-US" dirty="0"/>
              <a:t>Enhance necessary functionality on existing classes (includes classes of additional features)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8276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DC1982-1E44-461E-8283-2BA4A00A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30" y="290004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Schema after refactoring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38B6065-67F8-43E7-9CF0-BB7DF9763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8" y="1382150"/>
            <a:ext cx="8392692" cy="526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31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CB590E-669D-44CD-B7AE-B0046F8B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638" y="3015448"/>
            <a:ext cx="8596668" cy="1320800"/>
          </a:xfrm>
        </p:spPr>
        <p:txBody>
          <a:bodyPr>
            <a:normAutofit/>
          </a:bodyPr>
          <a:lstStyle/>
          <a:p>
            <a:r>
              <a:rPr lang="sk-SK" sz="7200" dirty="0" err="1"/>
              <a:t>Product</a:t>
            </a:r>
            <a:r>
              <a:rPr lang="sk-SK" sz="7200" dirty="0"/>
              <a:t> </a:t>
            </a:r>
            <a:r>
              <a:rPr lang="sk-SK" sz="7200" dirty="0" err="1"/>
              <a:t>derivation</a:t>
            </a:r>
            <a:endParaRPr lang="sk-SK" sz="7200" dirty="0"/>
          </a:p>
        </p:txBody>
      </p:sp>
    </p:spTree>
    <p:extLst>
      <p:ext uri="{BB962C8B-B14F-4D97-AF65-F5344CB8AC3E}">
        <p14:creationId xmlns:p14="http://schemas.microsoft.com/office/powerpoint/2010/main" val="256210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9F8D1B-E3A3-4320-9845-9328ADF5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25" y="418837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Derivation rules</a:t>
            </a:r>
            <a:endParaRPr lang="sk-SK" sz="4800" b="1" dirty="0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B47BD33E-F0F1-4981-A82B-CE99913E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6" y="2672515"/>
            <a:ext cx="11080506" cy="3780408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863403F8-C904-4DA6-A9A4-FB8480A8DDE5}"/>
              </a:ext>
            </a:extLst>
          </p:cNvPr>
          <p:cNvSpPr txBox="1"/>
          <p:nvPr/>
        </p:nvSpPr>
        <p:spPr>
          <a:xfrm>
            <a:off x="226426" y="2761627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{}</a:t>
            </a:r>
            <a:endParaRPr lang="sk-SK" sz="3200" b="1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633AC77-76D0-4A96-9F6B-21E7634AEEDE}"/>
              </a:ext>
            </a:extLst>
          </p:cNvPr>
          <p:cNvSpPr txBox="1"/>
          <p:nvPr/>
        </p:nvSpPr>
        <p:spPr>
          <a:xfrm>
            <a:off x="38990" y="1576781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{“difficulty”: “beginner”}</a:t>
            </a:r>
            <a:endParaRPr lang="sk-SK" sz="2400" b="1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4270F4B7-49AE-44D1-BBD7-8119AD75A60C}"/>
              </a:ext>
            </a:extLst>
          </p:cNvPr>
          <p:cNvSpPr txBox="1"/>
          <p:nvPr/>
        </p:nvSpPr>
        <p:spPr>
          <a:xfrm>
            <a:off x="1728231" y="2165123"/>
            <a:ext cx="3841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</a:t>
            </a:r>
            <a:r>
              <a:rPr lang="en-US" sz="2400" b="1" dirty="0" err="1"/>
              <a:t>playerNames</a:t>
            </a:r>
            <a:r>
              <a:rPr lang="en-US" sz="2400" b="1" dirty="0"/>
              <a:t>”: “true”}</a:t>
            </a:r>
            <a:endParaRPr lang="sk-SK" sz="2400" b="1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2DE30A70-C735-47B6-838B-9BA5B2EE644B}"/>
              </a:ext>
            </a:extLst>
          </p:cNvPr>
          <p:cNvSpPr txBox="1"/>
          <p:nvPr/>
        </p:nvSpPr>
        <p:spPr>
          <a:xfrm>
            <a:off x="6692328" y="1508057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{“statistics”: “true”}</a:t>
            </a:r>
            <a:endParaRPr lang="sk-SK" sz="2400" b="1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B80AB0E-E6DA-4DAC-9041-245FB206CE92}"/>
              </a:ext>
            </a:extLst>
          </p:cNvPr>
          <p:cNvSpPr txBox="1"/>
          <p:nvPr/>
        </p:nvSpPr>
        <p:spPr>
          <a:xfrm>
            <a:off x="7178018" y="2106194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{“challenge”: “true”}</a:t>
            </a:r>
            <a:endParaRPr lang="sk-SK" sz="2400" b="1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6B4B4D38-BA3B-486A-9269-6E8D4D8A3C01}"/>
              </a:ext>
            </a:extLst>
          </p:cNvPr>
          <p:cNvSpPr txBox="1"/>
          <p:nvPr/>
        </p:nvSpPr>
        <p:spPr>
          <a:xfrm>
            <a:off x="5784213" y="878933"/>
            <a:ext cx="33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{“computer”: “true”}</a:t>
            </a:r>
            <a:endParaRPr lang="sk-SK" sz="2400" b="1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2D53CEE4-36A9-48F9-B296-92AD13F3C9ED}"/>
              </a:ext>
            </a:extLst>
          </p:cNvPr>
          <p:cNvSpPr txBox="1"/>
          <p:nvPr/>
        </p:nvSpPr>
        <p:spPr>
          <a:xfrm>
            <a:off x="5569347" y="3882411"/>
            <a:ext cx="3360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{“computer”: “true”,</a:t>
            </a:r>
          </a:p>
          <a:p>
            <a:r>
              <a:rPr lang="en-US" sz="2400" b="1" dirty="0"/>
              <a:t> “strategy”: “true”}</a:t>
            </a:r>
            <a:endParaRPr lang="sk-SK" sz="2400" b="1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9D39ADB0-0CDD-4970-8FC0-50DA57A40C59}"/>
              </a:ext>
            </a:extLst>
          </p:cNvPr>
          <p:cNvCxnSpPr>
            <a:cxnSpLocks/>
          </p:cNvCxnSpPr>
          <p:nvPr/>
        </p:nvCxnSpPr>
        <p:spPr>
          <a:xfrm>
            <a:off x="1230811" y="2052411"/>
            <a:ext cx="786445" cy="1293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A1F29752-5C2B-44B2-9EF3-04CB4FEAE903}"/>
              </a:ext>
            </a:extLst>
          </p:cNvPr>
          <p:cNvCxnSpPr>
            <a:cxnSpLocks/>
          </p:cNvCxnSpPr>
          <p:nvPr/>
        </p:nvCxnSpPr>
        <p:spPr>
          <a:xfrm>
            <a:off x="2816194" y="2626788"/>
            <a:ext cx="550803" cy="8914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3C439386-4186-4CBD-8084-C10EDDB5E3B5}"/>
              </a:ext>
            </a:extLst>
          </p:cNvPr>
          <p:cNvCxnSpPr>
            <a:cxnSpLocks/>
          </p:cNvCxnSpPr>
          <p:nvPr/>
        </p:nvCxnSpPr>
        <p:spPr>
          <a:xfrm>
            <a:off x="695106" y="3114921"/>
            <a:ext cx="308071" cy="403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0F353D10-5F3B-410C-B7F7-E35E13E20285}"/>
              </a:ext>
            </a:extLst>
          </p:cNvPr>
          <p:cNvCxnSpPr>
            <a:cxnSpLocks/>
          </p:cNvCxnSpPr>
          <p:nvPr/>
        </p:nvCxnSpPr>
        <p:spPr>
          <a:xfrm flipH="1">
            <a:off x="4879952" y="1340598"/>
            <a:ext cx="1794243" cy="2124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49DBF369-CA5A-4987-8764-3665F0BBE0D6}"/>
              </a:ext>
            </a:extLst>
          </p:cNvPr>
          <p:cNvCxnSpPr>
            <a:cxnSpLocks/>
          </p:cNvCxnSpPr>
          <p:nvPr/>
        </p:nvCxnSpPr>
        <p:spPr>
          <a:xfrm flipH="1">
            <a:off x="4975669" y="4218471"/>
            <a:ext cx="661229" cy="1778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45C12C29-7CF6-4E23-8E1C-E3306EDED536}"/>
              </a:ext>
            </a:extLst>
          </p:cNvPr>
          <p:cNvCxnSpPr>
            <a:cxnSpLocks/>
          </p:cNvCxnSpPr>
          <p:nvPr/>
        </p:nvCxnSpPr>
        <p:spPr>
          <a:xfrm flipH="1">
            <a:off x="7290645" y="2621642"/>
            <a:ext cx="1444982" cy="897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9FDDA3E0-E757-46E2-86E7-067E12B4E970}"/>
              </a:ext>
            </a:extLst>
          </p:cNvPr>
          <p:cNvCxnSpPr>
            <a:cxnSpLocks/>
          </p:cNvCxnSpPr>
          <p:nvPr/>
        </p:nvCxnSpPr>
        <p:spPr>
          <a:xfrm flipH="1">
            <a:off x="6066767" y="2001538"/>
            <a:ext cx="866693" cy="1463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099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52F12E-19B8-41B4-93A3-DFE11726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02" y="408432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/>
              <a:t>AND or </a:t>
            </a:r>
            <a:r>
              <a:rPr lang="en-US" sz="4400" b="1" dirty="0" err="1"/>
              <a:t>OR</a:t>
            </a:r>
            <a:r>
              <a:rPr lang="en-US" sz="4400" b="1" dirty="0"/>
              <a:t> JSON TREE</a:t>
            </a:r>
            <a:endParaRPr lang="sk-SK" sz="44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9E092-36B8-4014-9314-1556732E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30" y="1488613"/>
            <a:ext cx="8596668" cy="3880773"/>
          </a:xfrm>
        </p:spPr>
        <p:txBody>
          <a:bodyPr/>
          <a:lstStyle/>
          <a:p>
            <a:r>
              <a:rPr lang="en-US" dirty="0"/>
              <a:t>(variable1 OR (Variable2 AND variable3)) AND variable4</a:t>
            </a:r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4EBC3909-B435-4B8D-999B-E0A8B7ADB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4" y="2236562"/>
            <a:ext cx="4759959" cy="3807967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514C5649-04FC-491E-A22B-5723909B3E91}"/>
              </a:ext>
            </a:extLst>
          </p:cNvPr>
          <p:cNvSpPr txBox="1"/>
          <p:nvPr/>
        </p:nvSpPr>
        <p:spPr>
          <a:xfrm>
            <a:off x="6419088" y="3922776"/>
            <a:ext cx="5258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If given variables in config are both true, then</a:t>
            </a:r>
          </a:p>
          <a:p>
            <a:r>
              <a:rPr lang="en-US" dirty="0"/>
              <a:t>AND above is true</a:t>
            </a:r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8B51DE4-9A15-4506-B6F8-1D971540CF00}"/>
              </a:ext>
            </a:extLst>
          </p:cNvPr>
          <p:cNvSpPr txBox="1"/>
          <p:nvPr/>
        </p:nvSpPr>
        <p:spPr>
          <a:xfrm>
            <a:off x="5966719" y="2890433"/>
            <a:ext cx="603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If given variable variable1 is false in config then </a:t>
            </a:r>
          </a:p>
          <a:p>
            <a:r>
              <a:rPr lang="en-US" dirty="0"/>
              <a:t>OR is true, otherwise remaining branches should be true</a:t>
            </a:r>
            <a:endParaRPr lang="sk-SK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203AE1EE-D400-45D1-894E-19D24C5F905B}"/>
              </a:ext>
            </a:extLst>
          </p:cNvPr>
          <p:cNvSpPr txBox="1"/>
          <p:nvPr/>
        </p:nvSpPr>
        <p:spPr>
          <a:xfrm>
            <a:off x="5817367" y="5060626"/>
            <a:ext cx="5362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If given variable variable4 is true in config and </a:t>
            </a:r>
          </a:p>
          <a:p>
            <a:r>
              <a:rPr lang="en-US" dirty="0"/>
              <a:t>whole OR is true, then parent AND is true</a:t>
            </a:r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A75FDA6-9783-446D-90EC-A6DD79F2C9EE}"/>
              </a:ext>
            </a:extLst>
          </p:cNvPr>
          <p:cNvSpPr txBox="1"/>
          <p:nvPr/>
        </p:nvSpPr>
        <p:spPr>
          <a:xfrm>
            <a:off x="3239133" y="6161255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If whole is true, then we can copy annotated method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10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9EDFA0-ADEF-4628-BD08-8EF346E2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7377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Domain analysis and modeling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38B362-D35F-4903-B82E-1898BEE4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61684"/>
            <a:ext cx="8596668" cy="974479"/>
          </a:xfrm>
        </p:spPr>
        <p:txBody>
          <a:bodyPr/>
          <a:lstStyle/>
          <a:p>
            <a:r>
              <a:rPr lang="en-US" dirty="0"/>
              <a:t>Using feature diagrams</a:t>
            </a:r>
          </a:p>
          <a:p>
            <a:r>
              <a:rPr lang="en-US" dirty="0"/>
              <a:t>For some requirements can change in time</a:t>
            </a:r>
            <a:endParaRPr lang="sk-SK" dirty="0"/>
          </a:p>
          <a:p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4EF8789-7B91-4E32-93C4-E1C2EE084EDF}"/>
              </a:ext>
            </a:extLst>
          </p:cNvPr>
          <p:cNvSpPr txBox="1"/>
          <p:nvPr/>
        </p:nvSpPr>
        <p:spPr>
          <a:xfrm>
            <a:off x="517536" y="3290421"/>
            <a:ext cx="3964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>
                <a:solidFill>
                  <a:srgbClr val="00B050"/>
                </a:solidFill>
              </a:rPr>
              <a:t>FEATURE MODELS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18CCB826-B2AB-4841-89A9-386107FD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928" y="1208005"/>
            <a:ext cx="5912240" cy="3165211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922286C8-6FEB-4084-A525-E2255C3DDA71}"/>
              </a:ext>
            </a:extLst>
          </p:cNvPr>
          <p:cNvSpPr txBox="1"/>
          <p:nvPr/>
        </p:nvSpPr>
        <p:spPr>
          <a:xfrm>
            <a:off x="7724282" y="4416602"/>
            <a:ext cx="329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Refactoring</a:t>
            </a:r>
            <a:r>
              <a:rPr lang="sk-SK" dirty="0"/>
              <a:t> of </a:t>
            </a:r>
            <a:r>
              <a:rPr lang="sk-SK" dirty="0" err="1"/>
              <a:t>existing</a:t>
            </a:r>
            <a:r>
              <a:rPr lang="sk-SK" dirty="0"/>
              <a:t> </a:t>
            </a:r>
            <a:r>
              <a:rPr lang="sk-SK" dirty="0" err="1"/>
              <a:t>system</a:t>
            </a:r>
            <a:endParaRPr lang="sk-SK" dirty="0"/>
          </a:p>
        </p:txBody>
      </p:sp>
      <p:sp>
        <p:nvSpPr>
          <p:cNvPr id="10" name="Zástupný objekt pre obsah 2">
            <a:extLst>
              <a:ext uri="{FF2B5EF4-FFF2-40B4-BE49-F238E27FC236}">
                <a16:creationId xmlns:a16="http://schemas.microsoft.com/office/drawing/2014/main" id="{2B5A97B9-7505-4410-A2D0-6E694F17027B}"/>
              </a:ext>
            </a:extLst>
          </p:cNvPr>
          <p:cNvSpPr txBox="1">
            <a:spLocks/>
          </p:cNvSpPr>
          <p:nvPr/>
        </p:nvSpPr>
        <p:spPr>
          <a:xfrm>
            <a:off x="958329" y="40673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common</a:t>
            </a:r>
            <a:r>
              <a:rPr lang="sk-SK" dirty="0"/>
              <a:t> and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differs</a:t>
            </a:r>
            <a:endParaRPr lang="sk-SK" dirty="0"/>
          </a:p>
          <a:p>
            <a:r>
              <a:rPr lang="sk-SK" dirty="0" err="1"/>
              <a:t>Mapping</a:t>
            </a:r>
            <a:r>
              <a:rPr lang="sk-SK" dirty="0"/>
              <a:t> of </a:t>
            </a:r>
            <a:r>
              <a:rPr lang="sk-SK" dirty="0" err="1"/>
              <a:t>variables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done in </a:t>
            </a:r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ways</a:t>
            </a:r>
            <a:endParaRPr lang="en-US" dirty="0"/>
          </a:p>
          <a:p>
            <a:r>
              <a:rPr lang="en-US" dirty="0"/>
              <a:t>For modelling solution space</a:t>
            </a:r>
          </a:p>
          <a:p>
            <a:r>
              <a:rPr lang="en-US" dirty="0"/>
              <a:t>Associates solution space elements with problem space features</a:t>
            </a:r>
            <a:endParaRPr lang="sk-SK" dirty="0"/>
          </a:p>
          <a:p>
            <a:endParaRPr lang="sk-SK" dirty="0"/>
          </a:p>
          <a:p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2932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88FEDF-F999-4AA2-9C59-723ACD79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4743"/>
            <a:ext cx="8596668" cy="1320800"/>
          </a:xfrm>
        </p:spPr>
        <p:txBody>
          <a:bodyPr>
            <a:normAutofit/>
          </a:bodyPr>
          <a:lstStyle/>
          <a:p>
            <a:r>
              <a:rPr lang="sk-SK" sz="4800" b="1" dirty="0" err="1"/>
              <a:t>Applied</a:t>
            </a:r>
            <a:r>
              <a:rPr lang="sk-SK" sz="4800" b="1" dirty="0"/>
              <a:t> </a:t>
            </a:r>
            <a:r>
              <a:rPr lang="sk-SK" sz="4800" b="1" dirty="0" err="1"/>
              <a:t>annotations</a:t>
            </a:r>
            <a:r>
              <a:rPr lang="sk-SK" sz="4800" b="1" dirty="0"/>
              <a:t> </a:t>
            </a:r>
            <a:r>
              <a:rPr lang="sk-SK" sz="4800" b="1" dirty="0" err="1"/>
              <a:t>types</a:t>
            </a:r>
            <a:endParaRPr lang="sk-SK" sz="4800" b="1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51AACF4A-0F8D-4C69-B318-EF1144054913}"/>
              </a:ext>
            </a:extLst>
          </p:cNvPr>
          <p:cNvSpPr txBox="1"/>
          <p:nvPr/>
        </p:nvSpPr>
        <p:spPr>
          <a:xfrm>
            <a:off x="943698" y="1606472"/>
            <a:ext cx="22317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//@{}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AF3927C8-FBB4-4916-B3B3-E4E57C03DFB1}"/>
              </a:ext>
            </a:extLst>
          </p:cNvPr>
          <p:cNvSpPr txBox="1"/>
          <p:nvPr/>
        </p:nvSpPr>
        <p:spPr>
          <a:xfrm>
            <a:off x="4441724" y="1690702"/>
            <a:ext cx="20746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//#{}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A626E6EB-89FF-435A-9A11-78A374A33250}"/>
              </a:ext>
            </a:extLst>
          </p:cNvPr>
          <p:cNvSpPr txBox="1"/>
          <p:nvPr/>
        </p:nvSpPr>
        <p:spPr>
          <a:xfrm>
            <a:off x="7566734" y="1690702"/>
            <a:ext cx="21579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//%{}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F9CC0A1-15E8-4F4F-870B-CC7BFFACF065}"/>
              </a:ext>
            </a:extLst>
          </p:cNvPr>
          <p:cNvSpPr txBox="1"/>
          <p:nvPr/>
        </p:nvSpPr>
        <p:spPr>
          <a:xfrm>
            <a:off x="677334" y="2714468"/>
            <a:ext cx="2908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For whole </a:t>
            </a:r>
          </a:p>
          <a:p>
            <a:r>
              <a:rPr lang="en-US" sz="2000" b="1" i="1" dirty="0"/>
              <a:t>class/aspect/interface</a:t>
            </a:r>
            <a:endParaRPr lang="sk-SK" sz="2000" b="1" i="1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1994DF5C-3172-4D44-937D-C0FCFC50EE79}"/>
              </a:ext>
            </a:extLst>
          </p:cNvPr>
          <p:cNvSpPr txBox="1"/>
          <p:nvPr/>
        </p:nvSpPr>
        <p:spPr>
          <a:xfrm>
            <a:off x="4489923" y="2721114"/>
            <a:ext cx="217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For class/aspect</a:t>
            </a:r>
            <a:endParaRPr lang="sk-SK" sz="2000" b="1" i="1" dirty="0"/>
          </a:p>
          <a:p>
            <a:r>
              <a:rPr lang="en-US" sz="2000" b="1" i="1" dirty="0"/>
              <a:t>method only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EC1889A2-18E4-439E-9454-CB2CEFE88589}"/>
              </a:ext>
            </a:extLst>
          </p:cNvPr>
          <p:cNvSpPr txBox="1"/>
          <p:nvPr/>
        </p:nvSpPr>
        <p:spPr>
          <a:xfrm>
            <a:off x="7566734" y="2721114"/>
            <a:ext cx="2023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For import </a:t>
            </a:r>
          </a:p>
          <a:p>
            <a:r>
              <a:rPr lang="en-US" sz="2000" b="1" i="1" dirty="0"/>
              <a:t>statement only</a:t>
            </a:r>
          </a:p>
        </p:txBody>
      </p: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56468268-E21F-4BB1-B81B-114774222AFE}"/>
              </a:ext>
            </a:extLst>
          </p:cNvPr>
          <p:cNvCxnSpPr>
            <a:cxnSpLocks/>
          </p:cNvCxnSpPr>
          <p:nvPr/>
        </p:nvCxnSpPr>
        <p:spPr>
          <a:xfrm flipH="1">
            <a:off x="3220933" y="1198485"/>
            <a:ext cx="1414972" cy="6214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D36C8642-1BDC-4848-8993-ED9886CB8B1A}"/>
              </a:ext>
            </a:extLst>
          </p:cNvPr>
          <p:cNvCxnSpPr>
            <a:cxnSpLocks/>
          </p:cNvCxnSpPr>
          <p:nvPr/>
        </p:nvCxnSpPr>
        <p:spPr>
          <a:xfrm>
            <a:off x="4635905" y="1198485"/>
            <a:ext cx="3149416" cy="5927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C3F1056E-BE3D-44F5-AAEA-05C93FD22B00}"/>
              </a:ext>
            </a:extLst>
          </p:cNvPr>
          <p:cNvCxnSpPr>
            <a:cxnSpLocks/>
          </p:cNvCxnSpPr>
          <p:nvPr/>
        </p:nvCxnSpPr>
        <p:spPr>
          <a:xfrm>
            <a:off x="4635905" y="1198485"/>
            <a:ext cx="548654" cy="6214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ázok 21">
            <a:extLst>
              <a:ext uri="{FF2B5EF4-FFF2-40B4-BE49-F238E27FC236}">
                <a16:creationId xmlns:a16="http://schemas.microsoft.com/office/drawing/2014/main" id="{1F76E344-6728-46BA-A1EC-FA412995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58" y="6074457"/>
            <a:ext cx="7951561" cy="650582"/>
          </a:xfrm>
          <a:prstGeom prst="rect">
            <a:avLst/>
          </a:prstGeom>
        </p:spPr>
      </p:pic>
      <p:pic>
        <p:nvPicPr>
          <p:cNvPr id="24" name="Obrázok 23">
            <a:extLst>
              <a:ext uri="{FF2B5EF4-FFF2-40B4-BE49-F238E27FC236}">
                <a16:creationId xmlns:a16="http://schemas.microsoft.com/office/drawing/2014/main" id="{CBE85A47-5CA3-4C64-AE78-43FF41614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370" y="5073435"/>
            <a:ext cx="8120511" cy="835127"/>
          </a:xfrm>
          <a:prstGeom prst="rect">
            <a:avLst/>
          </a:prstGeom>
        </p:spPr>
      </p:pic>
      <p:pic>
        <p:nvPicPr>
          <p:cNvPr id="26" name="Obrázok 25">
            <a:extLst>
              <a:ext uri="{FF2B5EF4-FFF2-40B4-BE49-F238E27FC236}">
                <a16:creationId xmlns:a16="http://schemas.microsoft.com/office/drawing/2014/main" id="{96D4F20F-1504-4199-917D-4E4BF49E6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058" y="4012411"/>
            <a:ext cx="7862562" cy="880709"/>
          </a:xfrm>
          <a:prstGeom prst="rect">
            <a:avLst/>
          </a:prstGeom>
        </p:spPr>
      </p:pic>
      <p:sp>
        <p:nvSpPr>
          <p:cNvPr id="27" name="BlokTextu 26">
            <a:extLst>
              <a:ext uri="{FF2B5EF4-FFF2-40B4-BE49-F238E27FC236}">
                <a16:creationId xmlns:a16="http://schemas.microsoft.com/office/drawing/2014/main" id="{10F9FBDA-204B-42A2-A448-3BDBBF612D82}"/>
              </a:ext>
            </a:extLst>
          </p:cNvPr>
          <p:cNvSpPr txBox="1"/>
          <p:nvPr/>
        </p:nvSpPr>
        <p:spPr>
          <a:xfrm>
            <a:off x="461116" y="6074457"/>
            <a:ext cx="2512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  <a:cs typeface="Times New Roman" panose="02020603050405020304" pitchFamily="18" charset="0"/>
              </a:rPr>
              <a:t>//%{}</a:t>
            </a:r>
            <a:endParaRPr lang="sk-SK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DF7DD831-D3FD-47D2-8347-F706427F6721}"/>
              </a:ext>
            </a:extLst>
          </p:cNvPr>
          <p:cNvSpPr txBox="1"/>
          <p:nvPr/>
        </p:nvSpPr>
        <p:spPr>
          <a:xfrm>
            <a:off x="502171" y="5097698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  <a:cs typeface="Times New Roman" panose="02020603050405020304" pitchFamily="18" charset="0"/>
              </a:rPr>
              <a:t>//#{}</a:t>
            </a:r>
            <a:endParaRPr lang="sk-SK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BF579788-A12A-4DA2-AF1D-DD11DB3AFF2E}"/>
              </a:ext>
            </a:extLst>
          </p:cNvPr>
          <p:cNvSpPr txBox="1"/>
          <p:nvPr/>
        </p:nvSpPr>
        <p:spPr>
          <a:xfrm>
            <a:off x="417212" y="4136780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  <a:cs typeface="Times New Roman" panose="02020603050405020304" pitchFamily="18" charset="0"/>
              </a:rPr>
              <a:t>//@{}</a:t>
            </a:r>
            <a:endParaRPr lang="sk-SK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" name="BlokTextu 29">
            <a:extLst>
              <a:ext uri="{FF2B5EF4-FFF2-40B4-BE49-F238E27FC236}">
                <a16:creationId xmlns:a16="http://schemas.microsoft.com/office/drawing/2014/main" id="{A56D0D94-E6D2-4269-9A82-3DA615585008}"/>
              </a:ext>
            </a:extLst>
          </p:cNvPr>
          <p:cNvSpPr txBox="1"/>
          <p:nvPr/>
        </p:nvSpPr>
        <p:spPr>
          <a:xfrm>
            <a:off x="156135" y="3375466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Copying of whole file with class</a:t>
            </a:r>
            <a:endParaRPr lang="sk-SK" i="1" dirty="0"/>
          </a:p>
        </p:txBody>
      </p:sp>
      <p:sp>
        <p:nvSpPr>
          <p:cNvPr id="31" name="BlokTextu 30">
            <a:extLst>
              <a:ext uri="{FF2B5EF4-FFF2-40B4-BE49-F238E27FC236}">
                <a16:creationId xmlns:a16="http://schemas.microsoft.com/office/drawing/2014/main" id="{97453E79-65EC-472E-92CA-51490CBC5B78}"/>
              </a:ext>
            </a:extLst>
          </p:cNvPr>
          <p:cNvSpPr txBox="1"/>
          <p:nvPr/>
        </p:nvSpPr>
        <p:spPr>
          <a:xfrm>
            <a:off x="4069183" y="3391377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Copying of given method</a:t>
            </a:r>
            <a:endParaRPr lang="sk-SK" i="1" dirty="0"/>
          </a:p>
        </p:txBody>
      </p:sp>
      <p:sp>
        <p:nvSpPr>
          <p:cNvPr id="32" name="BlokTextu 31">
            <a:extLst>
              <a:ext uri="{FF2B5EF4-FFF2-40B4-BE49-F238E27FC236}">
                <a16:creationId xmlns:a16="http://schemas.microsoft.com/office/drawing/2014/main" id="{1F727064-EBD3-4683-951A-33E7361549CE}"/>
              </a:ext>
            </a:extLst>
          </p:cNvPr>
          <p:cNvSpPr txBox="1"/>
          <p:nvPr/>
        </p:nvSpPr>
        <p:spPr>
          <a:xfrm>
            <a:off x="7300305" y="3360560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Copying of given import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3688891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812C83-D321-43E5-9059-0319E88C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5414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/>
              <a:t>Variables features can interfere</a:t>
            </a:r>
            <a:endParaRPr lang="sk-SK" sz="4400" b="1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07B5F9AC-3010-4D47-BDE0-8FA53438847B}"/>
              </a:ext>
            </a:extLst>
          </p:cNvPr>
          <p:cNvSpPr txBox="1"/>
          <p:nvPr/>
        </p:nvSpPr>
        <p:spPr>
          <a:xfrm>
            <a:off x="2192784" y="1214510"/>
            <a:ext cx="8791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Setting names for players needs update when computer player is added</a:t>
            </a:r>
            <a:endParaRPr lang="sk-SK" sz="2000" b="1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24E0CA92-5C7D-45F9-A878-5DA143726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" y="1793111"/>
            <a:ext cx="6372225" cy="2695575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BD404769-23B7-45F3-BAC7-1C411AA7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862" y="4226942"/>
            <a:ext cx="7839075" cy="2609850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FCBA3721-F710-4B0C-A9D9-8D30BEBEB837}"/>
              </a:ext>
            </a:extLst>
          </p:cNvPr>
          <p:cNvSpPr txBox="1"/>
          <p:nvPr/>
        </p:nvSpPr>
        <p:spPr>
          <a:xfrm rot="21430850">
            <a:off x="6609703" y="1787556"/>
            <a:ext cx="35349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Variable feature for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setting player names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1B13FF7A-2638-479A-87AE-56F4B810CC5C}"/>
              </a:ext>
            </a:extLst>
          </p:cNvPr>
          <p:cNvSpPr txBox="1"/>
          <p:nvPr/>
        </p:nvSpPr>
        <p:spPr>
          <a:xfrm rot="21093532">
            <a:off x="584439" y="4645722"/>
            <a:ext cx="33409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Additional variable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feature for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managing also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computer name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6598B945-FC2C-4244-B683-56659AB02904}"/>
              </a:ext>
            </a:extLst>
          </p:cNvPr>
          <p:cNvSpPr txBox="1"/>
          <p:nvPr/>
        </p:nvSpPr>
        <p:spPr>
          <a:xfrm>
            <a:off x="6233955" y="2812866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can’t use //@ annotation, </a:t>
            </a:r>
          </a:p>
          <a:p>
            <a:r>
              <a:rPr lang="en-US" dirty="0"/>
              <a:t>because of many different variable features</a:t>
            </a:r>
            <a:endParaRPr lang="sk-SK" dirty="0"/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8882EC86-B862-415C-A069-C641A4129978}"/>
              </a:ext>
            </a:extLst>
          </p:cNvPr>
          <p:cNvCxnSpPr>
            <a:cxnSpLocks/>
          </p:cNvCxnSpPr>
          <p:nvPr/>
        </p:nvCxnSpPr>
        <p:spPr>
          <a:xfrm>
            <a:off x="7235301" y="4154750"/>
            <a:ext cx="577049" cy="97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>
            <a:extLst>
              <a:ext uri="{FF2B5EF4-FFF2-40B4-BE49-F238E27FC236}">
                <a16:creationId xmlns:a16="http://schemas.microsoft.com/office/drawing/2014/main" id="{DA46072C-5448-4A35-A222-D2FB34C62BA7}"/>
              </a:ext>
            </a:extLst>
          </p:cNvPr>
          <p:cNvSpPr txBox="1"/>
          <p:nvPr/>
        </p:nvSpPr>
        <p:spPr>
          <a:xfrm rot="21428041">
            <a:off x="2645406" y="3794390"/>
            <a:ext cx="795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will be included only if all conditions are met (for specific feature)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3101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9B2ACA-82ED-4F36-BB94-76AD9287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DC154D49-EBF9-4624-9249-53C01CC01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0" y="100729"/>
            <a:ext cx="10059103" cy="6656542"/>
          </a:xfrm>
        </p:spPr>
      </p:pic>
    </p:spTree>
    <p:extLst>
      <p:ext uri="{BB962C8B-B14F-4D97-AF65-F5344CB8AC3E}">
        <p14:creationId xmlns:p14="http://schemas.microsoft.com/office/powerpoint/2010/main" val="3187537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0E030F-6E67-4EBC-8C72-C3186E64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3188A2C9-F4EA-43CC-AFB8-F25F91771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6" y="499028"/>
            <a:ext cx="10200078" cy="11750615"/>
          </a:xfrm>
        </p:spPr>
      </p:pic>
    </p:spTree>
    <p:extLst>
      <p:ext uri="{BB962C8B-B14F-4D97-AF65-F5344CB8AC3E}">
        <p14:creationId xmlns:p14="http://schemas.microsoft.com/office/powerpoint/2010/main" val="2813164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17AB34-AB7F-4BC5-B4D7-9C444382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EEFF299-DF4F-48BD-BE96-29CD843EA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3C61A395-DE95-45D2-894D-EB1C2E45D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25"/>
          <a:stretch/>
        </p:blipFill>
        <p:spPr>
          <a:xfrm>
            <a:off x="328840" y="0"/>
            <a:ext cx="10200078" cy="5931195"/>
          </a:xfrm>
          <a:prstGeom prst="rect">
            <a:avLst/>
          </a:prstGeom>
        </p:spPr>
      </p:pic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46B722D-36FB-4694-BB49-8B9DAC193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1"/>
          <a:stretch/>
        </p:blipFill>
        <p:spPr>
          <a:xfrm>
            <a:off x="328840" y="980637"/>
            <a:ext cx="10200078" cy="80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54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58F9EC-2102-4AF2-BD19-0238D74D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42" y="278989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Generating all cases</a:t>
            </a:r>
            <a:endParaRPr lang="sk-SK" sz="4800" b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4FEB8E8-EE6C-43F8-9F88-1029D59C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066" y="1226024"/>
            <a:ext cx="5038725" cy="5562600"/>
          </a:xfrm>
          <a:prstGeom prst="rect">
            <a:avLst/>
          </a:prstGeom>
        </p:spPr>
      </p:pic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0C7C924F-6B81-46EE-A276-C34DFF89DB7E}"/>
              </a:ext>
            </a:extLst>
          </p:cNvPr>
          <p:cNvSpPr/>
          <p:nvPr/>
        </p:nvSpPr>
        <p:spPr>
          <a:xfrm rot="10800000">
            <a:off x="5297044" y="1566413"/>
            <a:ext cx="2339905" cy="603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: doprava 6">
            <a:extLst>
              <a:ext uri="{FF2B5EF4-FFF2-40B4-BE49-F238E27FC236}">
                <a16:creationId xmlns:a16="http://schemas.microsoft.com/office/drawing/2014/main" id="{AA81F0FB-2385-48DA-9935-D0B6ED03B064}"/>
              </a:ext>
            </a:extLst>
          </p:cNvPr>
          <p:cNvSpPr/>
          <p:nvPr/>
        </p:nvSpPr>
        <p:spPr>
          <a:xfrm rot="10621778">
            <a:off x="5305822" y="2614869"/>
            <a:ext cx="2384444" cy="603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18CAE5A3-B53A-4D88-B049-0CF046793791}"/>
              </a:ext>
            </a:extLst>
          </p:cNvPr>
          <p:cNvSpPr/>
          <p:nvPr/>
        </p:nvSpPr>
        <p:spPr>
          <a:xfrm rot="10552561">
            <a:off x="5292967" y="3593503"/>
            <a:ext cx="2392433" cy="603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: doprava 8">
            <a:extLst>
              <a:ext uri="{FF2B5EF4-FFF2-40B4-BE49-F238E27FC236}">
                <a16:creationId xmlns:a16="http://schemas.microsoft.com/office/drawing/2014/main" id="{A51D765D-58A8-427B-8E07-C8DD2969248E}"/>
              </a:ext>
            </a:extLst>
          </p:cNvPr>
          <p:cNvSpPr/>
          <p:nvPr/>
        </p:nvSpPr>
        <p:spPr>
          <a:xfrm rot="10486356">
            <a:off x="5267832" y="4536814"/>
            <a:ext cx="2413698" cy="603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: doprava 9">
            <a:extLst>
              <a:ext uri="{FF2B5EF4-FFF2-40B4-BE49-F238E27FC236}">
                <a16:creationId xmlns:a16="http://schemas.microsoft.com/office/drawing/2014/main" id="{7725C0CB-FEBA-4971-81FE-BFDCE8EBAADB}"/>
              </a:ext>
            </a:extLst>
          </p:cNvPr>
          <p:cNvSpPr/>
          <p:nvPr/>
        </p:nvSpPr>
        <p:spPr>
          <a:xfrm rot="10429143">
            <a:off x="5235352" y="5581155"/>
            <a:ext cx="2606976" cy="603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515CF4BB-F975-4E49-93B6-ECFD443B9C82}"/>
              </a:ext>
            </a:extLst>
          </p:cNvPr>
          <p:cNvSpPr txBox="1"/>
          <p:nvPr/>
        </p:nvSpPr>
        <p:spPr>
          <a:xfrm>
            <a:off x="4021439" y="1440549"/>
            <a:ext cx="679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2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3C0A1DF9-7416-48E3-B2B7-29861C42BB65}"/>
              </a:ext>
            </a:extLst>
          </p:cNvPr>
          <p:cNvSpPr txBox="1"/>
          <p:nvPr/>
        </p:nvSpPr>
        <p:spPr>
          <a:xfrm>
            <a:off x="4027072" y="2364505"/>
            <a:ext cx="679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2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054B989C-1AD3-4DB5-A510-303D63CA15A2}"/>
              </a:ext>
            </a:extLst>
          </p:cNvPr>
          <p:cNvSpPr txBox="1"/>
          <p:nvPr/>
        </p:nvSpPr>
        <p:spPr>
          <a:xfrm>
            <a:off x="4032705" y="3348803"/>
            <a:ext cx="679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2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98447EF9-03C6-4E6D-9352-45F518AB5AE3}"/>
              </a:ext>
            </a:extLst>
          </p:cNvPr>
          <p:cNvSpPr txBox="1"/>
          <p:nvPr/>
        </p:nvSpPr>
        <p:spPr>
          <a:xfrm>
            <a:off x="4073097" y="4385877"/>
            <a:ext cx="679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2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43DA436C-9507-4A07-B7E4-CE18D5C444E0}"/>
              </a:ext>
            </a:extLst>
          </p:cNvPr>
          <p:cNvSpPr txBox="1"/>
          <p:nvPr/>
        </p:nvSpPr>
        <p:spPr>
          <a:xfrm>
            <a:off x="4115669" y="5321204"/>
            <a:ext cx="6799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3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Znak násobenia 15">
            <a:extLst>
              <a:ext uri="{FF2B5EF4-FFF2-40B4-BE49-F238E27FC236}">
                <a16:creationId xmlns:a16="http://schemas.microsoft.com/office/drawing/2014/main" id="{D7DA5682-F3C0-4C67-8061-0A042AFCCFFE}"/>
              </a:ext>
            </a:extLst>
          </p:cNvPr>
          <p:cNvSpPr/>
          <p:nvPr/>
        </p:nvSpPr>
        <p:spPr>
          <a:xfrm>
            <a:off x="4649776" y="2078484"/>
            <a:ext cx="679994" cy="66998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Znak násobenia 16">
            <a:extLst>
              <a:ext uri="{FF2B5EF4-FFF2-40B4-BE49-F238E27FC236}">
                <a16:creationId xmlns:a16="http://schemas.microsoft.com/office/drawing/2014/main" id="{B8EBE8C8-3B66-4FE1-A282-8D42C954B158}"/>
              </a:ext>
            </a:extLst>
          </p:cNvPr>
          <p:cNvSpPr/>
          <p:nvPr/>
        </p:nvSpPr>
        <p:spPr>
          <a:xfrm>
            <a:off x="4707213" y="3137509"/>
            <a:ext cx="679994" cy="66998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Znak násobenia 17">
            <a:extLst>
              <a:ext uri="{FF2B5EF4-FFF2-40B4-BE49-F238E27FC236}">
                <a16:creationId xmlns:a16="http://schemas.microsoft.com/office/drawing/2014/main" id="{BE40C657-5A8C-4F10-B9E8-C17955945A92}"/>
              </a:ext>
            </a:extLst>
          </p:cNvPr>
          <p:cNvSpPr/>
          <p:nvPr/>
        </p:nvSpPr>
        <p:spPr>
          <a:xfrm>
            <a:off x="4717582" y="4121807"/>
            <a:ext cx="679994" cy="66998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Znak násobenia 18">
            <a:extLst>
              <a:ext uri="{FF2B5EF4-FFF2-40B4-BE49-F238E27FC236}">
                <a16:creationId xmlns:a16="http://schemas.microsoft.com/office/drawing/2014/main" id="{FBFA58C6-AA18-4B63-B28D-E248AC60C6AD}"/>
              </a:ext>
            </a:extLst>
          </p:cNvPr>
          <p:cNvSpPr/>
          <p:nvPr/>
        </p:nvSpPr>
        <p:spPr>
          <a:xfrm>
            <a:off x="4697648" y="5151678"/>
            <a:ext cx="679994" cy="669984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Ľavá zložená zátvorka 19">
            <a:extLst>
              <a:ext uri="{FF2B5EF4-FFF2-40B4-BE49-F238E27FC236}">
                <a16:creationId xmlns:a16="http://schemas.microsoft.com/office/drawing/2014/main" id="{8B9834A1-77F2-43C2-B3D6-2C24830564DD}"/>
              </a:ext>
            </a:extLst>
          </p:cNvPr>
          <p:cNvSpPr/>
          <p:nvPr/>
        </p:nvSpPr>
        <p:spPr>
          <a:xfrm>
            <a:off x="3269191" y="1868255"/>
            <a:ext cx="679994" cy="427813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3" name="Obrázok 22">
            <a:extLst>
              <a:ext uri="{FF2B5EF4-FFF2-40B4-BE49-F238E27FC236}">
                <a16:creationId xmlns:a16="http://schemas.microsoft.com/office/drawing/2014/main" id="{1FEC2726-EC76-4679-89C2-98424478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0" y="1611969"/>
            <a:ext cx="1666875" cy="5019675"/>
          </a:xfrm>
          <a:prstGeom prst="rect">
            <a:avLst/>
          </a:prstGeom>
        </p:spPr>
      </p:pic>
      <p:sp>
        <p:nvSpPr>
          <p:cNvPr id="21" name="BlokTextu 20">
            <a:extLst>
              <a:ext uri="{FF2B5EF4-FFF2-40B4-BE49-F238E27FC236}">
                <a16:creationId xmlns:a16="http://schemas.microsoft.com/office/drawing/2014/main" id="{6B0DEE1F-C446-4BD0-B7E6-E0D1D57B1FC6}"/>
              </a:ext>
            </a:extLst>
          </p:cNvPr>
          <p:cNvSpPr txBox="1"/>
          <p:nvPr/>
        </p:nvSpPr>
        <p:spPr>
          <a:xfrm>
            <a:off x="1985092" y="3453326"/>
            <a:ext cx="11753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+mj-lt"/>
                <a:cs typeface="Times New Roman" panose="02020603050405020304" pitchFamily="18" charset="0"/>
              </a:rPr>
              <a:t>48</a:t>
            </a:r>
            <a:endParaRPr lang="sk-SK" sz="6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5F290319-2511-4513-A723-558A9B920A9D}"/>
              </a:ext>
            </a:extLst>
          </p:cNvPr>
          <p:cNvSpPr txBox="1"/>
          <p:nvPr/>
        </p:nvSpPr>
        <p:spPr>
          <a:xfrm>
            <a:off x="6970480" y="682215"/>
            <a:ext cx="375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variableRestrictions.json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1232785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6406FBEB-CFD5-407B-83DB-363F34B30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5" y="291403"/>
            <a:ext cx="11661905" cy="6435970"/>
          </a:xfrm>
        </p:spPr>
      </p:pic>
    </p:spTree>
    <p:extLst>
      <p:ext uri="{BB962C8B-B14F-4D97-AF65-F5344CB8AC3E}">
        <p14:creationId xmlns:p14="http://schemas.microsoft.com/office/powerpoint/2010/main" val="73665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F8F6FD0A-074C-425F-B4F8-ECC27A70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638" y="2376256"/>
            <a:ext cx="8596668" cy="1320800"/>
          </a:xfrm>
        </p:spPr>
        <p:txBody>
          <a:bodyPr>
            <a:noAutofit/>
          </a:bodyPr>
          <a:lstStyle/>
          <a:p>
            <a:r>
              <a:rPr lang="en-US" sz="7200" dirty="0"/>
              <a:t>Application on fractals</a:t>
            </a:r>
            <a:endParaRPr lang="sk-SK" sz="7200" dirty="0"/>
          </a:p>
        </p:txBody>
      </p:sp>
    </p:spTree>
    <p:extLst>
      <p:ext uri="{BB962C8B-B14F-4D97-AF65-F5344CB8AC3E}">
        <p14:creationId xmlns:p14="http://schemas.microsoft.com/office/powerpoint/2010/main" val="1000621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EC671C-A11A-40AF-93D1-75C6CEDF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0" y="319045"/>
            <a:ext cx="8596668" cy="1320800"/>
          </a:xfrm>
        </p:spPr>
        <p:txBody>
          <a:bodyPr>
            <a:noAutofit/>
          </a:bodyPr>
          <a:lstStyle/>
          <a:p>
            <a:r>
              <a:rPr lang="sk-SK" sz="4800" b="1" dirty="0" err="1"/>
              <a:t>Many</a:t>
            </a:r>
            <a:r>
              <a:rPr lang="sk-SK" sz="4800" b="1" dirty="0"/>
              <a:t> </a:t>
            </a:r>
            <a:r>
              <a:rPr lang="sk-SK" sz="4800" b="1" dirty="0" err="1"/>
              <a:t>possible</a:t>
            </a:r>
            <a:r>
              <a:rPr lang="sk-SK" sz="4800" b="1" dirty="0"/>
              <a:t> </a:t>
            </a:r>
            <a:r>
              <a:rPr lang="sk-SK" sz="4800" b="1" dirty="0" err="1"/>
              <a:t>derivations</a:t>
            </a:r>
            <a:r>
              <a:rPr lang="sk-SK" sz="4800" b="1" dirty="0"/>
              <a:t> of </a:t>
            </a:r>
            <a:r>
              <a:rPr lang="sk-SK" sz="4800" b="1" dirty="0" err="1"/>
              <a:t>fractals</a:t>
            </a:r>
            <a:endParaRPr lang="sk-SK" sz="4800" b="1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9407FF37-3359-4142-9275-1DF8A09019EB}"/>
              </a:ext>
            </a:extLst>
          </p:cNvPr>
          <p:cNvSpPr/>
          <p:nvPr/>
        </p:nvSpPr>
        <p:spPr>
          <a:xfrm>
            <a:off x="1624612" y="2501283"/>
            <a:ext cx="1740026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Fractal</a:t>
            </a:r>
            <a:r>
              <a:rPr lang="sk-SK" dirty="0"/>
              <a:t> </a:t>
            </a:r>
            <a:r>
              <a:rPr lang="sk-SK" dirty="0" err="1"/>
              <a:t>domain</a:t>
            </a:r>
            <a:endParaRPr lang="sk-SK" dirty="0"/>
          </a:p>
        </p:txBody>
      </p:sp>
      <p:sp>
        <p:nvSpPr>
          <p:cNvPr id="6" name="Šípka: doprava 5">
            <a:extLst>
              <a:ext uri="{FF2B5EF4-FFF2-40B4-BE49-F238E27FC236}">
                <a16:creationId xmlns:a16="http://schemas.microsoft.com/office/drawing/2014/main" id="{E2755889-7C1E-454A-9844-A68442E25E4D}"/>
              </a:ext>
            </a:extLst>
          </p:cNvPr>
          <p:cNvSpPr/>
          <p:nvPr/>
        </p:nvSpPr>
        <p:spPr>
          <a:xfrm>
            <a:off x="3746376" y="2222746"/>
            <a:ext cx="941033" cy="1418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694C8F96-4663-432C-8ED5-3191EBD0DC5E}"/>
              </a:ext>
            </a:extLst>
          </p:cNvPr>
          <p:cNvSpPr/>
          <p:nvPr/>
        </p:nvSpPr>
        <p:spPr>
          <a:xfrm>
            <a:off x="4866442" y="2501283"/>
            <a:ext cx="1740026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Fractal</a:t>
            </a:r>
            <a:r>
              <a:rPr lang="sk-SK" dirty="0"/>
              <a:t> </a:t>
            </a:r>
            <a:r>
              <a:rPr lang="sk-SK" dirty="0" err="1"/>
              <a:t>derivation</a:t>
            </a:r>
            <a:endParaRPr lang="sk-SK" dirty="0"/>
          </a:p>
        </p:txBody>
      </p:sp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E97D2F11-DB72-4D6E-AD6E-EF1E381943D7}"/>
              </a:ext>
            </a:extLst>
          </p:cNvPr>
          <p:cNvSpPr/>
          <p:nvPr/>
        </p:nvSpPr>
        <p:spPr>
          <a:xfrm>
            <a:off x="6899428" y="2222746"/>
            <a:ext cx="941033" cy="1418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879C8F60-AE09-42C8-8521-DAC0B5F7901E}"/>
              </a:ext>
            </a:extLst>
          </p:cNvPr>
          <p:cNvSpPr/>
          <p:nvPr/>
        </p:nvSpPr>
        <p:spPr>
          <a:xfrm>
            <a:off x="8133421" y="2468823"/>
            <a:ext cx="1740026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Aesthetic</a:t>
            </a:r>
            <a:r>
              <a:rPr lang="sk-SK" dirty="0"/>
              <a:t> </a:t>
            </a:r>
            <a:r>
              <a:rPr lang="sk-SK" dirty="0" err="1"/>
              <a:t>feeling</a:t>
            </a:r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203E4B68-5585-482F-8752-A883FB4C990F}"/>
              </a:ext>
            </a:extLst>
          </p:cNvPr>
          <p:cNvSpPr txBox="1"/>
          <p:nvPr/>
        </p:nvSpPr>
        <p:spPr>
          <a:xfrm>
            <a:off x="3240350" y="3835153"/>
            <a:ext cx="209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Product</a:t>
            </a:r>
            <a:r>
              <a:rPr lang="sk-SK" dirty="0"/>
              <a:t> </a:t>
            </a:r>
            <a:r>
              <a:rPr lang="sk-SK" dirty="0" err="1"/>
              <a:t>derivation</a:t>
            </a:r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21B63EB4-823A-4DC0-ADED-DFDE7E0BF4F1}"/>
              </a:ext>
            </a:extLst>
          </p:cNvPr>
          <p:cNvSpPr txBox="1"/>
          <p:nvPr/>
        </p:nvSpPr>
        <p:spPr>
          <a:xfrm>
            <a:off x="6334853" y="3804302"/>
            <a:ext cx="20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Product</a:t>
            </a:r>
            <a:r>
              <a:rPr lang="sk-SK" dirty="0"/>
              <a:t> </a:t>
            </a:r>
            <a:r>
              <a:rPr lang="sk-SK" dirty="0" err="1"/>
              <a:t>validation</a:t>
            </a:r>
            <a:endParaRPr lang="sk-SK" dirty="0"/>
          </a:p>
        </p:txBody>
      </p:sp>
      <p:sp>
        <p:nvSpPr>
          <p:cNvPr id="14" name="Pravá zložená zátvorka 13">
            <a:extLst>
              <a:ext uri="{FF2B5EF4-FFF2-40B4-BE49-F238E27FC236}">
                <a16:creationId xmlns:a16="http://schemas.microsoft.com/office/drawing/2014/main" id="{AC0B02D1-CB5B-4E45-A01C-BDAA22C3248B}"/>
              </a:ext>
            </a:extLst>
          </p:cNvPr>
          <p:cNvSpPr/>
          <p:nvPr/>
        </p:nvSpPr>
        <p:spPr>
          <a:xfrm rot="4743235">
            <a:off x="5112885" y="1202660"/>
            <a:ext cx="887767" cy="740053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9D6FA1D6-386C-4264-80A8-240029AA97C3}"/>
              </a:ext>
            </a:extLst>
          </p:cNvPr>
          <p:cNvSpPr txBox="1"/>
          <p:nvPr/>
        </p:nvSpPr>
        <p:spPr>
          <a:xfrm>
            <a:off x="3111893" y="5602069"/>
            <a:ext cx="6251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>
                <a:solidFill>
                  <a:srgbClr val="00B050"/>
                </a:solidFill>
              </a:rPr>
              <a:t>EXTENSIVE SOLUTION SPACE</a:t>
            </a:r>
          </a:p>
        </p:txBody>
      </p:sp>
    </p:spTree>
    <p:extLst>
      <p:ext uri="{BB962C8B-B14F-4D97-AF65-F5344CB8AC3E}">
        <p14:creationId xmlns:p14="http://schemas.microsoft.com/office/powerpoint/2010/main" val="2377913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9304D5-CA35-48C2-9272-E162BF07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492" y="3314206"/>
            <a:ext cx="8596668" cy="1320800"/>
          </a:xfrm>
        </p:spPr>
        <p:txBody>
          <a:bodyPr/>
          <a:lstStyle/>
          <a:p>
            <a:r>
              <a:rPr lang="sk-SK" b="1" dirty="0" err="1"/>
              <a:t>How</a:t>
            </a:r>
            <a:r>
              <a:rPr lang="sk-SK" b="1" dirty="0"/>
              <a:t> to </a:t>
            </a:r>
            <a:r>
              <a:rPr lang="sk-SK" b="1" dirty="0" err="1"/>
              <a:t>catch</a:t>
            </a:r>
            <a:r>
              <a:rPr lang="sk-SK" b="1" dirty="0"/>
              <a:t> </a:t>
            </a:r>
            <a:r>
              <a:rPr lang="sk-SK" b="1" dirty="0" err="1"/>
              <a:t>all</a:t>
            </a:r>
            <a:r>
              <a:rPr lang="sk-SK" b="1" dirty="0"/>
              <a:t> feature variability?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D6A6B899-1EC5-4E85-9634-D92A3EF0C7BB}"/>
              </a:ext>
            </a:extLst>
          </p:cNvPr>
          <p:cNvSpPr txBox="1"/>
          <p:nvPr/>
        </p:nvSpPr>
        <p:spPr>
          <a:xfrm>
            <a:off x="4447712" y="3995314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domain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focused</a:t>
            </a:r>
            <a:r>
              <a:rPr lang="sk-SK" dirty="0"/>
              <a:t> on </a:t>
            </a:r>
            <a:r>
              <a:rPr lang="sk-SK" dirty="0" err="1"/>
              <a:t>our</a:t>
            </a:r>
            <a:r>
              <a:rPr lang="sk-SK" dirty="0"/>
              <a:t> </a:t>
            </a:r>
            <a:r>
              <a:rPr lang="sk-SK" dirty="0" err="1"/>
              <a:t>aesthetic</a:t>
            </a:r>
            <a:r>
              <a:rPr lang="sk-SK" dirty="0"/>
              <a:t> </a:t>
            </a:r>
            <a:r>
              <a:rPr lang="sk-SK" dirty="0" err="1"/>
              <a:t>perception</a:t>
            </a:r>
            <a:endParaRPr lang="sk-SK" dirty="0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145E810A-2B68-4CD7-BE3D-6DFC56494E14}"/>
              </a:ext>
            </a:extLst>
          </p:cNvPr>
          <p:cNvSpPr txBox="1">
            <a:spLocks/>
          </p:cNvSpPr>
          <p:nvPr/>
        </p:nvSpPr>
        <p:spPr>
          <a:xfrm>
            <a:off x="1085705" y="487951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b="1" dirty="0"/>
              <a:t>In </a:t>
            </a:r>
            <a:r>
              <a:rPr lang="sk-SK" b="1" dirty="0" err="1"/>
              <a:t>there</a:t>
            </a:r>
            <a:r>
              <a:rPr lang="sk-SK" b="1" dirty="0"/>
              <a:t> </a:t>
            </a:r>
            <a:r>
              <a:rPr lang="sk-SK" b="1" dirty="0" err="1"/>
              <a:t>suitable</a:t>
            </a:r>
            <a:r>
              <a:rPr lang="sk-SK" b="1" dirty="0"/>
              <a:t> feature diagram?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3A6BA64F-D188-4E7A-98F8-4D06B4CE2B2E}"/>
              </a:ext>
            </a:extLst>
          </p:cNvPr>
          <p:cNvSpPr txBox="1">
            <a:spLocks/>
          </p:cNvSpPr>
          <p:nvPr/>
        </p:nvSpPr>
        <p:spPr>
          <a:xfrm>
            <a:off x="828252" y="100280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5400" b="1" dirty="0">
                <a:solidFill>
                  <a:srgbClr val="00B050"/>
                </a:solidFill>
              </a:rPr>
              <a:t>A </a:t>
            </a:r>
            <a:r>
              <a:rPr lang="sk-SK" sz="5400" b="1" dirty="0" err="1">
                <a:solidFill>
                  <a:srgbClr val="00B050"/>
                </a:solidFill>
              </a:rPr>
              <a:t>need</a:t>
            </a:r>
            <a:r>
              <a:rPr lang="sk-SK" sz="5400" b="1" dirty="0">
                <a:solidFill>
                  <a:srgbClr val="00B050"/>
                </a:solidFill>
              </a:rPr>
              <a:t> </a:t>
            </a:r>
            <a:r>
              <a:rPr lang="sk-SK" sz="5400" b="1" dirty="0" err="1">
                <a:solidFill>
                  <a:srgbClr val="00B050"/>
                </a:solidFill>
              </a:rPr>
              <a:t>for</a:t>
            </a:r>
            <a:r>
              <a:rPr lang="sk-SK" sz="5400" b="1" dirty="0">
                <a:solidFill>
                  <a:srgbClr val="00B050"/>
                </a:solidFill>
              </a:rPr>
              <a:t> </a:t>
            </a:r>
            <a:r>
              <a:rPr lang="sk-SK" sz="5400" b="1" dirty="0" err="1">
                <a:solidFill>
                  <a:srgbClr val="00B050"/>
                </a:solidFill>
              </a:rPr>
              <a:t>best</a:t>
            </a:r>
            <a:r>
              <a:rPr lang="sk-SK" sz="5400" b="1" dirty="0">
                <a:solidFill>
                  <a:srgbClr val="00B050"/>
                </a:solidFill>
              </a:rPr>
              <a:t> </a:t>
            </a:r>
            <a:r>
              <a:rPr lang="sk-SK" sz="5400" b="1" dirty="0" err="1">
                <a:solidFill>
                  <a:srgbClr val="00B050"/>
                </a:solidFill>
              </a:rPr>
              <a:t>product</a:t>
            </a:r>
            <a:r>
              <a:rPr lang="sk-SK" sz="5400" b="1" dirty="0">
                <a:solidFill>
                  <a:srgbClr val="00B050"/>
                </a:solidFill>
              </a:rPr>
              <a:t> </a:t>
            </a:r>
            <a:r>
              <a:rPr lang="sk-SK" sz="5400" b="1" dirty="0" err="1">
                <a:solidFill>
                  <a:srgbClr val="00B050"/>
                </a:solidFill>
              </a:rPr>
              <a:t>derivator</a:t>
            </a:r>
            <a:endParaRPr lang="sk-SK" sz="5400" b="1" dirty="0">
              <a:solidFill>
                <a:srgbClr val="00B050"/>
              </a:solidFill>
            </a:endParaRP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BA58D03B-1447-45FB-AF16-D6AF8E8BA5CF}"/>
              </a:ext>
            </a:extLst>
          </p:cNvPr>
          <p:cNvSpPr txBox="1"/>
          <p:nvPr/>
        </p:nvSpPr>
        <p:spPr>
          <a:xfrm>
            <a:off x="4154750" y="5539912"/>
            <a:ext cx="468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generate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possible</a:t>
            </a:r>
            <a:r>
              <a:rPr lang="sk-SK" dirty="0"/>
              <a:t> </a:t>
            </a:r>
            <a:r>
              <a:rPr lang="sk-SK" dirty="0" err="1"/>
              <a:t>derivations</a:t>
            </a:r>
            <a:r>
              <a:rPr lang="sk-SK" dirty="0"/>
              <a:t>.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6240941B-E20B-49B7-84C0-F7750706DF84}"/>
              </a:ext>
            </a:extLst>
          </p:cNvPr>
          <p:cNvSpPr txBox="1"/>
          <p:nvPr/>
        </p:nvSpPr>
        <p:spPr>
          <a:xfrm>
            <a:off x="2831977" y="5976514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Can they include only mathematical model?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8674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958884-AA51-40B5-AFFE-88CF19C5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5" y="2875132"/>
            <a:ext cx="8596668" cy="1320800"/>
          </a:xfrm>
        </p:spPr>
        <p:txBody>
          <a:bodyPr>
            <a:normAutofit/>
          </a:bodyPr>
          <a:lstStyle/>
          <a:p>
            <a:r>
              <a:rPr lang="sk-SK" sz="7200" dirty="0" err="1"/>
              <a:t>Creation</a:t>
            </a:r>
            <a:r>
              <a:rPr lang="sk-SK" sz="7200" dirty="0"/>
              <a:t> of </a:t>
            </a:r>
            <a:r>
              <a:rPr lang="sk-SK" sz="7200" dirty="0" err="1"/>
              <a:t>features</a:t>
            </a:r>
            <a:endParaRPr lang="sk-SK" sz="7200" dirty="0"/>
          </a:p>
        </p:txBody>
      </p:sp>
    </p:spTree>
    <p:extLst>
      <p:ext uri="{BB962C8B-B14F-4D97-AF65-F5344CB8AC3E}">
        <p14:creationId xmlns:p14="http://schemas.microsoft.com/office/powerpoint/2010/main" val="2613280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A7694C-DF5F-4763-9C7C-CB918CB6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23" y="28112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sk-SK" sz="4800" b="1" dirty="0" err="1"/>
              <a:t>Given</a:t>
            </a:r>
            <a:r>
              <a:rPr lang="sk-SK" sz="4800" b="1" dirty="0"/>
              <a:t> </a:t>
            </a:r>
            <a:r>
              <a:rPr lang="en-US" sz="4800" b="1" dirty="0"/>
              <a:t>samples </a:t>
            </a:r>
            <a:br>
              <a:rPr lang="en-US" sz="4800" b="1" dirty="0"/>
            </a:br>
            <a:r>
              <a:rPr lang="en-US" sz="4800" b="1" dirty="0"/>
              <a:t>of one type</a:t>
            </a:r>
            <a:endParaRPr lang="sk-SK" sz="4800" b="1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60BF0D22-B42C-4D7F-A41B-40FC1516B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8359" y="15115"/>
            <a:ext cx="5323641" cy="5072284"/>
          </a:xfr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635C238A-7F6A-43AD-8951-F83EA8B0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97" y="1855433"/>
            <a:ext cx="4969311" cy="4870173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A2B5FC15-78B6-49DA-942E-985469A81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709" y="4062387"/>
            <a:ext cx="2666789" cy="26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8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24C4A4-009D-4768-BA40-CAD4072B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8EA91B-7F92-488B-B943-0E63F3DC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70A5A600-E55A-43E6-A69B-5CBBB3CD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739" y="0"/>
            <a:ext cx="4724475" cy="468751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E238A14C-A49E-489A-A2F3-88F00553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5328"/>
            <a:ext cx="3659332" cy="3737606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0FDE663F-98F2-4C35-B78F-223CFAEB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896" y="2091708"/>
            <a:ext cx="4867702" cy="47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273AFB-59D0-4E51-89AA-1B555B11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54" y="250193"/>
            <a:ext cx="8596668" cy="1320800"/>
          </a:xfrm>
        </p:spPr>
        <p:txBody>
          <a:bodyPr>
            <a:normAutofit/>
          </a:bodyPr>
          <a:lstStyle/>
          <a:p>
            <a:r>
              <a:rPr lang="sk-SK" sz="4800" b="1" dirty="0" err="1"/>
              <a:t>Many</a:t>
            </a:r>
            <a:r>
              <a:rPr lang="sk-SK" sz="4800" b="1" dirty="0"/>
              <a:t> </a:t>
            </a:r>
            <a:r>
              <a:rPr lang="sk-SK" sz="4800" b="1" dirty="0" err="1"/>
              <a:t>types</a:t>
            </a:r>
            <a:endParaRPr lang="sk-SK" sz="4800" b="1" dirty="0"/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6B908EBA-F7A0-4EB6-B761-FA4C39A40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588" y="-10319"/>
            <a:ext cx="4451398" cy="3881437"/>
          </a:xfr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F735701C-E0F3-4637-9FF3-1612707A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577" y="1930399"/>
            <a:ext cx="4101483" cy="4095992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167BE97C-5B03-4D73-A7AA-9B993A393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13" y="1831505"/>
            <a:ext cx="4641990" cy="496435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46C3D1B5-BE6F-4293-8383-15AA4E053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503" y="3813926"/>
            <a:ext cx="3044074" cy="3044074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E8A199E8-7CFD-4612-87BA-EBD07058390B}"/>
              </a:ext>
            </a:extLst>
          </p:cNvPr>
          <p:cNvSpPr txBox="1"/>
          <p:nvPr/>
        </p:nvSpPr>
        <p:spPr>
          <a:xfrm>
            <a:off x="339725" y="1071672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approaches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to </a:t>
            </a:r>
            <a:r>
              <a:rPr lang="sk-SK" dirty="0" err="1"/>
              <a:t>generate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600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1F7A5B-54E4-44ED-85AA-B5D1A791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419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Bibliography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EB66CE-21A1-4A53-9D34-AD785411F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56" y="1562903"/>
            <a:ext cx="8596668" cy="50087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BEUCHE,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Danilo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DALGARNO, 2006. Software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Feature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2006, s. 7.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BOTTERWECK,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Goetz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Kwanwoo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LEE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Steffen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THIEL, 2009.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Derivation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Software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2009, s. 6.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KASTNER, Christian,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Sven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APEL a Don BATORY, 2007.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Study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V: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11th International Software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(SPLC 2007)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11th International Software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(SPLC 2007)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[online].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Kyoto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Japan: IEEE, s. 223–232 [cit. 30.9.2021]. ISBN 978-0-7695-2888-5. Dostupné na: doi:10.1109/SPLINE.2007.12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LADDAD,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Ramnivas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2003.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AspectJ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practical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aspect-oriented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Greenwich, CT: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Manning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ISBN 978-1-930110-93-9.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PELÁNEK,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Radek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2012. 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Programátorská cvičebnice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vydání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Brno: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press. ISBN 978-80-251-3751-2.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VRANIC,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Valentino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Roman TÁBORSKÝ, 2016.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transformations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software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Science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sk-SK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Systems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[online]. 2016, roč. 13, č. 3, s. 759–778. ISSN 1820-0214, 2406-1018. Dostupné na: doi:10.2298/CSIS160128027V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YOUNG,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Trevor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 a B MATH, 1999.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AspectJ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Software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Mobile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Devices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1999, s. 73.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685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782670-EE17-4B09-ACE9-9CB7A755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22750F4C-7B6C-42E2-86E6-EC1420E70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78" y="1173575"/>
            <a:ext cx="7299699" cy="756825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695F03E2-2B5F-463F-AA3E-9196FE230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0" y="2253948"/>
            <a:ext cx="8448816" cy="43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24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33CCFA38-E8A8-4333-A335-E083A4A7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14" y="287465"/>
            <a:ext cx="8210550" cy="352425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6CD7C439-2D54-4B78-AEC5-52F07CB79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14" y="3963352"/>
            <a:ext cx="81915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4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C839E-9580-4F76-8A55-0EB2F9C5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81" y="263894"/>
            <a:ext cx="8596668" cy="1320800"/>
          </a:xfrm>
        </p:spPr>
        <p:txBody>
          <a:bodyPr>
            <a:noAutofit/>
          </a:bodyPr>
          <a:lstStyle/>
          <a:p>
            <a:r>
              <a:rPr lang="sk-SK" sz="4800" b="1" dirty="0" err="1"/>
              <a:t>Quality</a:t>
            </a:r>
            <a:r>
              <a:rPr lang="sk-SK" sz="4800" b="1" dirty="0"/>
              <a:t> of </a:t>
            </a:r>
            <a:r>
              <a:rPr lang="sk-SK" sz="4800" b="1" dirty="0" err="1"/>
              <a:t>applying</a:t>
            </a:r>
            <a:r>
              <a:rPr lang="sk-SK" sz="4800" b="1" dirty="0"/>
              <a:t> </a:t>
            </a:r>
            <a:r>
              <a:rPr lang="sk-SK" sz="4800" b="1" dirty="0" err="1"/>
              <a:t>voluntary</a:t>
            </a:r>
            <a:r>
              <a:rPr lang="sk-SK" sz="4800" b="1" dirty="0"/>
              <a:t> </a:t>
            </a:r>
            <a:r>
              <a:rPr lang="sk-SK" sz="4800" b="1" dirty="0" err="1"/>
              <a:t>features</a:t>
            </a:r>
            <a:r>
              <a:rPr lang="sk-SK" sz="4800" b="1" dirty="0"/>
              <a:t> </a:t>
            </a:r>
            <a:r>
              <a:rPr lang="sk-SK" sz="4800" b="1" dirty="0" err="1"/>
              <a:t>using</a:t>
            </a:r>
            <a:r>
              <a:rPr lang="sk-SK" sz="4800" b="1" dirty="0"/>
              <a:t> </a:t>
            </a:r>
            <a:r>
              <a:rPr lang="sk-SK" sz="4800" b="1" dirty="0" err="1"/>
              <a:t>AspectJ</a:t>
            </a:r>
            <a:endParaRPr lang="sk-SK" sz="4800" b="1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02C2179A-CB54-484B-AF69-CA30DEF06694}"/>
              </a:ext>
            </a:extLst>
          </p:cNvPr>
          <p:cNvSpPr/>
          <p:nvPr/>
        </p:nvSpPr>
        <p:spPr>
          <a:xfrm rot="20741706">
            <a:off x="1992095" y="2749909"/>
            <a:ext cx="7111014" cy="380536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6600" dirty="0"/>
              <a:t>PROBLEMS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2166167D-20AB-44CD-BAFB-C65D16E7B5AB}"/>
              </a:ext>
            </a:extLst>
          </p:cNvPr>
          <p:cNvSpPr/>
          <p:nvPr/>
        </p:nvSpPr>
        <p:spPr>
          <a:xfrm>
            <a:off x="677484" y="5427032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Inability</a:t>
            </a:r>
            <a:r>
              <a:rPr lang="sk-SK" dirty="0"/>
              <a:t> to </a:t>
            </a:r>
            <a:r>
              <a:rPr lang="sk-SK" dirty="0" err="1"/>
              <a:t>access</a:t>
            </a:r>
            <a:r>
              <a:rPr lang="sk-SK" dirty="0"/>
              <a:t> </a:t>
            </a:r>
            <a:r>
              <a:rPr lang="sk-SK" dirty="0" err="1"/>
              <a:t>local</a:t>
            </a:r>
            <a:r>
              <a:rPr lang="sk-SK" dirty="0"/>
              <a:t> </a:t>
            </a:r>
            <a:r>
              <a:rPr lang="sk-SK" dirty="0" err="1"/>
              <a:t>methods</a:t>
            </a:r>
            <a:endParaRPr lang="sk-SK" dirty="0"/>
          </a:p>
        </p:txBody>
      </p:sp>
      <p:sp>
        <p:nvSpPr>
          <p:cNvPr id="8" name="Obdĺžnik: zaoblené protiľahlé rohy 7">
            <a:extLst>
              <a:ext uri="{FF2B5EF4-FFF2-40B4-BE49-F238E27FC236}">
                <a16:creationId xmlns:a16="http://schemas.microsoft.com/office/drawing/2014/main" id="{A4BFC951-5D80-4FC4-88DC-FA96F03D34D9}"/>
              </a:ext>
            </a:extLst>
          </p:cNvPr>
          <p:cNvSpPr/>
          <p:nvPr/>
        </p:nvSpPr>
        <p:spPr>
          <a:xfrm>
            <a:off x="6309690" y="5917662"/>
            <a:ext cx="2352583" cy="861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Use</a:t>
            </a:r>
            <a:r>
              <a:rPr lang="sk-SK" dirty="0"/>
              <a:t> of 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exceptions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required</a:t>
            </a:r>
            <a:endParaRPr lang="sk-SK" dirty="0"/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48734B68-F98E-41FE-91FE-8CCA990F1672}"/>
              </a:ext>
            </a:extLst>
          </p:cNvPr>
          <p:cNvSpPr/>
          <p:nvPr/>
        </p:nvSpPr>
        <p:spPr>
          <a:xfrm>
            <a:off x="4077760" y="5693211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Inability</a:t>
            </a:r>
            <a:r>
              <a:rPr lang="sk-SK" dirty="0"/>
              <a:t> to </a:t>
            </a:r>
            <a:r>
              <a:rPr lang="sk-SK" dirty="0" err="1"/>
              <a:t>create</a:t>
            </a:r>
            <a:r>
              <a:rPr lang="sk-SK" dirty="0"/>
              <a:t> </a:t>
            </a:r>
            <a:r>
              <a:rPr lang="sk-SK" dirty="0" err="1"/>
              <a:t>own</a:t>
            </a:r>
            <a:r>
              <a:rPr lang="sk-SK" dirty="0"/>
              <a:t> </a:t>
            </a:r>
            <a:r>
              <a:rPr lang="sk-SK" dirty="0" err="1"/>
              <a:t>exception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new </a:t>
            </a:r>
            <a:r>
              <a:rPr lang="sk-SK" dirty="0" err="1"/>
              <a:t>Aspects</a:t>
            </a:r>
            <a:endParaRPr lang="sk-SK" dirty="0"/>
          </a:p>
        </p:txBody>
      </p:sp>
      <p:sp>
        <p:nvSpPr>
          <p:cNvPr id="5" name="Obdĺžnik: zaoblené protiľahlé rohy 4">
            <a:extLst>
              <a:ext uri="{FF2B5EF4-FFF2-40B4-BE49-F238E27FC236}">
                <a16:creationId xmlns:a16="http://schemas.microsoft.com/office/drawing/2014/main" id="{D8AB282E-4930-4C9E-B713-06E1C485EB60}"/>
              </a:ext>
            </a:extLst>
          </p:cNvPr>
          <p:cNvSpPr/>
          <p:nvPr/>
        </p:nvSpPr>
        <p:spPr>
          <a:xfrm>
            <a:off x="1269506" y="3791459"/>
            <a:ext cx="2352583" cy="861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hook</a:t>
            </a:r>
            <a:r>
              <a:rPr lang="sk-SK" dirty="0"/>
              <a:t> </a:t>
            </a:r>
            <a:r>
              <a:rPr lang="sk-SK" dirty="0" err="1"/>
              <a:t>methods</a:t>
            </a:r>
            <a:r>
              <a:rPr lang="sk-SK" dirty="0"/>
              <a:t> to </a:t>
            </a:r>
            <a:r>
              <a:rPr lang="sk-SK" dirty="0" err="1"/>
              <a:t>extend</a:t>
            </a:r>
            <a:r>
              <a:rPr lang="sk-SK" dirty="0"/>
              <a:t> </a:t>
            </a:r>
            <a:r>
              <a:rPr lang="sk-SK" dirty="0" err="1"/>
              <a:t>context</a:t>
            </a:r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985A8C2B-983E-4832-9E0C-0DDC27347A89}"/>
              </a:ext>
            </a:extLst>
          </p:cNvPr>
          <p:cNvSpPr/>
          <p:nvPr/>
        </p:nvSpPr>
        <p:spPr>
          <a:xfrm>
            <a:off x="284083" y="3017020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Need</a:t>
            </a:r>
            <a:r>
              <a:rPr lang="sk-SK" dirty="0"/>
              <a:t> of </a:t>
            </a:r>
            <a:r>
              <a:rPr lang="sk-SK" dirty="0" err="1"/>
              <a:t>using</a:t>
            </a:r>
            <a:r>
              <a:rPr lang="sk-SK" dirty="0"/>
              <a:t> state </a:t>
            </a:r>
            <a:r>
              <a:rPr lang="sk-SK" dirty="0" err="1"/>
              <a:t>extension</a:t>
            </a:r>
            <a:endParaRPr lang="sk-SK" dirty="0"/>
          </a:p>
        </p:txBody>
      </p:sp>
      <p:sp>
        <p:nvSpPr>
          <p:cNvPr id="11" name="Obdĺžnik: zaoblené protiľahlé rohy 10">
            <a:extLst>
              <a:ext uri="{FF2B5EF4-FFF2-40B4-BE49-F238E27FC236}">
                <a16:creationId xmlns:a16="http://schemas.microsoft.com/office/drawing/2014/main" id="{20603BFC-992E-4A93-B14B-BCFD2776E9EF}"/>
              </a:ext>
            </a:extLst>
          </p:cNvPr>
          <p:cNvSpPr/>
          <p:nvPr/>
        </p:nvSpPr>
        <p:spPr>
          <a:xfrm>
            <a:off x="9336340" y="4909052"/>
            <a:ext cx="2352583" cy="12440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Priviledged</a:t>
            </a:r>
            <a:r>
              <a:rPr lang="sk-SK" dirty="0"/>
              <a:t> </a:t>
            </a:r>
            <a:r>
              <a:rPr lang="sk-SK" dirty="0" err="1"/>
              <a:t>aspect</a:t>
            </a:r>
            <a:r>
              <a:rPr lang="sk-SK" dirty="0"/>
              <a:t> </a:t>
            </a:r>
            <a:r>
              <a:rPr lang="sk-SK" dirty="0" err="1"/>
              <a:t>cant</a:t>
            </a:r>
            <a:r>
              <a:rPr lang="sk-SK" dirty="0"/>
              <a:t> </a:t>
            </a:r>
            <a:r>
              <a:rPr lang="sk-SK" dirty="0" err="1"/>
              <a:t>access</a:t>
            </a:r>
            <a:r>
              <a:rPr lang="sk-SK" dirty="0"/>
              <a:t> </a:t>
            </a:r>
            <a:r>
              <a:rPr lang="sk-SK" dirty="0" err="1"/>
              <a:t>non-public</a:t>
            </a:r>
            <a:r>
              <a:rPr lang="sk-SK" dirty="0"/>
              <a:t> </a:t>
            </a:r>
            <a:r>
              <a:rPr lang="sk-SK" dirty="0" err="1"/>
              <a:t>variables</a:t>
            </a:r>
            <a:r>
              <a:rPr lang="sk-SK" dirty="0"/>
              <a:t> or </a:t>
            </a:r>
            <a:r>
              <a:rPr lang="sk-SK" dirty="0" err="1"/>
              <a:t>inner</a:t>
            </a:r>
            <a:r>
              <a:rPr lang="sk-SK" dirty="0"/>
              <a:t> </a:t>
            </a:r>
            <a:r>
              <a:rPr lang="sk-SK" dirty="0" err="1"/>
              <a:t>ones</a:t>
            </a:r>
            <a:endParaRPr lang="sk-SK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BECF5E08-951D-43D2-9758-A21795711475}"/>
              </a:ext>
            </a:extLst>
          </p:cNvPr>
          <p:cNvSpPr/>
          <p:nvPr/>
        </p:nvSpPr>
        <p:spPr>
          <a:xfrm>
            <a:off x="7989971" y="4126963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problem</a:t>
            </a:r>
            <a:endParaRPr lang="sk-SK" dirty="0"/>
          </a:p>
        </p:txBody>
      </p:sp>
      <p:sp>
        <p:nvSpPr>
          <p:cNvPr id="13" name="Obdĺžnik: zaoblené protiľahlé rohy 12">
            <a:extLst>
              <a:ext uri="{FF2B5EF4-FFF2-40B4-BE49-F238E27FC236}">
                <a16:creationId xmlns:a16="http://schemas.microsoft.com/office/drawing/2014/main" id="{39992ED7-2010-4B6E-8D85-16371D0DC62D}"/>
              </a:ext>
            </a:extLst>
          </p:cNvPr>
          <p:cNvSpPr/>
          <p:nvPr/>
        </p:nvSpPr>
        <p:spPr>
          <a:xfrm>
            <a:off x="4159264" y="2866219"/>
            <a:ext cx="2352583" cy="861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Redundant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 of </a:t>
            </a:r>
            <a:r>
              <a:rPr lang="sk-SK" dirty="0" err="1"/>
              <a:t>parameters</a:t>
            </a:r>
            <a:r>
              <a:rPr lang="sk-SK" dirty="0"/>
              <a:t> in </a:t>
            </a:r>
            <a:r>
              <a:rPr lang="sk-SK" dirty="0" err="1"/>
              <a:t>AspectJ</a:t>
            </a:r>
            <a:r>
              <a:rPr lang="sk-SK" dirty="0"/>
              <a:t> </a:t>
            </a:r>
            <a:r>
              <a:rPr lang="sk-SK" dirty="0" err="1"/>
              <a:t>pointcuts</a:t>
            </a:r>
            <a:endParaRPr lang="sk-SK" dirty="0"/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5264CEA7-6E76-4D73-8C76-CDBF5E4234C1}"/>
              </a:ext>
            </a:extLst>
          </p:cNvPr>
          <p:cNvSpPr/>
          <p:nvPr/>
        </p:nvSpPr>
        <p:spPr>
          <a:xfrm>
            <a:off x="3159174" y="2054606"/>
            <a:ext cx="2512381" cy="861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More </a:t>
            </a:r>
            <a:r>
              <a:rPr lang="sk-SK" dirty="0" err="1"/>
              <a:t>complex</a:t>
            </a:r>
            <a:r>
              <a:rPr lang="sk-SK" dirty="0"/>
              <a:t> </a:t>
            </a:r>
            <a:r>
              <a:rPr lang="sk-SK" dirty="0" err="1"/>
              <a:t>AspectJ</a:t>
            </a:r>
            <a:r>
              <a:rPr lang="sk-SK" dirty="0"/>
              <a:t> </a:t>
            </a:r>
            <a:r>
              <a:rPr lang="sk-SK" dirty="0" err="1"/>
              <a:t>solution</a:t>
            </a:r>
            <a:r>
              <a:rPr lang="sk-SK" dirty="0"/>
              <a:t> in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case</a:t>
            </a:r>
            <a:endParaRPr lang="sk-SK" dirty="0"/>
          </a:p>
        </p:txBody>
      </p:sp>
      <p:sp>
        <p:nvSpPr>
          <p:cNvPr id="14" name="Obdĺžnik: zaoblené protiľahlé rohy 13">
            <a:extLst>
              <a:ext uri="{FF2B5EF4-FFF2-40B4-BE49-F238E27FC236}">
                <a16:creationId xmlns:a16="http://schemas.microsoft.com/office/drawing/2014/main" id="{17F641B1-0DD5-4B20-897E-31F9F490B0D2}"/>
              </a:ext>
            </a:extLst>
          </p:cNvPr>
          <p:cNvSpPr/>
          <p:nvPr/>
        </p:nvSpPr>
        <p:spPr>
          <a:xfrm>
            <a:off x="5592139" y="2395732"/>
            <a:ext cx="1355117" cy="469363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2x as </a:t>
            </a:r>
            <a:r>
              <a:rPr lang="sk-SK" dirty="0" err="1"/>
              <a:t>long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5807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8CFD18-E289-4D91-9AF0-44C84801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E199C45-2324-42DB-9472-F7A656E9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449B5B4-905B-42BF-AFDF-6B1D9D33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081" y="81563"/>
            <a:ext cx="6491585" cy="6392477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30B156C4-5A9B-48A6-AF58-F3AA9220B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03" y="603251"/>
            <a:ext cx="43529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C8E3FA-13FD-43EF-B81E-34A0470C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658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Software design according feature diagram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E411CC-1BB2-40FC-8D4D-F18DBD7F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Given functionality can spread trough whole system – in not modular systems</a:t>
            </a:r>
          </a:p>
          <a:p>
            <a:pPr lvl="1"/>
            <a:r>
              <a:rPr lang="en-US" dirty="0"/>
              <a:t>This functionality can be voluntary – marked in feature diagram this way</a:t>
            </a:r>
          </a:p>
          <a:p>
            <a:r>
              <a:rPr lang="en-US" dirty="0"/>
              <a:t>For using aspects codes should be created according some principles</a:t>
            </a:r>
          </a:p>
          <a:p>
            <a:r>
              <a:rPr lang="en-US" dirty="0"/>
              <a:t>How to derive product with / without given feature if feature has many classes and its implementation can include aspects too</a:t>
            </a:r>
          </a:p>
          <a:p>
            <a:pPr lvl="1"/>
            <a:endParaRPr lang="en-US" dirty="0"/>
          </a:p>
        </p:txBody>
      </p:sp>
      <p:sp>
        <p:nvSpPr>
          <p:cNvPr id="4" name="Pravá zložená zátvorka 3">
            <a:extLst>
              <a:ext uri="{FF2B5EF4-FFF2-40B4-BE49-F238E27FC236}">
                <a16:creationId xmlns:a16="http://schemas.microsoft.com/office/drawing/2014/main" id="{70F56711-D1CC-4339-91FA-D322DE9FC91F}"/>
              </a:ext>
            </a:extLst>
          </p:cNvPr>
          <p:cNvSpPr/>
          <p:nvPr/>
        </p:nvSpPr>
        <p:spPr>
          <a:xfrm rot="4743235">
            <a:off x="5112885" y="1202660"/>
            <a:ext cx="887767" cy="740053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4398355-B970-4648-9195-5E9C50EABA6C}"/>
              </a:ext>
            </a:extLst>
          </p:cNvPr>
          <p:cNvSpPr txBox="1"/>
          <p:nvPr/>
        </p:nvSpPr>
        <p:spPr>
          <a:xfrm>
            <a:off x="3111893" y="5602069"/>
            <a:ext cx="7240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b="1" dirty="0">
                <a:solidFill>
                  <a:srgbClr val="00B050"/>
                </a:solidFill>
              </a:rPr>
              <a:t>NEED TO KNOW CERTAIN DOMAIN</a:t>
            </a:r>
          </a:p>
        </p:txBody>
      </p:sp>
    </p:spTree>
    <p:extLst>
      <p:ext uri="{BB962C8B-B14F-4D97-AF65-F5344CB8AC3E}">
        <p14:creationId xmlns:p14="http://schemas.microsoft.com/office/powerpoint/2010/main" val="316143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7D2ED2-7A33-4A2B-A1A0-19A95F97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01" y="341928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Given solution</a:t>
            </a:r>
            <a:endParaRPr lang="sk-SK" sz="4800" b="1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B35B0D90-6DCC-4BE6-BC68-CC1CB0B5D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7" y="2752414"/>
            <a:ext cx="11080506" cy="3780408"/>
          </a:xfrm>
        </p:spPr>
      </p:pic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8974789F-88A3-4C50-B80C-A28476AF37D9}"/>
              </a:ext>
            </a:extLst>
          </p:cNvPr>
          <p:cNvSpPr txBox="1">
            <a:spLocks/>
          </p:cNvSpPr>
          <p:nvPr/>
        </p:nvSpPr>
        <p:spPr>
          <a:xfrm>
            <a:off x="774988" y="1414864"/>
            <a:ext cx="8596668" cy="118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Feature analysis already created – domain already analyzed</a:t>
            </a:r>
          </a:p>
          <a:p>
            <a:r>
              <a:rPr lang="en-US" dirty="0"/>
              <a:t>Suitable for next implementation and improvements</a:t>
            </a:r>
          </a:p>
          <a:p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253F79FD-90BE-4799-9C26-3664ADD04A4E}"/>
              </a:ext>
            </a:extLst>
          </p:cNvPr>
          <p:cNvSpPr txBox="1"/>
          <p:nvPr/>
        </p:nvSpPr>
        <p:spPr>
          <a:xfrm rot="21255469">
            <a:off x="6878757" y="1535624"/>
            <a:ext cx="2774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Real application</a:t>
            </a:r>
            <a:endParaRPr lang="sk-SK" sz="2800" dirty="0">
              <a:solidFill>
                <a:srgbClr val="FF0000"/>
              </a:solidFill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5A5453AE-2D6D-4AEB-B6B6-46ED7233F273}"/>
              </a:ext>
            </a:extLst>
          </p:cNvPr>
          <p:cNvSpPr txBox="1"/>
          <p:nvPr/>
        </p:nvSpPr>
        <p:spPr>
          <a:xfrm>
            <a:off x="6320902" y="793613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 game – can play using command line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7B14EFD6-E4C6-458F-9A82-03744AB6DAC4}"/>
              </a:ext>
            </a:extLst>
          </p:cNvPr>
          <p:cNvSpPr txBox="1"/>
          <p:nvPr/>
        </p:nvSpPr>
        <p:spPr>
          <a:xfrm>
            <a:off x="5691098" y="335584"/>
            <a:ext cx="2557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Text interface</a:t>
            </a:r>
            <a:endParaRPr lang="sk-SK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0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6F4267-0C3F-463B-86F6-12725D4A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50" y="41700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Mandatory parts in the game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E31DA0-D172-4A95-8894-3EFE7FB1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CEBDFCE3-7CAD-4551-9AB9-E1D4CA374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2" y="2199128"/>
            <a:ext cx="11080506" cy="3780408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C8C0E949-7DD8-40B0-B582-69F12A49C065}"/>
              </a:ext>
            </a:extLst>
          </p:cNvPr>
          <p:cNvSpPr/>
          <p:nvPr/>
        </p:nvSpPr>
        <p:spPr>
          <a:xfrm>
            <a:off x="9055383" y="2654423"/>
            <a:ext cx="2386410" cy="479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19E05D6B-11B6-4E09-B039-1E45EDB32E6B}"/>
              </a:ext>
            </a:extLst>
          </p:cNvPr>
          <p:cNvSpPr txBox="1"/>
          <p:nvPr/>
        </p:nvSpPr>
        <p:spPr>
          <a:xfrm>
            <a:off x="491303" y="1937788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Prints info</a:t>
            </a:r>
          </a:p>
          <a:p>
            <a:r>
              <a:rPr lang="en-US" dirty="0"/>
              <a:t> at the </a:t>
            </a:r>
            <a:r>
              <a:rPr lang="en-US" dirty="0" err="1"/>
              <a:t>beginnning</a:t>
            </a:r>
            <a:endParaRPr lang="sk-SK" dirty="0"/>
          </a:p>
        </p:txBody>
      </p:sp>
      <p:sp>
        <p:nvSpPr>
          <p:cNvPr id="7" name="Šípka: nadol 6">
            <a:extLst>
              <a:ext uri="{FF2B5EF4-FFF2-40B4-BE49-F238E27FC236}">
                <a16:creationId xmlns:a16="http://schemas.microsoft.com/office/drawing/2014/main" id="{4CD3C04A-A251-4F31-8300-2493B965D9D9}"/>
              </a:ext>
            </a:extLst>
          </p:cNvPr>
          <p:cNvSpPr/>
          <p:nvPr/>
        </p:nvSpPr>
        <p:spPr>
          <a:xfrm>
            <a:off x="1092799" y="2622540"/>
            <a:ext cx="435006" cy="461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5653631C-06CB-48D6-A34D-99BD696DDDE4}"/>
              </a:ext>
            </a:extLst>
          </p:cNvPr>
          <p:cNvSpPr/>
          <p:nvPr/>
        </p:nvSpPr>
        <p:spPr>
          <a:xfrm rot="21148472">
            <a:off x="332818" y="3160526"/>
            <a:ext cx="3769521" cy="142494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ln w="57150">
                <a:solidFill>
                  <a:srgbClr val="00B050"/>
                </a:solidFill>
              </a:ln>
              <a:noFill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6D2C044-6EBC-40F2-9044-A408A3547131}"/>
              </a:ext>
            </a:extLst>
          </p:cNvPr>
          <p:cNvSpPr txBox="1"/>
          <p:nvPr/>
        </p:nvSpPr>
        <p:spPr>
          <a:xfrm>
            <a:off x="63892" y="4541545"/>
            <a:ext cx="1624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Implemented </a:t>
            </a:r>
          </a:p>
          <a:p>
            <a:r>
              <a:rPr lang="en-US" dirty="0"/>
              <a:t>Using</a:t>
            </a:r>
          </a:p>
          <a:p>
            <a:r>
              <a:rPr lang="en-US" dirty="0"/>
              <a:t> aspect</a:t>
            </a:r>
            <a:endParaRPr lang="sk-SK" dirty="0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F8D591E6-6241-449E-9AE5-EC2CA06A43CE}"/>
              </a:ext>
            </a:extLst>
          </p:cNvPr>
          <p:cNvSpPr/>
          <p:nvPr/>
        </p:nvSpPr>
        <p:spPr>
          <a:xfrm rot="21187741">
            <a:off x="599564" y="3972385"/>
            <a:ext cx="9470203" cy="23784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5EB027D7-71F6-42A0-BA48-1F1864D65ADE}"/>
              </a:ext>
            </a:extLst>
          </p:cNvPr>
          <p:cNvSpPr txBox="1"/>
          <p:nvPr/>
        </p:nvSpPr>
        <p:spPr>
          <a:xfrm>
            <a:off x="5548235" y="6302702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random number for rows and columns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59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1010</TotalTime>
  <Words>1457</Words>
  <Application>Microsoft Office PowerPoint</Application>
  <PresentationFormat>Širokouhlá</PresentationFormat>
  <Paragraphs>241</Paragraphs>
  <Slides>45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Times New Roman</vt:lpstr>
      <vt:lpstr>Trebuchet MS</vt:lpstr>
      <vt:lpstr>Wingdings 3</vt:lpstr>
      <vt:lpstr>Fazeta</vt:lpstr>
      <vt:lpstr>Aspect orientated configuration of software product line features</vt:lpstr>
      <vt:lpstr>What we will analyze?</vt:lpstr>
      <vt:lpstr>Domain analysis and modeling</vt:lpstr>
      <vt:lpstr>Creation of features</vt:lpstr>
      <vt:lpstr>Quality of applying voluntary features using AspectJ</vt:lpstr>
      <vt:lpstr>Prezentácia programu PowerPoint</vt:lpstr>
      <vt:lpstr>Software design according feature diagram</vt:lpstr>
      <vt:lpstr>Given solution</vt:lpstr>
      <vt:lpstr>Mandatory parts in the game</vt:lpstr>
      <vt:lpstr>Our focus      - focus on variable features</vt:lpstr>
      <vt:lpstr>Configuration using JSON File</vt:lpstr>
      <vt:lpstr>Config to feature model mapping</vt:lpstr>
      <vt:lpstr>Adding support for defining names for users</vt:lpstr>
      <vt:lpstr>Prezentácia programu PowerPoint</vt:lpstr>
      <vt:lpstr>Adding support for computer or user opponent</vt:lpstr>
      <vt:lpstr>Mapping of pointcuts</vt:lpstr>
      <vt:lpstr>Pattern Cockoo’s egg</vt:lpstr>
      <vt:lpstr>Variable encapsulation problem</vt:lpstr>
      <vt:lpstr>Difficulty configuration</vt:lpstr>
      <vt:lpstr>Prezentácia programu PowerPoint</vt:lpstr>
      <vt:lpstr>Statistics configuration</vt:lpstr>
      <vt:lpstr>Prezentácia programu PowerPoint</vt:lpstr>
      <vt:lpstr>Prezentácia programu PowerPoint</vt:lpstr>
      <vt:lpstr>Object oriented redesign</vt:lpstr>
      <vt:lpstr>Design with aspects as voluntary functionality</vt:lpstr>
      <vt:lpstr>Schema after refactoring</vt:lpstr>
      <vt:lpstr>Product derivation</vt:lpstr>
      <vt:lpstr>Derivation rules</vt:lpstr>
      <vt:lpstr>AND or OR JSON TREE</vt:lpstr>
      <vt:lpstr>Applied annotations types</vt:lpstr>
      <vt:lpstr>Variables features can interfere</vt:lpstr>
      <vt:lpstr>Prezentácia programu PowerPoint</vt:lpstr>
      <vt:lpstr>Prezentácia programu PowerPoint</vt:lpstr>
      <vt:lpstr>Prezentácia programu PowerPoint</vt:lpstr>
      <vt:lpstr>Generating all cases</vt:lpstr>
      <vt:lpstr>Prezentácia programu PowerPoint</vt:lpstr>
      <vt:lpstr>Application on fractals</vt:lpstr>
      <vt:lpstr>Many possible derivations of fractals</vt:lpstr>
      <vt:lpstr>How to catch all feature variability?</vt:lpstr>
      <vt:lpstr>Given samples  of one type</vt:lpstr>
      <vt:lpstr>Prezentácia programu PowerPoint</vt:lpstr>
      <vt:lpstr>Many types</vt:lpstr>
      <vt:lpstr>Bibliography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orientated configuration of software product line features</dc:title>
  <dc:creator>Jakub Perdek</dc:creator>
  <cp:lastModifiedBy>Jakub Perdek</cp:lastModifiedBy>
  <cp:revision>20</cp:revision>
  <dcterms:created xsi:type="dcterms:W3CDTF">2021-10-07T15:06:21Z</dcterms:created>
  <dcterms:modified xsi:type="dcterms:W3CDTF">2021-10-30T16:02:24Z</dcterms:modified>
</cp:coreProperties>
</file>