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6;p1"/>
          <p:cNvSpPr/>
          <p:nvPr/>
        </p:nvSpPr>
        <p:spPr>
          <a:xfrm>
            <a:off x="720000" y="-7920"/>
            <a:ext cx="7920" cy="4879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CD8D6"/>
            </a:solidFill>
            <a:prstDash val="dot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Google Shape;7;p1"/>
          <p:cNvSpPr/>
          <p:nvPr/>
        </p:nvSpPr>
        <p:spPr>
          <a:xfrm>
            <a:off x="8420040" y="-7920"/>
            <a:ext cx="7920" cy="4879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CD8D6"/>
            </a:solidFill>
            <a:prstDash val="dot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Google Shape;8;p1"/>
          <p:cNvSpPr/>
          <p:nvPr/>
        </p:nvSpPr>
        <p:spPr>
          <a:xfrm rot="10800000" flipH="1">
            <a:off x="-7920" y="1179000"/>
            <a:ext cx="9174960" cy="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CD8D6"/>
            </a:solidFill>
            <a:prstDash val="dot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Google Shape;9;p1"/>
          <p:cNvSpPr/>
          <p:nvPr/>
        </p:nvSpPr>
        <p:spPr>
          <a:xfrm rot="10800000" flipH="1">
            <a:off x="-15480" y="4861080"/>
            <a:ext cx="9174960" cy="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CD8D6"/>
            </a:solidFill>
            <a:prstDash val="dot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Google Shape;10;p1"/>
          <p:cNvSpPr/>
          <p:nvPr/>
        </p:nvSpPr>
        <p:spPr>
          <a:xfrm>
            <a:off x="-15480" y="4856040"/>
            <a:ext cx="9174960" cy="331920"/>
          </a:xfrm>
          <a:prstGeom prst="rect">
            <a:avLst/>
          </a:prstGeom>
          <a:solidFill>
            <a:srgbClr val="EC183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Google Shape;11;p1"/>
          <p:cNvSpPr/>
          <p:nvPr/>
        </p:nvSpPr>
        <p:spPr>
          <a:xfrm>
            <a:off x="111600" y="4953600"/>
            <a:ext cx="3801960" cy="136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22680" rIns="45720" bIns="2268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900" b="0" strike="noStrike" spc="-1">
                <a:solidFill>
                  <a:srgbClr val="FFFFFF"/>
                </a:solidFill>
                <a:latin typeface="Open Sans"/>
                <a:ea typeface="Open Sans"/>
              </a:rPr>
              <a:t>Actividad en mesas de trabajo - Tipos de Amenazas</a:t>
            </a:r>
            <a:endParaRPr lang="es-ES" sz="900" b="0" strike="noStrike" spc="-1">
              <a:latin typeface="Arial"/>
            </a:endParaRPr>
          </a:p>
        </p:txBody>
      </p:sp>
      <p:pic>
        <p:nvPicPr>
          <p:cNvPr id="6" name="Google Shape;12;p1"/>
          <p:cNvPicPr/>
          <p:nvPr/>
        </p:nvPicPr>
        <p:blipFill>
          <a:blip r:embed="rId14"/>
          <a:stretch/>
        </p:blipFill>
        <p:spPr>
          <a:xfrm>
            <a:off x="8074080" y="4930920"/>
            <a:ext cx="764280" cy="181800"/>
          </a:xfrm>
          <a:prstGeom prst="rect">
            <a:avLst/>
          </a:prstGeom>
          <a:ln w="0"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es-ES" sz="52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53;p15"/>
          <p:cNvSpPr/>
          <p:nvPr/>
        </p:nvSpPr>
        <p:spPr>
          <a:xfrm>
            <a:off x="751320" y="227880"/>
            <a:ext cx="8827560" cy="807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s" sz="3000" b="1" strike="noStrike" spc="-1">
                <a:solidFill>
                  <a:srgbClr val="EC183F"/>
                </a:solidFill>
                <a:latin typeface="Rajdhani"/>
                <a:ea typeface="Rajdhani"/>
              </a:rPr>
              <a:t>Actividad </a:t>
            </a:r>
            <a:r>
              <a:rPr lang="es" sz="3000" b="1" strike="noStrike" spc="-1">
                <a:solidFill>
                  <a:srgbClr val="434343"/>
                </a:solidFill>
                <a:latin typeface="Rajdhani"/>
                <a:ea typeface="Rajdhani"/>
              </a:rPr>
              <a:t>Tipos de Amenazas</a:t>
            </a:r>
            <a:endParaRPr lang="es-ES" sz="3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s-ES" sz="3000" b="0" strike="noStrike" spc="-1">
              <a:latin typeface="Arial"/>
            </a:endParaRPr>
          </a:p>
        </p:txBody>
      </p:sp>
      <p:sp>
        <p:nvSpPr>
          <p:cNvPr id="46" name="Google Shape;54;p15"/>
          <p:cNvSpPr/>
          <p:nvPr/>
        </p:nvSpPr>
        <p:spPr>
          <a:xfrm>
            <a:off x="355680" y="775080"/>
            <a:ext cx="8417160" cy="60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800" b="0" strike="noStrike" spc="-1">
              <a:latin typeface="Arial"/>
            </a:endParaRPr>
          </a:p>
        </p:txBody>
      </p:sp>
      <p:sp>
        <p:nvSpPr>
          <p:cNvPr id="47" name="Google Shape;55;p15"/>
          <p:cNvSpPr/>
          <p:nvPr/>
        </p:nvSpPr>
        <p:spPr>
          <a:xfrm>
            <a:off x="751320" y="1121400"/>
            <a:ext cx="4382640" cy="1156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600" b="0" strike="noStrike" spc="-1">
                <a:solidFill>
                  <a:srgbClr val="3F3F3F"/>
                </a:solidFill>
                <a:latin typeface="Open Sans"/>
                <a:ea typeface="Open Sans"/>
              </a:rPr>
              <a:t>Utilizando este documento de presentación, cada mesa deberá resolver y completar en cada hoja , que le corresponde según su número de mesa.</a:t>
            </a:r>
            <a:endParaRPr lang="es-ES" sz="1600" b="0" strike="noStrike" spc="-1">
              <a:latin typeface="Arial"/>
            </a:endParaRPr>
          </a:p>
        </p:txBody>
      </p:sp>
      <p:pic>
        <p:nvPicPr>
          <p:cNvPr id="48" name="Google Shape;56;p15"/>
          <p:cNvPicPr/>
          <p:nvPr/>
        </p:nvPicPr>
        <p:blipFill>
          <a:blip r:embed="rId2"/>
          <a:stretch/>
        </p:blipFill>
        <p:spPr>
          <a:xfrm>
            <a:off x="5333400" y="1216800"/>
            <a:ext cx="2924280" cy="2509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109;p24"/>
          <p:cNvSpPr/>
          <p:nvPr/>
        </p:nvSpPr>
        <p:spPr>
          <a:xfrm>
            <a:off x="766080" y="174960"/>
            <a:ext cx="5927400" cy="594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s" sz="3000" b="1" strike="noStrike" spc="-1">
                <a:solidFill>
                  <a:srgbClr val="EC183F"/>
                </a:solidFill>
                <a:latin typeface="Rajdhani"/>
                <a:ea typeface="Rajdhani"/>
              </a:rPr>
              <a:t>Mesa</a:t>
            </a:r>
            <a:r>
              <a:rPr lang="es" sz="3000" b="1" strike="noStrike" spc="-1">
                <a:solidFill>
                  <a:srgbClr val="434343"/>
                </a:solidFill>
                <a:latin typeface="Rajdhani"/>
                <a:ea typeface="Rajdhani"/>
              </a:rPr>
              <a:t> 10</a:t>
            </a:r>
            <a:endParaRPr lang="es-ES" sz="3000" b="0" strike="noStrike" spc="-1">
              <a:latin typeface="Arial"/>
            </a:endParaRPr>
          </a:p>
        </p:txBody>
      </p:sp>
      <p:sp>
        <p:nvSpPr>
          <p:cNvPr id="66" name="Google Shape;110;p24"/>
          <p:cNvSpPr/>
          <p:nvPr/>
        </p:nvSpPr>
        <p:spPr>
          <a:xfrm>
            <a:off x="766080" y="1203840"/>
            <a:ext cx="7632720" cy="3119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600" b="0" strike="noStrike" spc="-1">
                <a:solidFill>
                  <a:srgbClr val="3F3F3F"/>
                </a:solidFill>
                <a:latin typeface="Open Sans"/>
                <a:ea typeface="Open Sans"/>
              </a:rPr>
              <a:t>Nota : &lt;Poner el link&gt;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600" b="0" strike="noStrike" spc="-1">
                <a:solidFill>
                  <a:srgbClr val="3F3F3F"/>
                </a:solidFill>
                <a:latin typeface="Open Sans"/>
                <a:ea typeface="Open Sans"/>
              </a:rPr>
              <a:t>¿Qué tipo de amenaza es?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600" b="0" strike="noStrike" spc="-1">
                <a:solidFill>
                  <a:srgbClr val="3F3F3F"/>
                </a:solidFill>
                <a:latin typeface="Open Sans"/>
                <a:ea typeface="Open Sans"/>
              </a:rPr>
              <a:t>¿Cómo comienza y cómo se propaga esta amenaza?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600" b="0" strike="noStrike" spc="-1">
                <a:solidFill>
                  <a:srgbClr val="3F3F3F"/>
                </a:solidFill>
                <a:latin typeface="Open Sans"/>
                <a:ea typeface="Open Sans"/>
              </a:rPr>
              <a:t>¿Hay más de una amenaza aplicada ?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600" b="0" strike="noStrike" spc="-1">
                <a:solidFill>
                  <a:srgbClr val="3F3F3F"/>
                </a:solidFill>
                <a:latin typeface="Open Sans"/>
                <a:ea typeface="Open Sans"/>
              </a:rPr>
              <a:t>¿Qué solución o medida recomendarían ?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115;p25"/>
          <p:cNvSpPr/>
          <p:nvPr/>
        </p:nvSpPr>
        <p:spPr>
          <a:xfrm>
            <a:off x="766080" y="174960"/>
            <a:ext cx="5927400" cy="594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s" sz="3000" b="1" strike="noStrike" spc="-1">
                <a:solidFill>
                  <a:srgbClr val="EC183F"/>
                </a:solidFill>
                <a:latin typeface="Rajdhani"/>
                <a:ea typeface="Rajdhani"/>
              </a:rPr>
              <a:t>Mesa</a:t>
            </a:r>
            <a:r>
              <a:rPr lang="es" sz="3000" b="1" strike="noStrike" spc="-1">
                <a:solidFill>
                  <a:srgbClr val="434343"/>
                </a:solidFill>
                <a:latin typeface="Rajdhani"/>
                <a:ea typeface="Rajdhani"/>
              </a:rPr>
              <a:t> 11</a:t>
            </a:r>
            <a:endParaRPr lang="es-ES" sz="3000" b="0" strike="noStrike" spc="-1">
              <a:latin typeface="Arial"/>
            </a:endParaRPr>
          </a:p>
        </p:txBody>
      </p:sp>
      <p:sp>
        <p:nvSpPr>
          <p:cNvPr id="68" name="Google Shape;116;p25"/>
          <p:cNvSpPr/>
          <p:nvPr/>
        </p:nvSpPr>
        <p:spPr>
          <a:xfrm>
            <a:off x="766080" y="1203840"/>
            <a:ext cx="7632720" cy="3119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600" b="0" strike="noStrike" spc="-1">
                <a:solidFill>
                  <a:srgbClr val="3F3F3F"/>
                </a:solidFill>
                <a:latin typeface="Open Sans"/>
                <a:ea typeface="Open Sans"/>
              </a:rPr>
              <a:t>Nota : &lt;Poner el link&gt;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600" b="0" strike="noStrike" spc="-1">
                <a:solidFill>
                  <a:srgbClr val="3F3F3F"/>
                </a:solidFill>
                <a:latin typeface="Open Sans"/>
                <a:ea typeface="Open Sans"/>
              </a:rPr>
              <a:t>¿Qué tipo de amenaza es?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600" b="0" strike="noStrike" spc="-1">
                <a:solidFill>
                  <a:srgbClr val="3F3F3F"/>
                </a:solidFill>
                <a:latin typeface="Open Sans"/>
                <a:ea typeface="Open Sans"/>
              </a:rPr>
              <a:t>¿Cómo comienza y cómo se propaga esta amenaza?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600" b="0" strike="noStrike" spc="-1">
                <a:solidFill>
                  <a:srgbClr val="3F3F3F"/>
                </a:solidFill>
                <a:latin typeface="Open Sans"/>
                <a:ea typeface="Open Sans"/>
              </a:rPr>
              <a:t>¿Hay más de una amenaza aplicada ?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600" b="0" strike="noStrike" spc="-1">
                <a:solidFill>
                  <a:srgbClr val="3F3F3F"/>
                </a:solidFill>
                <a:latin typeface="Open Sans"/>
                <a:ea typeface="Open Sans"/>
              </a:rPr>
              <a:t>¿Qué solución o medida recomendarían ?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121;p26"/>
          <p:cNvSpPr/>
          <p:nvPr/>
        </p:nvSpPr>
        <p:spPr>
          <a:xfrm>
            <a:off x="766080" y="174960"/>
            <a:ext cx="5927400" cy="594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s" sz="3000" b="1" strike="noStrike" spc="-1">
                <a:solidFill>
                  <a:srgbClr val="EC183F"/>
                </a:solidFill>
                <a:latin typeface="Rajdhani"/>
                <a:ea typeface="Rajdhani"/>
              </a:rPr>
              <a:t>Mesa</a:t>
            </a:r>
            <a:r>
              <a:rPr lang="es" sz="3000" b="1" strike="noStrike" spc="-1">
                <a:solidFill>
                  <a:srgbClr val="434343"/>
                </a:solidFill>
                <a:latin typeface="Rajdhani"/>
                <a:ea typeface="Rajdhani"/>
              </a:rPr>
              <a:t> 12</a:t>
            </a:r>
            <a:endParaRPr lang="es-ES" sz="3000" b="0" strike="noStrike" spc="-1">
              <a:latin typeface="Arial"/>
            </a:endParaRPr>
          </a:p>
        </p:txBody>
      </p:sp>
      <p:sp>
        <p:nvSpPr>
          <p:cNvPr id="70" name="Google Shape;122;p26"/>
          <p:cNvSpPr/>
          <p:nvPr/>
        </p:nvSpPr>
        <p:spPr>
          <a:xfrm>
            <a:off x="766080" y="1203840"/>
            <a:ext cx="7632720" cy="3119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600" b="0" strike="noStrike" spc="-1">
                <a:solidFill>
                  <a:srgbClr val="3F3F3F"/>
                </a:solidFill>
                <a:latin typeface="Open Sans"/>
                <a:ea typeface="Open Sans"/>
              </a:rPr>
              <a:t>Nota : &lt;Poner el link&gt;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600" b="0" strike="noStrike" spc="-1">
                <a:solidFill>
                  <a:srgbClr val="3F3F3F"/>
                </a:solidFill>
                <a:latin typeface="Open Sans"/>
                <a:ea typeface="Open Sans"/>
              </a:rPr>
              <a:t>¿Qué tipo de amenaza es?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600" b="0" strike="noStrike" spc="-1">
                <a:solidFill>
                  <a:srgbClr val="3F3F3F"/>
                </a:solidFill>
                <a:latin typeface="Open Sans"/>
                <a:ea typeface="Open Sans"/>
              </a:rPr>
              <a:t>¿Cómo comienza y cómo se propaga esta amenaza?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600" b="0" strike="noStrike" spc="-1">
                <a:solidFill>
                  <a:srgbClr val="3F3F3F"/>
                </a:solidFill>
                <a:latin typeface="Open Sans"/>
                <a:ea typeface="Open Sans"/>
              </a:rPr>
              <a:t>¿Hay más de una amenaza aplicada ?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600" b="0" strike="noStrike" spc="-1">
                <a:solidFill>
                  <a:srgbClr val="3F3F3F"/>
                </a:solidFill>
                <a:latin typeface="Open Sans"/>
                <a:ea typeface="Open Sans"/>
              </a:rPr>
              <a:t>¿Qué solución o medida recomendarían ?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61;p16"/>
          <p:cNvSpPr/>
          <p:nvPr/>
        </p:nvSpPr>
        <p:spPr>
          <a:xfrm>
            <a:off x="766080" y="174960"/>
            <a:ext cx="5927400" cy="594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s" sz="3000" b="1" strike="noStrike" spc="-1">
                <a:solidFill>
                  <a:srgbClr val="EC183F"/>
                </a:solidFill>
                <a:latin typeface="Rajdhani"/>
                <a:ea typeface="Rajdhani"/>
              </a:rPr>
              <a:t>Mesa</a:t>
            </a:r>
            <a:r>
              <a:rPr lang="es" sz="3000" b="1" strike="noStrike" spc="-1">
                <a:solidFill>
                  <a:srgbClr val="434343"/>
                </a:solidFill>
                <a:latin typeface="Rajdhani"/>
                <a:ea typeface="Rajdhani"/>
              </a:rPr>
              <a:t> 1</a:t>
            </a:r>
            <a:endParaRPr lang="es-ES" sz="3000" b="0" strike="noStrike" spc="-1">
              <a:latin typeface="Arial"/>
            </a:endParaRPr>
          </a:p>
        </p:txBody>
      </p:sp>
      <p:sp>
        <p:nvSpPr>
          <p:cNvPr id="50" name="Google Shape;62;p16"/>
          <p:cNvSpPr/>
          <p:nvPr/>
        </p:nvSpPr>
        <p:spPr>
          <a:xfrm>
            <a:off x="766080" y="1203840"/>
            <a:ext cx="7632720" cy="3119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600" b="0" strike="noStrike" spc="-1">
                <a:solidFill>
                  <a:srgbClr val="3F3F3F"/>
                </a:solidFill>
                <a:latin typeface="Open Sans"/>
                <a:ea typeface="Open Sans"/>
              </a:rPr>
              <a:t>Nota : &lt;Poner el link&gt;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600" b="0" strike="noStrike" spc="-1">
                <a:solidFill>
                  <a:srgbClr val="3F3F3F"/>
                </a:solidFill>
                <a:latin typeface="Open Sans"/>
                <a:ea typeface="Open Sans"/>
              </a:rPr>
              <a:t>¿Qué tipo de amenaza es?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600" b="0" strike="noStrike" spc="-1">
                <a:solidFill>
                  <a:srgbClr val="3F3F3F"/>
                </a:solidFill>
                <a:latin typeface="Open Sans"/>
                <a:ea typeface="Open Sans"/>
              </a:rPr>
              <a:t>¿Cómo comienza y cómo se propaga esta amenaza?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600" b="0" strike="noStrike" spc="-1">
                <a:solidFill>
                  <a:srgbClr val="3F3F3F"/>
                </a:solidFill>
                <a:latin typeface="Open Sans"/>
                <a:ea typeface="Open Sans"/>
              </a:rPr>
              <a:t>¿Hay más de una amenaza aplicada ?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600" b="0" strike="noStrike" spc="-1">
                <a:solidFill>
                  <a:srgbClr val="3F3F3F"/>
                </a:solidFill>
                <a:latin typeface="Open Sans"/>
                <a:ea typeface="Open Sans"/>
              </a:rPr>
              <a:t>¿Qué solución o medida recomendarían ?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67;p17"/>
          <p:cNvSpPr/>
          <p:nvPr/>
        </p:nvSpPr>
        <p:spPr>
          <a:xfrm>
            <a:off x="766080" y="174960"/>
            <a:ext cx="5927400" cy="594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s" sz="3000" b="1" strike="noStrike" spc="-1">
                <a:solidFill>
                  <a:srgbClr val="EC183F"/>
                </a:solidFill>
                <a:latin typeface="Rajdhani"/>
                <a:ea typeface="Rajdhani"/>
              </a:rPr>
              <a:t>Mesa</a:t>
            </a:r>
            <a:r>
              <a:rPr lang="es" sz="3000" b="1" strike="noStrike" spc="-1">
                <a:solidFill>
                  <a:srgbClr val="434343"/>
                </a:solidFill>
                <a:latin typeface="Rajdhani"/>
                <a:ea typeface="Rajdhani"/>
              </a:rPr>
              <a:t> 2</a:t>
            </a:r>
            <a:endParaRPr lang="es-ES" sz="3000" b="0" strike="noStrike" spc="-1">
              <a:latin typeface="Arial"/>
            </a:endParaRPr>
          </a:p>
        </p:txBody>
      </p:sp>
      <p:sp>
        <p:nvSpPr>
          <p:cNvPr id="52" name="Google Shape;68;p17"/>
          <p:cNvSpPr/>
          <p:nvPr/>
        </p:nvSpPr>
        <p:spPr>
          <a:xfrm>
            <a:off x="766080" y="1203840"/>
            <a:ext cx="7632720" cy="3119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600" b="0" strike="noStrike" spc="-1">
                <a:solidFill>
                  <a:srgbClr val="3F3F3F"/>
                </a:solidFill>
                <a:latin typeface="Open Sans"/>
                <a:ea typeface="Open Sans"/>
              </a:rPr>
              <a:t>Nota : &lt;Poner el link&gt;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600" b="0" strike="noStrike" spc="-1">
                <a:solidFill>
                  <a:srgbClr val="3F3F3F"/>
                </a:solidFill>
                <a:latin typeface="Open Sans"/>
                <a:ea typeface="Open Sans"/>
              </a:rPr>
              <a:t>¿Qué tipo de amenaza es?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600" b="0" strike="noStrike" spc="-1">
                <a:solidFill>
                  <a:srgbClr val="3F3F3F"/>
                </a:solidFill>
                <a:latin typeface="Open Sans"/>
                <a:ea typeface="Open Sans"/>
              </a:rPr>
              <a:t>¿Cómo comienza y cómo se propaga esta amenaza?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600" b="0" strike="noStrike" spc="-1">
                <a:solidFill>
                  <a:srgbClr val="3F3F3F"/>
                </a:solidFill>
                <a:latin typeface="Open Sans"/>
                <a:ea typeface="Open Sans"/>
              </a:rPr>
              <a:t>¿Hay más de una amenaza aplicada ?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600" b="0" strike="noStrike" spc="-1">
                <a:solidFill>
                  <a:srgbClr val="3F3F3F"/>
                </a:solidFill>
                <a:latin typeface="Open Sans"/>
                <a:ea typeface="Open Sans"/>
              </a:rPr>
              <a:t>¿Qué solución o medida recomendarían ?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73;p18"/>
          <p:cNvSpPr/>
          <p:nvPr/>
        </p:nvSpPr>
        <p:spPr>
          <a:xfrm>
            <a:off x="766080" y="174960"/>
            <a:ext cx="5927400" cy="594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s" sz="3000" b="1" strike="noStrike" spc="-1">
                <a:solidFill>
                  <a:srgbClr val="EC183F"/>
                </a:solidFill>
                <a:latin typeface="Rajdhani"/>
                <a:ea typeface="Rajdhani"/>
              </a:rPr>
              <a:t>Mesa</a:t>
            </a:r>
            <a:r>
              <a:rPr lang="es" sz="3000" b="1" strike="noStrike" spc="-1">
                <a:solidFill>
                  <a:srgbClr val="434343"/>
                </a:solidFill>
                <a:latin typeface="Rajdhani"/>
                <a:ea typeface="Rajdhani"/>
              </a:rPr>
              <a:t> 3</a:t>
            </a:r>
            <a:endParaRPr lang="es-ES" sz="3000" b="0" strike="noStrike" spc="-1">
              <a:latin typeface="Arial"/>
            </a:endParaRPr>
          </a:p>
        </p:txBody>
      </p:sp>
      <p:sp>
        <p:nvSpPr>
          <p:cNvPr id="54" name="Google Shape;74;p18"/>
          <p:cNvSpPr/>
          <p:nvPr/>
        </p:nvSpPr>
        <p:spPr>
          <a:xfrm>
            <a:off x="180000" y="401400"/>
            <a:ext cx="8820000" cy="4869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spAutoFit/>
          </a:bodyPr>
          <a:lstStyle/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600" b="0" strike="noStrike" spc="-1">
                <a:solidFill>
                  <a:srgbClr val="3F3F3F"/>
                </a:solidFill>
                <a:latin typeface="Open Sans"/>
                <a:ea typeface="Open Sans"/>
              </a:rPr>
              <a:t>Nota : </a:t>
            </a:r>
            <a:r>
              <a:rPr lang="es" sz="1200" b="0" strike="noStrike" spc="-1">
                <a:solidFill>
                  <a:srgbClr val="3F3F3F"/>
                </a:solidFill>
                <a:latin typeface="Open Sans"/>
                <a:ea typeface="Open Sans"/>
              </a:rPr>
              <a:t>https://www.welivesecurity.com/la-es/2021/04/08/vyveva-nuevo-backdoor-grupo-apt-lazarus/</a:t>
            </a:r>
            <a:endParaRPr lang="es-ES" sz="1200" b="0" strike="noStrike" spc="-1">
              <a:latin typeface="Arial"/>
              <a:ea typeface="Microsoft YaHei"/>
            </a:endParaRPr>
          </a:p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200" b="0" strike="noStrike" spc="-1">
                <a:solidFill>
                  <a:srgbClr val="3F3F3F"/>
                </a:solidFill>
                <a:latin typeface="Open Sans"/>
                <a:ea typeface="Open Sans"/>
              </a:rPr>
              <a:t>¿Qué tipo de amenaza es?</a:t>
            </a:r>
            <a:endParaRPr lang="es-ES" sz="1200" b="0" strike="noStrike" spc="-1">
              <a:latin typeface="Arial"/>
              <a:ea typeface="Microsoft YaHei"/>
            </a:endParaRPr>
          </a:p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050" b="0" strike="noStrike" spc="-1">
                <a:solidFill>
                  <a:srgbClr val="3F3F3F"/>
                </a:solidFill>
                <a:latin typeface="Open Sans"/>
                <a:ea typeface="Open Sans"/>
              </a:rPr>
              <a:t>Es un tipo de amenaza backdoor del grupo Lazarus</a:t>
            </a:r>
            <a:endParaRPr lang="es-ES" sz="1050" b="0" strike="noStrike" spc="-1">
              <a:latin typeface="Arial"/>
              <a:ea typeface="Microsoft YaHei"/>
            </a:endParaRPr>
          </a:p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200" b="0" strike="noStrike" spc="-1">
                <a:solidFill>
                  <a:srgbClr val="3F3F3F"/>
                </a:solidFill>
                <a:latin typeface="Open Sans"/>
                <a:ea typeface="Open Sans"/>
              </a:rPr>
              <a:t>¿Cómo comienza y cómo se propaga esta amenaza?</a:t>
            </a:r>
            <a:endParaRPr lang="es-ES" sz="1200" b="0" strike="noStrike" spc="-1">
              <a:latin typeface="Arial"/>
              <a:ea typeface="Microsoft YaHei"/>
            </a:endParaRPr>
          </a:p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050" b="0" strike="noStrike" spc="-1">
                <a:solidFill>
                  <a:srgbClr val="3F3F3F"/>
                </a:solidFill>
                <a:latin typeface="Open Sans"/>
                <a:ea typeface="Open Sans"/>
              </a:rPr>
              <a:t>Hasta el momento no se cuenta con la informacion completa de como funciona o se propaga, se descubrio un instalador loader y payload principal, un backdoor con una dll de torsocket.. Lo datos de telemetria sugieren que son despliegues de ataques dirigidos, que se encontro en solo dos maquinas y ambas en servidores de una empresa de logistica</a:t>
            </a:r>
            <a:endParaRPr lang="es-ES" sz="1050" b="0" strike="noStrike" spc="-1">
              <a:latin typeface="Arial"/>
              <a:ea typeface="Microsoft YaHei"/>
            </a:endParaRPr>
          </a:p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200" b="0" strike="noStrike" spc="-1">
                <a:solidFill>
                  <a:srgbClr val="3F3F3F"/>
                </a:solidFill>
                <a:latin typeface="Open Sans"/>
                <a:ea typeface="Open Sans"/>
              </a:rPr>
              <a:t>¿Hay más de una amenaza aplicada ?</a:t>
            </a:r>
            <a:endParaRPr lang="es-ES" sz="1200" b="0" strike="noStrike" spc="-1">
              <a:latin typeface="Arial"/>
              <a:ea typeface="Microsoft YaHei"/>
            </a:endParaRPr>
          </a:p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050" b="0" strike="noStrike" spc="-1">
                <a:solidFill>
                  <a:srgbClr val="3F3F3F"/>
                </a:solidFill>
                <a:latin typeface="Open Sans"/>
                <a:ea typeface="Open Sans"/>
              </a:rPr>
              <a:t>El backdoor presenta capacidades para exfiltrar archivos, modificar la fecha de estos (timestomping), recopilar información sobre la computadora de la víctima y sus unidades, y otras funciones comunes de backdoor, como ejecutar código arbitrario especificado por los operadores del malware</a:t>
            </a:r>
            <a:endParaRPr lang="es-ES" sz="1050" b="0" strike="noStrike" spc="-1">
              <a:latin typeface="Arial"/>
              <a:ea typeface="Microsoft YaHei"/>
            </a:endParaRPr>
          </a:p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200" b="0" strike="noStrike" spc="-1">
                <a:solidFill>
                  <a:srgbClr val="3F3F3F"/>
                </a:solidFill>
                <a:latin typeface="Open Sans"/>
                <a:ea typeface="Open Sans"/>
              </a:rPr>
              <a:t>¿Qué solución o medida recomendarían ?</a:t>
            </a:r>
            <a:endParaRPr lang="es-ES" sz="1200" b="0" strike="noStrike" spc="-1">
              <a:latin typeface="Arial"/>
              <a:ea typeface="Microsoft YaHei"/>
            </a:endParaRPr>
          </a:p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050" b="0" strike="noStrike" spc="-1">
                <a:solidFill>
                  <a:srgbClr val="3F3F3F"/>
                </a:solidFill>
                <a:latin typeface="Open Sans"/>
                <a:ea typeface="Open Sans"/>
              </a:rPr>
              <a:t>Aun no se ah efectuado limpieza ,, estan en etapa de analisis , por lo que aun no emplicaban como limpiar </a:t>
            </a:r>
            <a:endParaRPr lang="es-ES" sz="10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s-ES" sz="105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5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79;p19"/>
          <p:cNvSpPr/>
          <p:nvPr/>
        </p:nvSpPr>
        <p:spPr>
          <a:xfrm>
            <a:off x="766080" y="174960"/>
            <a:ext cx="5927400" cy="594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s" sz="3000" b="1" strike="noStrike" spc="-1">
                <a:solidFill>
                  <a:srgbClr val="EC183F"/>
                </a:solidFill>
                <a:latin typeface="Rajdhani"/>
                <a:ea typeface="Rajdhani"/>
              </a:rPr>
              <a:t>Mesa</a:t>
            </a:r>
            <a:r>
              <a:rPr lang="es" sz="3000" b="1" strike="noStrike" spc="-1">
                <a:solidFill>
                  <a:srgbClr val="434343"/>
                </a:solidFill>
                <a:latin typeface="Rajdhani"/>
                <a:ea typeface="Rajdhani"/>
              </a:rPr>
              <a:t> 4</a:t>
            </a:r>
            <a:endParaRPr lang="es-ES" sz="3000" b="0" strike="noStrike" spc="-1">
              <a:latin typeface="Arial"/>
            </a:endParaRPr>
          </a:p>
        </p:txBody>
      </p:sp>
      <p:sp>
        <p:nvSpPr>
          <p:cNvPr id="56" name="Google Shape;80;p19"/>
          <p:cNvSpPr/>
          <p:nvPr/>
        </p:nvSpPr>
        <p:spPr>
          <a:xfrm>
            <a:off x="766080" y="1203840"/>
            <a:ext cx="7632720" cy="3119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600" b="0" strike="noStrike" spc="-1">
                <a:solidFill>
                  <a:srgbClr val="3F3F3F"/>
                </a:solidFill>
                <a:latin typeface="Open Sans"/>
                <a:ea typeface="Open Sans"/>
              </a:rPr>
              <a:t>Nota : &lt;Poner el link&gt;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600" b="0" strike="noStrike" spc="-1">
                <a:solidFill>
                  <a:srgbClr val="3F3F3F"/>
                </a:solidFill>
                <a:latin typeface="Open Sans"/>
                <a:ea typeface="Open Sans"/>
              </a:rPr>
              <a:t>¿Qué tipo de amenaza es?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600" b="0" strike="noStrike" spc="-1">
                <a:solidFill>
                  <a:srgbClr val="3F3F3F"/>
                </a:solidFill>
                <a:latin typeface="Open Sans"/>
                <a:ea typeface="Open Sans"/>
              </a:rPr>
              <a:t>¿Cómo comienza y cómo se propaga esta amenaza?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600" b="0" strike="noStrike" spc="-1">
                <a:solidFill>
                  <a:srgbClr val="3F3F3F"/>
                </a:solidFill>
                <a:latin typeface="Open Sans"/>
                <a:ea typeface="Open Sans"/>
              </a:rPr>
              <a:t>¿Hay más de una amenaza aplicada ?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600" b="0" strike="noStrike" spc="-1">
                <a:solidFill>
                  <a:srgbClr val="3F3F3F"/>
                </a:solidFill>
                <a:latin typeface="Open Sans"/>
                <a:ea typeface="Open Sans"/>
              </a:rPr>
              <a:t>¿Qué solución o medida recomendarían ?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85;p20"/>
          <p:cNvSpPr/>
          <p:nvPr/>
        </p:nvSpPr>
        <p:spPr>
          <a:xfrm>
            <a:off x="766080" y="174960"/>
            <a:ext cx="5927400" cy="594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s" sz="3000" b="1" strike="noStrike" spc="-1">
                <a:solidFill>
                  <a:srgbClr val="EC183F"/>
                </a:solidFill>
                <a:latin typeface="Rajdhani"/>
                <a:ea typeface="Rajdhani"/>
              </a:rPr>
              <a:t>Mesa</a:t>
            </a:r>
            <a:r>
              <a:rPr lang="es" sz="3000" b="1" strike="noStrike" spc="-1">
                <a:solidFill>
                  <a:srgbClr val="434343"/>
                </a:solidFill>
                <a:latin typeface="Rajdhani"/>
                <a:ea typeface="Rajdhani"/>
              </a:rPr>
              <a:t> 5</a:t>
            </a:r>
            <a:endParaRPr lang="es-ES" sz="3000" b="0" strike="noStrike" spc="-1">
              <a:latin typeface="Arial"/>
            </a:endParaRPr>
          </a:p>
        </p:txBody>
      </p:sp>
      <p:sp>
        <p:nvSpPr>
          <p:cNvPr id="58" name="Google Shape;86;p20"/>
          <p:cNvSpPr/>
          <p:nvPr/>
        </p:nvSpPr>
        <p:spPr>
          <a:xfrm>
            <a:off x="766080" y="1203840"/>
            <a:ext cx="7632720" cy="3119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600" b="0" strike="noStrike" spc="-1">
                <a:solidFill>
                  <a:srgbClr val="3F3F3F"/>
                </a:solidFill>
                <a:latin typeface="Open Sans"/>
                <a:ea typeface="Open Sans"/>
              </a:rPr>
              <a:t>Nota : &lt;Poner el link&gt;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600" b="0" strike="noStrike" spc="-1">
                <a:solidFill>
                  <a:srgbClr val="3F3F3F"/>
                </a:solidFill>
                <a:latin typeface="Open Sans"/>
                <a:ea typeface="Open Sans"/>
              </a:rPr>
              <a:t>¿Qué tipo de amenaza es?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600" b="0" strike="noStrike" spc="-1">
                <a:solidFill>
                  <a:srgbClr val="3F3F3F"/>
                </a:solidFill>
                <a:latin typeface="Open Sans"/>
                <a:ea typeface="Open Sans"/>
              </a:rPr>
              <a:t>¿Cómo comienza y cómo se propaga esta amenaza?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600" b="0" strike="noStrike" spc="-1">
                <a:solidFill>
                  <a:srgbClr val="3F3F3F"/>
                </a:solidFill>
                <a:latin typeface="Open Sans"/>
                <a:ea typeface="Open Sans"/>
              </a:rPr>
              <a:t>¿Hay más de una amenaza aplicada ?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600" b="0" strike="noStrike" spc="-1">
                <a:solidFill>
                  <a:srgbClr val="3F3F3F"/>
                </a:solidFill>
                <a:latin typeface="Open Sans"/>
                <a:ea typeface="Open Sans"/>
              </a:rPr>
              <a:t>¿Qué solución o medida recomendarían ?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91;p21"/>
          <p:cNvSpPr/>
          <p:nvPr/>
        </p:nvSpPr>
        <p:spPr>
          <a:xfrm>
            <a:off x="766080" y="174960"/>
            <a:ext cx="5927400" cy="594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s" sz="3000" b="1" strike="noStrike" spc="-1">
                <a:solidFill>
                  <a:srgbClr val="EC183F"/>
                </a:solidFill>
                <a:latin typeface="Rajdhani"/>
                <a:ea typeface="Rajdhani"/>
              </a:rPr>
              <a:t>Mesa</a:t>
            </a:r>
            <a:r>
              <a:rPr lang="es" sz="3000" b="1" strike="noStrike" spc="-1">
                <a:solidFill>
                  <a:srgbClr val="434343"/>
                </a:solidFill>
                <a:latin typeface="Rajdhani"/>
                <a:ea typeface="Rajdhani"/>
              </a:rPr>
              <a:t> 6</a:t>
            </a:r>
            <a:endParaRPr lang="es-ES" sz="3000" b="0" strike="noStrike" spc="-1">
              <a:latin typeface="Arial"/>
            </a:endParaRPr>
          </a:p>
        </p:txBody>
      </p:sp>
      <p:sp>
        <p:nvSpPr>
          <p:cNvPr id="60" name="Google Shape;92;p21"/>
          <p:cNvSpPr/>
          <p:nvPr/>
        </p:nvSpPr>
        <p:spPr>
          <a:xfrm>
            <a:off x="766080" y="1203840"/>
            <a:ext cx="7632720" cy="3119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600" b="0" strike="noStrike" spc="-1">
                <a:solidFill>
                  <a:srgbClr val="3F3F3F"/>
                </a:solidFill>
                <a:latin typeface="Open Sans"/>
                <a:ea typeface="Open Sans"/>
              </a:rPr>
              <a:t>Nota : &lt;Poner el link&gt;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600" b="0" strike="noStrike" spc="-1">
                <a:solidFill>
                  <a:srgbClr val="3F3F3F"/>
                </a:solidFill>
                <a:latin typeface="Open Sans"/>
                <a:ea typeface="Open Sans"/>
              </a:rPr>
              <a:t>¿Qué tipo de amenaza es?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600" b="0" strike="noStrike" spc="-1">
                <a:solidFill>
                  <a:srgbClr val="3F3F3F"/>
                </a:solidFill>
                <a:latin typeface="Open Sans"/>
                <a:ea typeface="Open Sans"/>
              </a:rPr>
              <a:t>¿Cómo comienza y cómo se propaga esta amenaza?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600" b="0" strike="noStrike" spc="-1">
                <a:solidFill>
                  <a:srgbClr val="3F3F3F"/>
                </a:solidFill>
                <a:latin typeface="Open Sans"/>
                <a:ea typeface="Open Sans"/>
              </a:rPr>
              <a:t>¿Hay más de una amenaza aplicada ?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600" b="0" strike="noStrike" spc="-1">
                <a:solidFill>
                  <a:srgbClr val="3F3F3F"/>
                </a:solidFill>
                <a:latin typeface="Open Sans"/>
                <a:ea typeface="Open Sans"/>
              </a:rPr>
              <a:t>¿Qué solución o medida recomendarían ?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97;p22"/>
          <p:cNvSpPr/>
          <p:nvPr/>
        </p:nvSpPr>
        <p:spPr>
          <a:xfrm>
            <a:off x="766080" y="174960"/>
            <a:ext cx="5927400" cy="594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s" sz="3000" b="1" strike="noStrike" spc="-1">
                <a:solidFill>
                  <a:srgbClr val="EC183F"/>
                </a:solidFill>
                <a:latin typeface="Rajdhani"/>
                <a:ea typeface="Rajdhani"/>
              </a:rPr>
              <a:t>Mesa</a:t>
            </a:r>
            <a:r>
              <a:rPr lang="es" sz="3000" b="1" strike="noStrike" spc="-1">
                <a:solidFill>
                  <a:srgbClr val="434343"/>
                </a:solidFill>
                <a:latin typeface="Rajdhani"/>
                <a:ea typeface="Rajdhani"/>
              </a:rPr>
              <a:t> 8</a:t>
            </a:r>
            <a:endParaRPr lang="es-ES" sz="3000" b="0" strike="noStrike" spc="-1">
              <a:latin typeface="Arial"/>
            </a:endParaRPr>
          </a:p>
        </p:txBody>
      </p:sp>
      <p:sp>
        <p:nvSpPr>
          <p:cNvPr id="62" name="Google Shape;98;p22"/>
          <p:cNvSpPr/>
          <p:nvPr/>
        </p:nvSpPr>
        <p:spPr>
          <a:xfrm>
            <a:off x="766080" y="1203840"/>
            <a:ext cx="7632720" cy="3119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600" b="0" strike="noStrike" spc="-1">
                <a:solidFill>
                  <a:srgbClr val="3F3F3F"/>
                </a:solidFill>
                <a:latin typeface="Open Sans"/>
                <a:ea typeface="Open Sans"/>
              </a:rPr>
              <a:t>Nota : &lt;Poner el link&gt;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600" b="0" strike="noStrike" spc="-1">
                <a:solidFill>
                  <a:srgbClr val="3F3F3F"/>
                </a:solidFill>
                <a:latin typeface="Open Sans"/>
                <a:ea typeface="Open Sans"/>
              </a:rPr>
              <a:t>¿Qué tipo de amenaza es?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600" b="0" strike="noStrike" spc="-1">
                <a:solidFill>
                  <a:srgbClr val="3F3F3F"/>
                </a:solidFill>
                <a:latin typeface="Open Sans"/>
                <a:ea typeface="Open Sans"/>
              </a:rPr>
              <a:t>¿Cómo comienza y cómo se propaga esta amenaza?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600" b="0" strike="noStrike" spc="-1">
                <a:solidFill>
                  <a:srgbClr val="3F3F3F"/>
                </a:solidFill>
                <a:latin typeface="Open Sans"/>
                <a:ea typeface="Open Sans"/>
              </a:rPr>
              <a:t>¿Hay más de una amenaza aplicada ?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600" b="0" strike="noStrike" spc="-1">
                <a:solidFill>
                  <a:srgbClr val="3F3F3F"/>
                </a:solidFill>
                <a:latin typeface="Open Sans"/>
                <a:ea typeface="Open Sans"/>
              </a:rPr>
              <a:t>¿Qué solución o medida recomendarían ?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103;p23"/>
          <p:cNvSpPr/>
          <p:nvPr/>
        </p:nvSpPr>
        <p:spPr>
          <a:xfrm>
            <a:off x="766080" y="174960"/>
            <a:ext cx="5927400" cy="594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s" sz="3000" b="1" strike="noStrike" spc="-1">
                <a:solidFill>
                  <a:srgbClr val="EC183F"/>
                </a:solidFill>
                <a:latin typeface="Rajdhani"/>
                <a:ea typeface="Rajdhani"/>
              </a:rPr>
              <a:t>Mesa</a:t>
            </a:r>
            <a:r>
              <a:rPr lang="es" sz="3000" b="1" strike="noStrike" spc="-1">
                <a:solidFill>
                  <a:srgbClr val="434343"/>
                </a:solidFill>
                <a:latin typeface="Rajdhani"/>
                <a:ea typeface="Rajdhani"/>
              </a:rPr>
              <a:t> 9</a:t>
            </a:r>
            <a:endParaRPr lang="es-ES" sz="3000" b="0" strike="noStrike" spc="-1">
              <a:latin typeface="Arial"/>
            </a:endParaRPr>
          </a:p>
        </p:txBody>
      </p:sp>
      <p:sp>
        <p:nvSpPr>
          <p:cNvPr id="64" name="Google Shape;104;p23"/>
          <p:cNvSpPr/>
          <p:nvPr/>
        </p:nvSpPr>
        <p:spPr>
          <a:xfrm>
            <a:off x="766080" y="1203840"/>
            <a:ext cx="7632720" cy="3119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600" b="0" strike="noStrike" spc="-1">
                <a:solidFill>
                  <a:srgbClr val="3F3F3F"/>
                </a:solidFill>
                <a:latin typeface="Open Sans"/>
                <a:ea typeface="Open Sans"/>
              </a:rPr>
              <a:t>Nota : &lt;Poner el link&gt;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600" b="0" strike="noStrike" spc="-1">
                <a:solidFill>
                  <a:srgbClr val="3F3F3F"/>
                </a:solidFill>
                <a:latin typeface="Open Sans"/>
                <a:ea typeface="Open Sans"/>
              </a:rPr>
              <a:t>¿Qué tipo de amenaza es?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600" b="0" strike="noStrike" spc="-1">
                <a:solidFill>
                  <a:srgbClr val="3F3F3F"/>
                </a:solidFill>
                <a:latin typeface="Open Sans"/>
                <a:ea typeface="Open Sans"/>
              </a:rPr>
              <a:t>¿Cómo comienza y cómo se propaga esta amenaza?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600" b="0" strike="noStrike" spc="-1">
                <a:solidFill>
                  <a:srgbClr val="3F3F3F"/>
                </a:solidFill>
                <a:latin typeface="Open Sans"/>
                <a:ea typeface="Open Sans"/>
              </a:rPr>
              <a:t>¿Hay más de una amenaza aplicada ?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200000"/>
              </a:lnSpc>
              <a:tabLst>
                <a:tab pos="0" algn="l"/>
              </a:tabLst>
            </a:pPr>
            <a:r>
              <a:rPr lang="es" sz="1600" b="0" strike="noStrike" spc="-1">
                <a:solidFill>
                  <a:srgbClr val="3F3F3F"/>
                </a:solidFill>
                <a:latin typeface="Open Sans"/>
                <a:ea typeface="Open Sans"/>
              </a:rPr>
              <a:t>¿Qué solución o medida recomendarían ?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626</Words>
  <Application>Microsoft Office PowerPoint</Application>
  <PresentationFormat>Presentación en pantalla (16:9)</PresentationFormat>
  <Paragraphs>72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Open Sans</vt:lpstr>
      <vt:lpstr>Rajdhani</vt:lpstr>
      <vt:lpstr>Symbol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Usuario</dc:creator>
  <dc:description/>
  <cp:lastModifiedBy>frantarantino2018@gmail.com</cp:lastModifiedBy>
  <cp:revision>2</cp:revision>
  <dcterms:modified xsi:type="dcterms:W3CDTF">2021-11-11T03:21:32Z</dcterms:modified>
  <dc:language>es-ES</dc:language>
</cp:coreProperties>
</file>