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6;p1"/>
          <p:cNvSpPr/>
          <p:nvPr/>
        </p:nvSpPr>
        <p:spPr>
          <a:xfrm>
            <a:off x="720000" y="-7920"/>
            <a:ext cx="7920" cy="487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cd8d6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7;p1"/>
          <p:cNvSpPr/>
          <p:nvPr/>
        </p:nvSpPr>
        <p:spPr>
          <a:xfrm>
            <a:off x="8420040" y="-7920"/>
            <a:ext cx="7920" cy="487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cd8d6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8;p1"/>
          <p:cNvSpPr/>
          <p:nvPr/>
        </p:nvSpPr>
        <p:spPr>
          <a:xfrm flipH="1" rot="10800000">
            <a:off x="-7920" y="1179000"/>
            <a:ext cx="917496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cd8d6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oogle Shape;9;p1"/>
          <p:cNvSpPr/>
          <p:nvPr/>
        </p:nvSpPr>
        <p:spPr>
          <a:xfrm flipH="1" rot="10800000">
            <a:off x="-15480" y="4861080"/>
            <a:ext cx="917496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cd8d6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10;p1"/>
          <p:cNvSpPr/>
          <p:nvPr/>
        </p:nvSpPr>
        <p:spPr>
          <a:xfrm>
            <a:off x="-15480" y="4856040"/>
            <a:ext cx="9174960" cy="331920"/>
          </a:xfrm>
          <a:prstGeom prst="rect">
            <a:avLst/>
          </a:prstGeom>
          <a:solidFill>
            <a:srgbClr val="ec18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Google Shape;11;p1"/>
          <p:cNvSpPr/>
          <p:nvPr/>
        </p:nvSpPr>
        <p:spPr>
          <a:xfrm>
            <a:off x="111600" y="4953600"/>
            <a:ext cx="380196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22680" bIns="226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900" spc="-1" strike="noStrike">
                <a:solidFill>
                  <a:srgbClr val="ffffff"/>
                </a:solidFill>
                <a:latin typeface="Open Sans"/>
                <a:ea typeface="Open Sans"/>
              </a:rPr>
              <a:t>Actividad en mesas de trabajo - Tipos de Amenazas</a:t>
            </a:r>
            <a:endParaRPr b="0" lang="es-ES" sz="900" spc="-1" strike="noStrike">
              <a:latin typeface="Arial"/>
            </a:endParaRPr>
          </a:p>
        </p:txBody>
      </p:sp>
      <p:pic>
        <p:nvPicPr>
          <p:cNvPr id="6" name="Google Shape;12;p1" descr=""/>
          <p:cNvPicPr/>
          <p:nvPr/>
        </p:nvPicPr>
        <p:blipFill>
          <a:blip r:embed="rId2"/>
          <a:stretch/>
        </p:blipFill>
        <p:spPr>
          <a:xfrm>
            <a:off x="8074080" y="4930920"/>
            <a:ext cx="764280" cy="18180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s-ES" sz="52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53;p15"/>
          <p:cNvSpPr/>
          <p:nvPr/>
        </p:nvSpPr>
        <p:spPr>
          <a:xfrm>
            <a:off x="751320" y="227880"/>
            <a:ext cx="8827560" cy="80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s" sz="3000" spc="-1" strike="noStrike">
                <a:solidFill>
                  <a:srgbClr val="ec183f"/>
                </a:solidFill>
                <a:latin typeface="Rajdhani"/>
                <a:ea typeface="Rajdhani"/>
              </a:rPr>
              <a:t>Actividad </a:t>
            </a:r>
            <a:r>
              <a:rPr b="1" lang="es" sz="3000" spc="-1" strike="noStrike">
                <a:solidFill>
                  <a:srgbClr val="434343"/>
                </a:solidFill>
                <a:latin typeface="Rajdhani"/>
                <a:ea typeface="Rajdhani"/>
              </a:rPr>
              <a:t>Tipos de Amenazas</a:t>
            </a:r>
            <a:endParaRPr b="0" lang="es-ES" sz="3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ES" sz="3000" spc="-1" strike="noStrike">
              <a:latin typeface="Arial"/>
            </a:endParaRPr>
          </a:p>
        </p:txBody>
      </p:sp>
      <p:sp>
        <p:nvSpPr>
          <p:cNvPr id="46" name="Google Shape;54;p15"/>
          <p:cNvSpPr/>
          <p:nvPr/>
        </p:nvSpPr>
        <p:spPr>
          <a:xfrm>
            <a:off x="355680" y="775080"/>
            <a:ext cx="841716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47" name="Google Shape;55;p15"/>
          <p:cNvSpPr/>
          <p:nvPr/>
        </p:nvSpPr>
        <p:spPr>
          <a:xfrm>
            <a:off x="751320" y="1121400"/>
            <a:ext cx="4382640" cy="11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Utilizando este documento de presentación, cada mesa deberá resolver y completar en cada hoja , que le corresponde según su número de mesa.</a:t>
            </a:r>
            <a:endParaRPr b="0" lang="es-ES" sz="1600" spc="-1" strike="noStrike">
              <a:latin typeface="Arial"/>
            </a:endParaRPr>
          </a:p>
        </p:txBody>
      </p:sp>
      <p:pic>
        <p:nvPicPr>
          <p:cNvPr id="48" name="Google Shape;56;p15" descr=""/>
          <p:cNvPicPr/>
          <p:nvPr/>
        </p:nvPicPr>
        <p:blipFill>
          <a:blip r:embed="rId1"/>
          <a:stretch/>
        </p:blipFill>
        <p:spPr>
          <a:xfrm>
            <a:off x="5333400" y="1216800"/>
            <a:ext cx="2924280" cy="250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109;p24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s" sz="3000" spc="-1" strike="noStrike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b="1" lang="es" sz="3000" spc="-1" strike="noStrike">
                <a:solidFill>
                  <a:srgbClr val="434343"/>
                </a:solidFill>
                <a:latin typeface="Rajdhani"/>
                <a:ea typeface="Rajdhani"/>
              </a:rPr>
              <a:t> 10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66" name="Google Shape;110;p24"/>
          <p:cNvSpPr/>
          <p:nvPr/>
        </p:nvSpPr>
        <p:spPr>
          <a:xfrm>
            <a:off x="766080" y="1203840"/>
            <a:ext cx="7632720" cy="311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Nota : &lt;Poner el link&gt;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115;p25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s" sz="3000" spc="-1" strike="noStrike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b="1" lang="es" sz="3000" spc="-1" strike="noStrike">
                <a:solidFill>
                  <a:srgbClr val="434343"/>
                </a:solidFill>
                <a:latin typeface="Rajdhani"/>
                <a:ea typeface="Rajdhani"/>
              </a:rPr>
              <a:t> 11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68" name="Google Shape;116;p25"/>
          <p:cNvSpPr/>
          <p:nvPr/>
        </p:nvSpPr>
        <p:spPr>
          <a:xfrm>
            <a:off x="766080" y="1203840"/>
            <a:ext cx="7632720" cy="311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Nota : &lt;Poner el link&gt;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121;p26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s" sz="3000" spc="-1" strike="noStrike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b="1" lang="es" sz="3000" spc="-1" strike="noStrike">
                <a:solidFill>
                  <a:srgbClr val="434343"/>
                </a:solidFill>
                <a:latin typeface="Rajdhani"/>
                <a:ea typeface="Rajdhani"/>
              </a:rPr>
              <a:t> 12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70" name="Google Shape;122;p26"/>
          <p:cNvSpPr/>
          <p:nvPr/>
        </p:nvSpPr>
        <p:spPr>
          <a:xfrm>
            <a:off x="766080" y="1203840"/>
            <a:ext cx="7632720" cy="311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Nota : &lt;Poner el link&gt;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1;p16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s" sz="3000" spc="-1" strike="noStrike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b="1" lang="es" sz="3000" spc="-1" strike="noStrike">
                <a:solidFill>
                  <a:srgbClr val="434343"/>
                </a:solidFill>
                <a:latin typeface="Rajdhani"/>
                <a:ea typeface="Rajdhani"/>
              </a:rPr>
              <a:t> 1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50" name="Google Shape;62;p16"/>
          <p:cNvSpPr/>
          <p:nvPr/>
        </p:nvSpPr>
        <p:spPr>
          <a:xfrm>
            <a:off x="766080" y="1203840"/>
            <a:ext cx="7632720" cy="311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Nota : &lt;Poner el link&gt;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67;p17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s" sz="3000" spc="-1" strike="noStrike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b="1" lang="es" sz="3000" spc="-1" strike="noStrike">
                <a:solidFill>
                  <a:srgbClr val="434343"/>
                </a:solidFill>
                <a:latin typeface="Rajdhani"/>
                <a:ea typeface="Rajdhani"/>
              </a:rPr>
              <a:t> 2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52" name="Google Shape;68;p17"/>
          <p:cNvSpPr/>
          <p:nvPr/>
        </p:nvSpPr>
        <p:spPr>
          <a:xfrm>
            <a:off x="766080" y="1203840"/>
            <a:ext cx="7632720" cy="311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Nota : &lt;Poner el link&gt;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73;p18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s" sz="3000" spc="-1" strike="noStrike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b="1" lang="es" sz="3000" spc="-1" strike="noStrike">
                <a:solidFill>
                  <a:srgbClr val="434343"/>
                </a:solidFill>
                <a:latin typeface="Rajdhani"/>
                <a:ea typeface="Rajdhani"/>
              </a:rPr>
              <a:t> 3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54" name="Google Shape;74;p18"/>
          <p:cNvSpPr/>
          <p:nvPr/>
        </p:nvSpPr>
        <p:spPr>
          <a:xfrm>
            <a:off x="180000" y="401400"/>
            <a:ext cx="8820000" cy="486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sp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Nota : </a:t>
            </a:r>
            <a:r>
              <a:rPr b="0" lang="es" sz="1200" spc="-1" strike="noStrike">
                <a:solidFill>
                  <a:srgbClr val="3f3f3f"/>
                </a:solidFill>
                <a:latin typeface="Open Sans"/>
                <a:ea typeface="Open Sans"/>
              </a:rPr>
              <a:t>https://www.welivesecurity.com/la-es/2021/04/08/vyveva-nuevo-backdoor-grupo-apt-lazarus/</a:t>
            </a:r>
            <a:endParaRPr b="0" lang="es-ES" sz="1200" spc="-1" strike="noStrike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b="0" lang="es-ES" sz="1200" spc="-1" strike="noStrike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050" spc="-1" strike="noStrike">
                <a:solidFill>
                  <a:srgbClr val="3f3f3f"/>
                </a:solidFill>
                <a:latin typeface="Open Sans"/>
                <a:ea typeface="Open Sans"/>
              </a:rPr>
              <a:t>Es un tipo de amenaza backdoor del grupo Lazarus</a:t>
            </a:r>
            <a:endParaRPr b="0" lang="es-ES" sz="1050" spc="-1" strike="noStrike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b="0" lang="es-ES" sz="1200" spc="-1" strike="noStrike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050" spc="-1" strike="noStrike">
                <a:solidFill>
                  <a:srgbClr val="3f3f3f"/>
                </a:solidFill>
                <a:latin typeface="Open Sans"/>
                <a:ea typeface="Open Sans"/>
              </a:rPr>
              <a:t>Hasta el momento no se cuenta con la informacion completa de como funciona o se propaga, se descubrio un instalador loader y payload principal, un backdoor con una dll de torsocket.. Lo datos de telemetria sugieren que son despliegues de ataques dirigidos, que se encontro en solo dos maquinas y ambas en servidores de una empresa de logistica</a:t>
            </a:r>
            <a:endParaRPr b="0" lang="es-ES" sz="1050" spc="-1" strike="noStrike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b="0" lang="es-ES" sz="1200" spc="-1" strike="noStrike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050" spc="-1" strike="noStrike">
                <a:solidFill>
                  <a:srgbClr val="3f3f3f"/>
                </a:solidFill>
                <a:latin typeface="Open Sans"/>
                <a:ea typeface="Open Sans"/>
              </a:rPr>
              <a:t>El backdoor presenta capacidades para exfiltrar archivos, modificar la fecha de estos (timestomping), recopilar información sobre la computadora de la víctima y sus unidades, y otras funciones comunes de backdoor, como ejecutar código arbitrario especificado por los operadores del malware</a:t>
            </a:r>
            <a:endParaRPr b="0" lang="es-ES" sz="1050" spc="-1" strike="noStrike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b="0" lang="es-ES" sz="1200" spc="-1" strike="noStrike">
              <a:latin typeface="Arial"/>
              <a:ea typeface="Microsoft YaHei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050" spc="-1" strike="noStrike">
                <a:solidFill>
                  <a:srgbClr val="3f3f3f"/>
                </a:solidFill>
                <a:latin typeface="Open Sans"/>
                <a:ea typeface="Open Sans"/>
              </a:rPr>
              <a:t>Aun no se ah efectuado limpieza ,, estan en etapa de analisis , por lo que aun no emplicaban como limpiar </a:t>
            </a:r>
            <a:endParaRPr b="0" lang="es-ES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0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79;p19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s" sz="3000" spc="-1" strike="noStrike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b="1" lang="es" sz="3000" spc="-1" strike="noStrike">
                <a:solidFill>
                  <a:srgbClr val="434343"/>
                </a:solidFill>
                <a:latin typeface="Rajdhani"/>
                <a:ea typeface="Rajdhani"/>
              </a:rPr>
              <a:t> 4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56" name="Google Shape;80;p19"/>
          <p:cNvSpPr/>
          <p:nvPr/>
        </p:nvSpPr>
        <p:spPr>
          <a:xfrm>
            <a:off x="766080" y="1203840"/>
            <a:ext cx="7632720" cy="311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Nota : &lt;Poner el link&gt;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85;p20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s" sz="3000" spc="-1" strike="noStrike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b="1" lang="es" sz="3000" spc="-1" strike="noStrike">
                <a:solidFill>
                  <a:srgbClr val="434343"/>
                </a:solidFill>
                <a:latin typeface="Rajdhani"/>
                <a:ea typeface="Rajdhani"/>
              </a:rPr>
              <a:t> 5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58" name="Google Shape;86;p20"/>
          <p:cNvSpPr/>
          <p:nvPr/>
        </p:nvSpPr>
        <p:spPr>
          <a:xfrm>
            <a:off x="766080" y="1203840"/>
            <a:ext cx="7632720" cy="311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Nota : &lt;Poner el link&gt;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91;p21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s" sz="3000" spc="-1" strike="noStrike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b="1" lang="es" sz="3000" spc="-1" strike="noStrike">
                <a:solidFill>
                  <a:srgbClr val="434343"/>
                </a:solidFill>
                <a:latin typeface="Rajdhani"/>
                <a:ea typeface="Rajdhani"/>
              </a:rPr>
              <a:t> 6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60" name="Google Shape;92;p21"/>
          <p:cNvSpPr/>
          <p:nvPr/>
        </p:nvSpPr>
        <p:spPr>
          <a:xfrm>
            <a:off x="766080" y="1203840"/>
            <a:ext cx="7632720" cy="311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Nota : &lt;Poner el link&gt;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97;p22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s" sz="3000" spc="-1" strike="noStrike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b="1" lang="es" sz="3000" spc="-1" strike="noStrike">
                <a:solidFill>
                  <a:srgbClr val="434343"/>
                </a:solidFill>
                <a:latin typeface="Rajdhani"/>
                <a:ea typeface="Rajdhani"/>
              </a:rPr>
              <a:t> 8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62" name="Google Shape;98;p22"/>
          <p:cNvSpPr/>
          <p:nvPr/>
        </p:nvSpPr>
        <p:spPr>
          <a:xfrm>
            <a:off x="766080" y="1203840"/>
            <a:ext cx="7632720" cy="311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Nota : &lt;Poner el link&gt;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103;p23"/>
          <p:cNvSpPr/>
          <p:nvPr/>
        </p:nvSpPr>
        <p:spPr>
          <a:xfrm>
            <a:off x="766080" y="174960"/>
            <a:ext cx="5927400" cy="5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s" sz="3000" spc="-1" strike="noStrike">
                <a:solidFill>
                  <a:srgbClr val="ec183f"/>
                </a:solidFill>
                <a:latin typeface="Rajdhani"/>
                <a:ea typeface="Rajdhani"/>
              </a:rPr>
              <a:t>Mesa</a:t>
            </a:r>
            <a:r>
              <a:rPr b="1" lang="es" sz="3000" spc="-1" strike="noStrike">
                <a:solidFill>
                  <a:srgbClr val="434343"/>
                </a:solidFill>
                <a:latin typeface="Rajdhani"/>
                <a:ea typeface="Rajdhani"/>
              </a:rPr>
              <a:t> 9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64" name="Google Shape;104;p23"/>
          <p:cNvSpPr/>
          <p:nvPr/>
        </p:nvSpPr>
        <p:spPr>
          <a:xfrm>
            <a:off x="766080" y="1203840"/>
            <a:ext cx="7632720" cy="311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Nota : &lt;Poner el link&gt;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¿Qué tipo de amenaza es?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¿Cómo comienza y cómo se propaga esta amenaza?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¿Hay más de una amenaza aplicada 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3f3f3f"/>
                </a:solidFill>
                <a:latin typeface="Open Sans"/>
                <a:ea typeface="Open Sans"/>
              </a:rPr>
              <a:t>¿Qué solución o medida recomendarían ?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LibreOffice/7.2.1.2$Windows_X86_64 LibreOffice_project/87b77fad49947c1441b67c559c339af8f3517e22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2021-11-09T19:54:52Z</dcterms:modified>
  <cp:revision>2</cp:revision>
  <dc:subject/>
  <dc:title/>
</cp:coreProperties>
</file>