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Open Sans" panose="020B0606030504020204" pitchFamily="34" charset="0"/>
      <p:regular r:id="rId14"/>
      <p:bold r:id="rId15"/>
      <p:italic r:id="rId16"/>
      <p:boldItalic r:id="rId17"/>
    </p:embeddedFont>
    <p:embeddedFont>
      <p:font typeface="Rajdhani" panose="020B0604020202020204" charset="0"/>
      <p:regular r:id="rId18"/>
      <p:bold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 name="Google Shape;5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0597ae2843_7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0597ae2843_7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e4c4a8e2be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e4c4a8e2be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e4c4a8e2be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e4c4a8e2b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e4c4a8e2be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e4c4a8e2be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0597ae2843_58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0597ae2843_58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e4c4a8e2be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e4c4a8e2be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e4c4a8e2be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e4c4a8e2be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e4c4a8e2be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e4c4a8e2be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e4c4a8e2be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e4c4a8e2be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0597ae2843_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0597ae2843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5" name="Google Shape;15;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9"/>
        <p:cNvGrpSpPr/>
        <p:nvPr/>
      </p:nvGrpSpPr>
      <p:grpSpPr>
        <a:xfrm>
          <a:off x="0" y="0"/>
          <a:ext cx="0" cy="0"/>
          <a:chOff x="0" y="0"/>
          <a:chExt cx="0" cy="0"/>
        </a:xfrm>
      </p:grpSpPr>
      <p:sp>
        <p:nvSpPr>
          <p:cNvPr id="40" name="Google Shape;40;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41" name="Google Shape;41;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3"/>
        <p:cNvGrpSpPr/>
        <p:nvPr/>
      </p:nvGrpSpPr>
      <p:grpSpPr>
        <a:xfrm>
          <a:off x="0" y="0"/>
          <a:ext cx="0" cy="0"/>
          <a:chOff x="0" y="0"/>
          <a:chExt cx="0" cy="0"/>
        </a:xfrm>
      </p:grpSpPr>
      <p:sp>
        <p:nvSpPr>
          <p:cNvPr id="44" name="Google Shape;44;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5" name="Google Shape;45;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8" name="Google Shape;48;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7"/>
        <p:cNvGrpSpPr/>
        <p:nvPr/>
      </p:nvGrpSpPr>
      <p:grpSpPr>
        <a:xfrm>
          <a:off x="0" y="0"/>
          <a:ext cx="0" cy="0"/>
          <a:chOff x="0" y="0"/>
          <a:chExt cx="0" cy="0"/>
        </a:xfrm>
      </p:grpSpPr>
      <p:sp>
        <p:nvSpPr>
          <p:cNvPr id="38" name="Google Shape;38;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a:off x="719925" y="-8000"/>
            <a:ext cx="8100" cy="4879500"/>
          </a:xfrm>
          <a:prstGeom prst="straightConnector1">
            <a:avLst/>
          </a:prstGeom>
          <a:noFill/>
          <a:ln w="9525" cap="flat" cmpd="sng">
            <a:solidFill>
              <a:srgbClr val="FCD8D6"/>
            </a:solidFill>
            <a:prstDash val="dot"/>
            <a:round/>
            <a:headEnd type="none" w="med" len="med"/>
            <a:tailEnd type="none" w="med" len="med"/>
          </a:ln>
        </p:spPr>
      </p:cxnSp>
      <p:cxnSp>
        <p:nvCxnSpPr>
          <p:cNvPr id="7" name="Google Shape;7;p1"/>
          <p:cNvCxnSpPr/>
          <p:nvPr/>
        </p:nvCxnSpPr>
        <p:spPr>
          <a:xfrm>
            <a:off x="8419950" y="-8000"/>
            <a:ext cx="8100" cy="4879500"/>
          </a:xfrm>
          <a:prstGeom prst="straightConnector1">
            <a:avLst/>
          </a:prstGeom>
          <a:noFill/>
          <a:ln w="9525" cap="flat" cmpd="sng">
            <a:solidFill>
              <a:srgbClr val="FCD8D6"/>
            </a:solidFill>
            <a:prstDash val="dot"/>
            <a:round/>
            <a:headEnd type="none" w="med" len="med"/>
            <a:tailEnd type="none" w="med" len="med"/>
          </a:ln>
        </p:spPr>
      </p:cxnSp>
      <p:cxnSp>
        <p:nvCxnSpPr>
          <p:cNvPr id="8" name="Google Shape;8;p1"/>
          <p:cNvCxnSpPr/>
          <p:nvPr/>
        </p:nvCxnSpPr>
        <p:spPr>
          <a:xfrm rot="10800000" flipH="1">
            <a:off x="-8000" y="1178475"/>
            <a:ext cx="9175200" cy="5400"/>
          </a:xfrm>
          <a:prstGeom prst="straightConnector1">
            <a:avLst/>
          </a:prstGeom>
          <a:noFill/>
          <a:ln w="9525" cap="flat" cmpd="sng">
            <a:solidFill>
              <a:srgbClr val="FCD8D6"/>
            </a:solidFill>
            <a:prstDash val="dot"/>
            <a:round/>
            <a:headEnd type="none" w="med" len="med"/>
            <a:tailEnd type="none" w="med" len="med"/>
          </a:ln>
        </p:spPr>
      </p:cxnSp>
      <p:cxnSp>
        <p:nvCxnSpPr>
          <p:cNvPr id="9" name="Google Shape;9;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10" name="Google Shape;10;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txBox="1"/>
          <p:nvPr/>
        </p:nvSpPr>
        <p:spPr>
          <a:xfrm>
            <a:off x="111645" y="4953600"/>
            <a:ext cx="38022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Actividad en mesas de trabajo - Tipos de Amenazas</a:t>
            </a:r>
            <a:endParaRPr sz="900">
              <a:solidFill>
                <a:srgbClr val="FFFFFF"/>
              </a:solidFill>
              <a:latin typeface="Open Sans"/>
              <a:ea typeface="Open Sans"/>
              <a:cs typeface="Open Sans"/>
              <a:sym typeface="Open Sans"/>
            </a:endParaRPr>
          </a:p>
        </p:txBody>
      </p:sp>
      <p:pic>
        <p:nvPicPr>
          <p:cNvPr id="12" name="Google Shape;12;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welivesecurity.com/la-es/2021/07/05/ataque-masivo-ransomware-revil-comprometio-mas-1000-companias-mundo/"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www.welivesecurity.com/la-es/2021/02/22/que-son-indicadores-compromiso-evidencia-puedes-haber-sido-victima-malware/" TargetMode="External"/><Relationship Id="rId5" Type="http://schemas.openxmlformats.org/officeDocument/2006/relationships/hyperlink" Target="https://kaseya.app.box.com/s/0ysvgss7w48nxh8k1xt7fqhbcjxhas40" TargetMode="External"/><Relationship Id="rId4" Type="http://schemas.openxmlformats.org/officeDocument/2006/relationships/hyperlink" Target="https://us-cert.cisa.gov/ncas/current-activity/2021/07/04/cisa-fbi-guidance-msps-and-their-customers-affected-kaseya-vsa"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bit.ly/3oHVkRR"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revistabyte.es/ciberseguridad/ryuk-ministerio-de-trabajo/"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www.welivesecurity.com/la-es/2014/10/09/exploits-que-son-como-funcionan/"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welivesecurity.com/la-es/2021/06/10/backdoordiploma%20cy-actualizando-quarian-turian-backdoor-utilizado-contra-organizac%20iones-diplomatica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welivesecurity.com/la-es/2021/06/10/backdoordiploma%20cy-actualizando-quarian-turian-backdoor-utilizado-contra-organizac%20iones-diplomaticas/"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welivesecurity.com/la-es/2019/08/23/ataque-departam"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welivesecurity.com/la-es/2021/07/05/ataque-masivo-ransomware-revil-comprometio-mas-1000-companias-mundo/"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5"/>
          <p:cNvSpPr txBox="1"/>
          <p:nvPr/>
        </p:nvSpPr>
        <p:spPr>
          <a:xfrm>
            <a:off x="751400" y="228000"/>
            <a:ext cx="8827800" cy="8157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chemeClr val="dk1"/>
              </a:buClr>
              <a:buSzPts val="1100"/>
              <a:buFont typeface="Arial"/>
              <a:buNone/>
            </a:pPr>
            <a:r>
              <a:rPr lang="es" sz="3000" b="1">
                <a:solidFill>
                  <a:srgbClr val="EC183F"/>
                </a:solidFill>
                <a:latin typeface="Rajdhani"/>
                <a:ea typeface="Rajdhani"/>
                <a:cs typeface="Rajdhani"/>
                <a:sym typeface="Rajdhani"/>
              </a:rPr>
              <a:t>Actividad </a:t>
            </a:r>
            <a:r>
              <a:rPr lang="es" sz="3000" b="1">
                <a:solidFill>
                  <a:srgbClr val="434343"/>
                </a:solidFill>
                <a:latin typeface="Rajdhani"/>
                <a:ea typeface="Rajdhani"/>
                <a:cs typeface="Rajdhani"/>
                <a:sym typeface="Rajdhani"/>
              </a:rPr>
              <a:t>Tipos de Amenazas</a:t>
            </a:r>
            <a:endParaRPr sz="3000" b="1">
              <a:solidFill>
                <a:srgbClr val="3F3F3F"/>
              </a:solidFill>
              <a:latin typeface="Rajdhani"/>
              <a:ea typeface="Rajdhani"/>
              <a:cs typeface="Rajdhani"/>
              <a:sym typeface="Rajdhani"/>
            </a:endParaRPr>
          </a:p>
          <a:p>
            <a:pPr marL="0" lvl="0" indent="0" algn="ctr" rtl="0">
              <a:spcBef>
                <a:spcPts val="0"/>
              </a:spcBef>
              <a:spcAft>
                <a:spcPts val="0"/>
              </a:spcAft>
              <a:buNone/>
            </a:pPr>
            <a:endParaRPr b="1" u="sng"/>
          </a:p>
        </p:txBody>
      </p:sp>
      <p:sp>
        <p:nvSpPr>
          <p:cNvPr id="54" name="Google Shape;54;p15"/>
          <p:cNvSpPr txBox="1"/>
          <p:nvPr/>
        </p:nvSpPr>
        <p:spPr>
          <a:xfrm>
            <a:off x="355675" y="1003775"/>
            <a:ext cx="8417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55" name="Google Shape;55;p15"/>
          <p:cNvSpPr txBox="1"/>
          <p:nvPr/>
        </p:nvSpPr>
        <p:spPr>
          <a:xfrm>
            <a:off x="751400" y="1121325"/>
            <a:ext cx="43830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600">
                <a:solidFill>
                  <a:srgbClr val="3F3F3F"/>
                </a:solidFill>
                <a:latin typeface="Open Sans"/>
                <a:ea typeface="Open Sans"/>
                <a:cs typeface="Open Sans"/>
                <a:sym typeface="Open Sans"/>
              </a:rPr>
              <a:t>Utilizando este documento de presentación, cada mesa deberá resolver y completar en cada hoja , que le corresponde según su número de mesa.</a:t>
            </a:r>
            <a:endParaRPr/>
          </a:p>
        </p:txBody>
      </p:sp>
      <p:pic>
        <p:nvPicPr>
          <p:cNvPr id="56" name="Google Shape;56;p15"/>
          <p:cNvPicPr preferRelativeResize="0"/>
          <p:nvPr/>
        </p:nvPicPr>
        <p:blipFill>
          <a:blip r:embed="rId3">
            <a:alphaModFix/>
          </a:blip>
          <a:stretch>
            <a:fillRect/>
          </a:stretch>
        </p:blipFill>
        <p:spPr>
          <a:xfrm>
            <a:off x="5333275" y="1216725"/>
            <a:ext cx="2924486" cy="25094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4"/>
          <p:cNvSpPr txBox="1"/>
          <p:nvPr/>
        </p:nvSpPr>
        <p:spPr>
          <a:xfrm>
            <a:off x="918475" y="327275"/>
            <a:ext cx="5927700" cy="6003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Mesa</a:t>
            </a:r>
            <a:r>
              <a:rPr lang="es" sz="3000" b="1">
                <a:solidFill>
                  <a:srgbClr val="434343"/>
                </a:solidFill>
                <a:latin typeface="Rajdhani"/>
                <a:ea typeface="Rajdhani"/>
                <a:cs typeface="Rajdhani"/>
                <a:sym typeface="Rajdhani"/>
              </a:rPr>
              <a:t> 7</a:t>
            </a:r>
            <a:endParaRPr b="1" u="sng"/>
          </a:p>
        </p:txBody>
      </p:sp>
      <p:sp>
        <p:nvSpPr>
          <p:cNvPr id="110" name="Google Shape;110;p24"/>
          <p:cNvSpPr txBox="1"/>
          <p:nvPr/>
        </p:nvSpPr>
        <p:spPr>
          <a:xfrm>
            <a:off x="230125" y="770950"/>
            <a:ext cx="8722200" cy="504090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0"/>
              </a:spcAft>
              <a:buNone/>
            </a:pPr>
            <a:r>
              <a:rPr lang="es">
                <a:solidFill>
                  <a:srgbClr val="3F3F3F"/>
                </a:solidFill>
                <a:latin typeface="Open Sans"/>
                <a:ea typeface="Open Sans"/>
                <a:cs typeface="Open Sans"/>
                <a:sym typeface="Open Sans"/>
              </a:rPr>
              <a:t>Nota: &lt;</a:t>
            </a:r>
            <a:r>
              <a:rPr lang="es" sz="1100" u="sng">
                <a:solidFill>
                  <a:schemeClr val="hlink"/>
                </a:solidFill>
                <a:hlinkClick r:id="rId3"/>
              </a:rPr>
              <a:t>Ataque masivo del ransomware REvil comprometió más de 1000 compañías en mundo | WeLiveSecurity</a:t>
            </a:r>
            <a:r>
              <a:rPr lang="es">
                <a:solidFill>
                  <a:srgbClr val="3F3F3F"/>
                </a:solidFill>
                <a:latin typeface="Open Sans"/>
                <a:ea typeface="Open Sans"/>
                <a:cs typeface="Open Sans"/>
                <a:sym typeface="Open Sans"/>
              </a:rPr>
              <a:t>&gt;</a:t>
            </a:r>
            <a:endParaRPr b="1">
              <a:solidFill>
                <a:srgbClr val="3F3F3F"/>
              </a:solidFill>
              <a:latin typeface="Open Sans"/>
              <a:ea typeface="Open Sans"/>
              <a:cs typeface="Open Sans"/>
              <a:sym typeface="Open Sans"/>
            </a:endParaRPr>
          </a:p>
          <a:p>
            <a:pPr marL="0" lvl="0" indent="0" algn="l" rtl="0">
              <a:lnSpc>
                <a:spcPct val="100000"/>
              </a:lnSpc>
              <a:spcBef>
                <a:spcPts val="0"/>
              </a:spcBef>
              <a:spcAft>
                <a:spcPts val="0"/>
              </a:spcAft>
              <a:buNone/>
            </a:pPr>
            <a:r>
              <a:rPr lang="es" b="1">
                <a:solidFill>
                  <a:srgbClr val="FF0000"/>
                </a:solidFill>
                <a:latin typeface="Open Sans"/>
                <a:ea typeface="Open Sans"/>
                <a:cs typeface="Open Sans"/>
                <a:sym typeface="Open Sans"/>
              </a:rPr>
              <a:t>¿Qué solución o medida recomendarían?</a:t>
            </a:r>
            <a:endParaRPr b="1">
              <a:solidFill>
                <a:srgbClr val="FF0000"/>
              </a:solidFill>
              <a:latin typeface="Open Sans"/>
              <a:ea typeface="Open Sans"/>
              <a:cs typeface="Open Sans"/>
              <a:sym typeface="Open Sans"/>
            </a:endParaRPr>
          </a:p>
          <a:p>
            <a:pPr marL="0" lvl="0" indent="0" algn="l" rtl="0">
              <a:lnSpc>
                <a:spcPct val="100000"/>
              </a:lnSpc>
              <a:spcBef>
                <a:spcPts val="0"/>
              </a:spcBef>
              <a:spcAft>
                <a:spcPts val="0"/>
              </a:spcAft>
              <a:buNone/>
            </a:pPr>
            <a:endParaRPr b="1">
              <a:solidFill>
                <a:srgbClr val="FF0000"/>
              </a:solidFill>
              <a:latin typeface="Open Sans"/>
              <a:ea typeface="Open Sans"/>
              <a:cs typeface="Open Sans"/>
              <a:sym typeface="Open Sans"/>
            </a:endParaRPr>
          </a:p>
          <a:p>
            <a:pPr marL="457200" lvl="0" indent="-301625" algn="l" rtl="0">
              <a:lnSpc>
                <a:spcPct val="177777"/>
              </a:lnSpc>
              <a:spcBef>
                <a:spcPts val="0"/>
              </a:spcBef>
              <a:spcAft>
                <a:spcPts val="0"/>
              </a:spcAft>
              <a:buSzPts val="1150"/>
              <a:buFont typeface="Roboto"/>
              <a:buAutoNum type="arabicPeriod"/>
            </a:pPr>
            <a:r>
              <a:rPr lang="es" sz="1350">
                <a:solidFill>
                  <a:srgbClr val="424D56"/>
                </a:solidFill>
                <a:highlight>
                  <a:srgbClr val="FFFFFF"/>
                </a:highlight>
              </a:rPr>
              <a:t>Se recomienda que aquellas empresas que tienen servidores que pueden haber sido comprometidos por este ataque que se mantengan informadas y que apaguen las máquinas potencialmente vulnerables o que al menos las aíslen de la red hasta que aparezca más información, mencionaron Goretsky y Camp.</a:t>
            </a:r>
            <a:endParaRPr sz="1350">
              <a:solidFill>
                <a:srgbClr val="424D56"/>
              </a:solidFill>
              <a:highlight>
                <a:srgbClr val="FFFFFF"/>
              </a:highlight>
            </a:endParaRPr>
          </a:p>
          <a:p>
            <a:pPr marL="457200" lvl="0" indent="-301625" algn="l" rtl="0">
              <a:lnSpc>
                <a:spcPct val="177777"/>
              </a:lnSpc>
              <a:spcBef>
                <a:spcPts val="0"/>
              </a:spcBef>
              <a:spcAft>
                <a:spcPts val="0"/>
              </a:spcAft>
              <a:buSzPts val="1150"/>
              <a:buFont typeface="Roboto"/>
              <a:buAutoNum type="arabicPeriod"/>
            </a:pPr>
            <a:r>
              <a:rPr lang="es" sz="1350">
                <a:solidFill>
                  <a:srgbClr val="424D56"/>
                </a:solidFill>
                <a:highlight>
                  <a:srgbClr val="FFFFFF"/>
                </a:highlight>
              </a:rPr>
              <a:t>Por su parte, la Agencia Nacional de Ciberseguridad de Estados Unidos junto al FBI </a:t>
            </a:r>
            <a:r>
              <a:rPr lang="es" sz="1350">
                <a:solidFill>
                  <a:srgbClr val="0096A1"/>
                </a:solidFill>
                <a:highlight>
                  <a:srgbClr val="FFFFFF"/>
                </a:highlight>
                <a:uFill>
                  <a:noFill/>
                </a:uFill>
                <a:hlinkClick r:id="rId4">
                  <a:extLst>
                    <a:ext uri="{A12FA001-AC4F-418D-AE19-62706E023703}">
                      <ahyp:hlinkClr xmlns:ahyp="http://schemas.microsoft.com/office/drawing/2018/hyperlinkcolor" val="tx"/>
                    </a:ext>
                  </a:extLst>
                </a:hlinkClick>
              </a:rPr>
              <a:t>publicaron una guía</a:t>
            </a:r>
            <a:r>
              <a:rPr lang="es" sz="1350">
                <a:solidFill>
                  <a:srgbClr val="424D56"/>
                </a:solidFill>
                <a:highlight>
                  <a:srgbClr val="FFFFFF"/>
                </a:highlight>
              </a:rPr>
              <a:t> para los proveedor de servicios administrados afectados por este ataque así como para sus clientes, que incluye, entre otros puntos, descargar la </a:t>
            </a:r>
            <a:r>
              <a:rPr lang="es" sz="1350">
                <a:solidFill>
                  <a:srgbClr val="0096A1"/>
                </a:solidFill>
                <a:highlight>
                  <a:srgbClr val="FFFFFF"/>
                </a:highlight>
                <a:uFill>
                  <a:noFill/>
                </a:uFill>
                <a:hlinkClick r:id="rId5">
                  <a:extLst>
                    <a:ext uri="{A12FA001-AC4F-418D-AE19-62706E023703}">
                      <ahyp:hlinkClr xmlns:ahyp="http://schemas.microsoft.com/office/drawing/2018/hyperlinkcolor" val="tx"/>
                    </a:ext>
                  </a:extLst>
                </a:hlinkClick>
              </a:rPr>
              <a:t>herramienta de detección de Kaseya VSA</a:t>
            </a:r>
            <a:r>
              <a:rPr lang="es" sz="1350">
                <a:solidFill>
                  <a:srgbClr val="424D56"/>
                </a:solidFill>
                <a:highlight>
                  <a:srgbClr val="FFFFFF"/>
                </a:highlight>
              </a:rPr>
              <a:t>, la cual analiza un sistema e indica si se detecta la presencia de algún </a:t>
            </a:r>
            <a:r>
              <a:rPr lang="es" sz="1350">
                <a:solidFill>
                  <a:srgbClr val="0096A1"/>
                </a:solidFill>
                <a:highlight>
                  <a:srgbClr val="FFFFFF"/>
                </a:highlight>
                <a:uFill>
                  <a:noFill/>
                </a:uFill>
                <a:hlinkClick r:id="rId6">
                  <a:extLst>
                    <a:ext uri="{A12FA001-AC4F-418D-AE19-62706E023703}">
                      <ahyp:hlinkClr xmlns:ahyp="http://schemas.microsoft.com/office/drawing/2018/hyperlinkcolor" val="tx"/>
                    </a:ext>
                  </a:extLst>
                </a:hlinkClick>
              </a:rPr>
              <a:t>Indicador de compromiso</a:t>
            </a:r>
            <a:r>
              <a:rPr lang="es" sz="1350">
                <a:solidFill>
                  <a:srgbClr val="424D56"/>
                </a:solidFill>
                <a:highlight>
                  <a:srgbClr val="FFFFFF"/>
                </a:highlight>
              </a:rPr>
              <a:t>.</a:t>
            </a:r>
            <a:endParaRPr sz="1350">
              <a:solidFill>
                <a:srgbClr val="424D56"/>
              </a:solidFill>
              <a:highlight>
                <a:srgbClr val="FFFFFF"/>
              </a:highlight>
            </a:endParaRPr>
          </a:p>
          <a:p>
            <a:pPr marL="0" lvl="0" indent="0" algn="l" rtl="0">
              <a:lnSpc>
                <a:spcPct val="100000"/>
              </a:lnSpc>
              <a:spcBef>
                <a:spcPts val="4500"/>
              </a:spcBef>
              <a:spcAft>
                <a:spcPts val="0"/>
              </a:spcAft>
              <a:buNone/>
            </a:pPr>
            <a:endParaRPr sz="1150">
              <a:solidFill>
                <a:srgbClr val="0D0D0E"/>
              </a:solidFill>
              <a:latin typeface="Roboto"/>
              <a:ea typeface="Roboto"/>
              <a:cs typeface="Roboto"/>
              <a:sym typeface="Roboto"/>
            </a:endParaRPr>
          </a:p>
          <a:p>
            <a:pPr marL="0" lvl="0" indent="0" algn="l" rtl="0">
              <a:spcBef>
                <a:spcPts val="1800"/>
              </a:spcBef>
              <a:spcAft>
                <a:spcPts val="0"/>
              </a:spcAft>
              <a:buNone/>
            </a:pPr>
            <a:endParaRPr sz="1350">
              <a:solidFill>
                <a:srgbClr val="374151"/>
              </a:solidFill>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5"/>
          <p:cNvSpPr txBox="1"/>
          <p:nvPr/>
        </p:nvSpPr>
        <p:spPr>
          <a:xfrm>
            <a:off x="766075" y="110450"/>
            <a:ext cx="5927700" cy="6003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Mesa</a:t>
            </a:r>
            <a:r>
              <a:rPr lang="es" sz="3000" b="1">
                <a:solidFill>
                  <a:srgbClr val="434343"/>
                </a:solidFill>
                <a:latin typeface="Rajdhani"/>
                <a:ea typeface="Rajdhani"/>
                <a:cs typeface="Rajdhani"/>
                <a:sym typeface="Rajdhani"/>
              </a:rPr>
              <a:t> 8</a:t>
            </a:r>
            <a:endParaRPr b="1" u="sng"/>
          </a:p>
        </p:txBody>
      </p:sp>
      <p:sp>
        <p:nvSpPr>
          <p:cNvPr id="116" name="Google Shape;116;p25"/>
          <p:cNvSpPr txBox="1"/>
          <p:nvPr/>
        </p:nvSpPr>
        <p:spPr>
          <a:xfrm>
            <a:off x="540625" y="540125"/>
            <a:ext cx="8345700" cy="43560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s">
                <a:solidFill>
                  <a:srgbClr val="3F3F3F"/>
                </a:solidFill>
                <a:latin typeface="Open Sans"/>
                <a:ea typeface="Open Sans"/>
                <a:cs typeface="Open Sans"/>
                <a:sym typeface="Open Sans"/>
              </a:rPr>
              <a:t>Nota : &lt;</a:t>
            </a:r>
            <a:r>
              <a:rPr lang="es" u="sng">
                <a:solidFill>
                  <a:schemeClr val="hlink"/>
                </a:solidFill>
                <a:latin typeface="Open Sans"/>
                <a:ea typeface="Open Sans"/>
                <a:cs typeface="Open Sans"/>
                <a:sym typeface="Open Sans"/>
                <a:hlinkClick r:id="rId3"/>
              </a:rPr>
              <a:t>https://bit.ly/3oHVkRR</a:t>
            </a:r>
            <a:r>
              <a:rPr lang="es">
                <a:solidFill>
                  <a:srgbClr val="3F3F3F"/>
                </a:solidFill>
                <a:latin typeface="Open Sans"/>
                <a:ea typeface="Open Sans"/>
                <a:cs typeface="Open Sans"/>
                <a:sym typeface="Open Sans"/>
              </a:rPr>
              <a:t>&gt;</a:t>
            </a:r>
            <a:endParaRPr>
              <a:solidFill>
                <a:srgbClr val="3F3F3F"/>
              </a:solidFill>
              <a:latin typeface="Open Sans"/>
              <a:ea typeface="Open Sans"/>
              <a:cs typeface="Open Sans"/>
              <a:sym typeface="Open Sans"/>
            </a:endParaRPr>
          </a:p>
          <a:p>
            <a:pPr marL="0" lvl="0" indent="0" algn="l" rtl="0">
              <a:lnSpc>
                <a:spcPct val="100000"/>
              </a:lnSpc>
              <a:spcBef>
                <a:spcPts val="0"/>
              </a:spcBef>
              <a:spcAft>
                <a:spcPts val="0"/>
              </a:spcAft>
              <a:buNone/>
            </a:pPr>
            <a:endParaRPr>
              <a:solidFill>
                <a:srgbClr val="3F3F3F"/>
              </a:solidFill>
              <a:latin typeface="Open Sans"/>
              <a:ea typeface="Open Sans"/>
              <a:cs typeface="Open Sans"/>
              <a:sym typeface="Open Sans"/>
            </a:endParaRPr>
          </a:p>
          <a:p>
            <a:pPr marL="0" lvl="0" indent="0" algn="l" rtl="0">
              <a:lnSpc>
                <a:spcPct val="100000"/>
              </a:lnSpc>
              <a:spcBef>
                <a:spcPts val="0"/>
              </a:spcBef>
              <a:spcAft>
                <a:spcPts val="0"/>
              </a:spcAft>
              <a:buNone/>
            </a:pPr>
            <a:r>
              <a:rPr lang="es">
                <a:solidFill>
                  <a:srgbClr val="3F3F3F"/>
                </a:solidFill>
                <a:latin typeface="Open Sans"/>
                <a:ea typeface="Open Sans"/>
                <a:cs typeface="Open Sans"/>
                <a:sym typeface="Open Sans"/>
              </a:rPr>
              <a:t>¿Qué tipo de amenaza es? Randsomeware </a:t>
            </a:r>
            <a:endParaRPr>
              <a:solidFill>
                <a:srgbClr val="3F3F3F"/>
              </a:solidFill>
              <a:latin typeface="Open Sans"/>
              <a:ea typeface="Open Sans"/>
              <a:cs typeface="Open Sans"/>
              <a:sym typeface="Open Sans"/>
            </a:endParaRPr>
          </a:p>
          <a:p>
            <a:pPr marL="0" lvl="0" indent="0" algn="l" rtl="0">
              <a:lnSpc>
                <a:spcPct val="100000"/>
              </a:lnSpc>
              <a:spcBef>
                <a:spcPts val="0"/>
              </a:spcBef>
              <a:spcAft>
                <a:spcPts val="0"/>
              </a:spcAft>
              <a:buNone/>
            </a:pPr>
            <a:r>
              <a:rPr lang="es">
                <a:solidFill>
                  <a:srgbClr val="424D56"/>
                </a:solidFill>
                <a:highlight>
                  <a:srgbClr val="FFFFFF"/>
                </a:highlight>
              </a:rPr>
              <a:t>DarkSide sustrae información de los sistemas comprometidos antes de cifrar la información y en caso de no querer negociar el pago del rescate extorsiona a sus víctimas con filtrar la información en un sitio específicamente creado para ese fin</a:t>
            </a:r>
            <a:r>
              <a:rPr lang="es">
                <a:solidFill>
                  <a:srgbClr val="3F3F3F"/>
                </a:solidFill>
                <a:latin typeface="Open Sans"/>
                <a:ea typeface="Open Sans"/>
                <a:cs typeface="Open Sans"/>
                <a:sym typeface="Open Sans"/>
              </a:rPr>
              <a:t>  </a:t>
            </a:r>
            <a:endParaRPr>
              <a:solidFill>
                <a:srgbClr val="3F3F3F"/>
              </a:solidFill>
              <a:latin typeface="Open Sans"/>
              <a:ea typeface="Open Sans"/>
              <a:cs typeface="Open Sans"/>
              <a:sym typeface="Open Sans"/>
            </a:endParaRPr>
          </a:p>
          <a:p>
            <a:pPr marL="0" lvl="0" indent="0" algn="l" rtl="0">
              <a:lnSpc>
                <a:spcPct val="100000"/>
              </a:lnSpc>
              <a:spcBef>
                <a:spcPts val="0"/>
              </a:spcBef>
              <a:spcAft>
                <a:spcPts val="0"/>
              </a:spcAft>
              <a:buNone/>
            </a:pPr>
            <a:endParaRPr>
              <a:solidFill>
                <a:srgbClr val="3F3F3F"/>
              </a:solidFill>
              <a:latin typeface="Open Sans"/>
              <a:ea typeface="Open Sans"/>
              <a:cs typeface="Open Sans"/>
              <a:sym typeface="Open Sans"/>
            </a:endParaRPr>
          </a:p>
          <a:p>
            <a:pPr marL="0" lvl="0" indent="0" algn="l" rtl="0">
              <a:lnSpc>
                <a:spcPct val="100000"/>
              </a:lnSpc>
              <a:spcBef>
                <a:spcPts val="0"/>
              </a:spcBef>
              <a:spcAft>
                <a:spcPts val="0"/>
              </a:spcAft>
              <a:buNone/>
            </a:pPr>
            <a:r>
              <a:rPr lang="es">
                <a:solidFill>
                  <a:srgbClr val="3F3F3F"/>
                </a:solidFill>
                <a:latin typeface="Open Sans"/>
                <a:ea typeface="Open Sans"/>
                <a:cs typeface="Open Sans"/>
                <a:sym typeface="Open Sans"/>
              </a:rPr>
              <a:t>¿Cómo comienza y cómo se propaga esta amenaza?vulnerando las conexiones remotas como el RDP para acceder al sistema. </a:t>
            </a:r>
            <a:endParaRPr>
              <a:solidFill>
                <a:srgbClr val="3F3F3F"/>
              </a:solidFill>
              <a:latin typeface="Open Sans"/>
              <a:ea typeface="Open Sans"/>
              <a:cs typeface="Open Sans"/>
              <a:sym typeface="Open Sans"/>
            </a:endParaRPr>
          </a:p>
          <a:p>
            <a:pPr marL="0" lvl="0" indent="0" algn="l" rtl="0">
              <a:lnSpc>
                <a:spcPct val="100000"/>
              </a:lnSpc>
              <a:spcBef>
                <a:spcPts val="0"/>
              </a:spcBef>
              <a:spcAft>
                <a:spcPts val="0"/>
              </a:spcAft>
              <a:buNone/>
            </a:pPr>
            <a:endParaRPr>
              <a:solidFill>
                <a:srgbClr val="3F3F3F"/>
              </a:solidFill>
              <a:latin typeface="Open Sans"/>
              <a:ea typeface="Open Sans"/>
              <a:cs typeface="Open Sans"/>
              <a:sym typeface="Open Sans"/>
            </a:endParaRPr>
          </a:p>
          <a:p>
            <a:pPr marL="0" lvl="0" indent="0" algn="l" rtl="0">
              <a:lnSpc>
                <a:spcPct val="100000"/>
              </a:lnSpc>
              <a:spcBef>
                <a:spcPts val="0"/>
              </a:spcBef>
              <a:spcAft>
                <a:spcPts val="0"/>
              </a:spcAft>
              <a:buNone/>
            </a:pPr>
            <a:r>
              <a:rPr lang="es">
                <a:solidFill>
                  <a:srgbClr val="3F3F3F"/>
                </a:solidFill>
                <a:latin typeface="Open Sans"/>
                <a:ea typeface="Open Sans"/>
                <a:cs typeface="Open Sans"/>
                <a:sym typeface="Open Sans"/>
              </a:rPr>
              <a:t>¿Hay más de una amenaza aplicada? </a:t>
            </a:r>
            <a:endParaRPr>
              <a:solidFill>
                <a:srgbClr val="3F3F3F"/>
              </a:solidFill>
              <a:latin typeface="Open Sans"/>
              <a:ea typeface="Open Sans"/>
              <a:cs typeface="Open Sans"/>
              <a:sym typeface="Open Sans"/>
            </a:endParaRPr>
          </a:p>
          <a:p>
            <a:pPr marL="0" lvl="0" indent="0" algn="l" rtl="0">
              <a:lnSpc>
                <a:spcPct val="100000"/>
              </a:lnSpc>
              <a:spcBef>
                <a:spcPts val="0"/>
              </a:spcBef>
              <a:spcAft>
                <a:spcPts val="0"/>
              </a:spcAft>
              <a:buNone/>
            </a:pPr>
            <a:r>
              <a:rPr lang="es">
                <a:solidFill>
                  <a:srgbClr val="3F3F3F"/>
                </a:solidFill>
                <a:latin typeface="Open Sans"/>
                <a:ea typeface="Open Sans"/>
                <a:cs typeface="Open Sans"/>
                <a:sym typeface="Open Sans"/>
              </a:rPr>
              <a:t>Si bien afecto a varias empresas el modo de operar siempre fue el mismo.</a:t>
            </a:r>
            <a:endParaRPr>
              <a:solidFill>
                <a:srgbClr val="3F3F3F"/>
              </a:solidFill>
              <a:latin typeface="Open Sans"/>
              <a:ea typeface="Open Sans"/>
              <a:cs typeface="Open Sans"/>
              <a:sym typeface="Open Sans"/>
            </a:endParaRPr>
          </a:p>
          <a:p>
            <a:pPr marL="0" lvl="0" indent="0" algn="l" rtl="0">
              <a:lnSpc>
                <a:spcPct val="100000"/>
              </a:lnSpc>
              <a:spcBef>
                <a:spcPts val="0"/>
              </a:spcBef>
              <a:spcAft>
                <a:spcPts val="0"/>
              </a:spcAft>
              <a:buNone/>
            </a:pPr>
            <a:endParaRPr>
              <a:solidFill>
                <a:srgbClr val="3F3F3F"/>
              </a:solidFill>
              <a:latin typeface="Open Sans"/>
              <a:ea typeface="Open Sans"/>
              <a:cs typeface="Open Sans"/>
              <a:sym typeface="Open Sans"/>
            </a:endParaRPr>
          </a:p>
          <a:p>
            <a:pPr marL="0" lvl="0" indent="0" algn="l" rtl="0">
              <a:lnSpc>
                <a:spcPct val="100000"/>
              </a:lnSpc>
              <a:spcBef>
                <a:spcPts val="0"/>
              </a:spcBef>
              <a:spcAft>
                <a:spcPts val="0"/>
              </a:spcAft>
              <a:buNone/>
            </a:pPr>
            <a:r>
              <a:rPr lang="es">
                <a:solidFill>
                  <a:srgbClr val="3F3F3F"/>
                </a:solidFill>
                <a:latin typeface="Open Sans"/>
                <a:ea typeface="Open Sans"/>
                <a:cs typeface="Open Sans"/>
                <a:sym typeface="Open Sans"/>
              </a:rPr>
              <a:t>¿Qué solución o medida recomendarían ? </a:t>
            </a:r>
            <a:endParaRPr>
              <a:solidFill>
                <a:srgbClr val="3F3F3F"/>
              </a:solidFill>
              <a:latin typeface="Open Sans"/>
              <a:ea typeface="Open Sans"/>
              <a:cs typeface="Open Sans"/>
              <a:sym typeface="Open Sans"/>
            </a:endParaRPr>
          </a:p>
          <a:p>
            <a:pPr marL="0" lvl="0" indent="0" algn="l" rtl="0">
              <a:lnSpc>
                <a:spcPct val="100000"/>
              </a:lnSpc>
              <a:spcBef>
                <a:spcPts val="0"/>
              </a:spcBef>
              <a:spcAft>
                <a:spcPts val="0"/>
              </a:spcAft>
              <a:buNone/>
            </a:pPr>
            <a:r>
              <a:rPr lang="es">
                <a:solidFill>
                  <a:srgbClr val="3F3F3F"/>
                </a:solidFill>
                <a:latin typeface="Open Sans"/>
                <a:ea typeface="Open Sans"/>
                <a:cs typeface="Open Sans"/>
                <a:sym typeface="Open Sans"/>
              </a:rPr>
              <a:t>Como medida preventiva, invertir en fortalecer la cyberseguridad de la empresa. Ya afectados por la amenaza, el aislamiento de los equipos afectados de la red, inhabilitación de la red interna, bloqueo de credenciales RDP.</a:t>
            </a:r>
            <a:endParaRPr>
              <a:solidFill>
                <a:srgbClr val="3F3F3F"/>
              </a:solidFill>
              <a:latin typeface="Open Sans"/>
              <a:ea typeface="Open Sans"/>
              <a:cs typeface="Open Sans"/>
              <a:sym typeface="Open Sans"/>
            </a:endParaRPr>
          </a:p>
          <a:p>
            <a:pPr marL="0" lvl="0" indent="0" algn="l" rtl="0">
              <a:lnSpc>
                <a:spcPct val="100000"/>
              </a:lnSpc>
              <a:spcBef>
                <a:spcPts val="600"/>
              </a:spcBef>
              <a:spcAft>
                <a:spcPts val="0"/>
              </a:spcAft>
              <a:buNone/>
            </a:pPr>
            <a:endParaRPr/>
          </a:p>
          <a:p>
            <a:pPr marL="0" lvl="0" indent="0" algn="l" rtl="0">
              <a:lnSpc>
                <a:spcPct val="100000"/>
              </a:lnSpc>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6"/>
          <p:cNvSpPr txBox="1"/>
          <p:nvPr/>
        </p:nvSpPr>
        <p:spPr>
          <a:xfrm>
            <a:off x="766075" y="174875"/>
            <a:ext cx="5927700" cy="6003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chemeClr val="dk1"/>
              </a:buClr>
              <a:buSzPts val="1100"/>
              <a:buFont typeface="Arial"/>
              <a:buNone/>
            </a:pPr>
            <a:r>
              <a:rPr lang="es" sz="3000" b="1">
                <a:solidFill>
                  <a:srgbClr val="EC183F"/>
                </a:solidFill>
                <a:latin typeface="Rajdhani"/>
                <a:ea typeface="Rajdhani"/>
                <a:cs typeface="Rajdhani"/>
                <a:sym typeface="Rajdhani"/>
              </a:rPr>
              <a:t>Mesa</a:t>
            </a:r>
            <a:r>
              <a:rPr lang="es" sz="3000" b="1">
                <a:solidFill>
                  <a:srgbClr val="434343"/>
                </a:solidFill>
                <a:latin typeface="Rajdhani"/>
                <a:ea typeface="Rajdhani"/>
                <a:cs typeface="Rajdhani"/>
                <a:sym typeface="Rajdhani"/>
              </a:rPr>
              <a:t> 1</a:t>
            </a:r>
            <a:endParaRPr b="1" u="sng"/>
          </a:p>
        </p:txBody>
      </p:sp>
      <p:sp>
        <p:nvSpPr>
          <p:cNvPr id="62" name="Google Shape;62;p16"/>
          <p:cNvSpPr txBox="1"/>
          <p:nvPr/>
        </p:nvSpPr>
        <p:spPr>
          <a:xfrm>
            <a:off x="766075" y="672575"/>
            <a:ext cx="7623300" cy="42945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s" sz="1600">
                <a:solidFill>
                  <a:srgbClr val="3F3F3F"/>
                </a:solidFill>
                <a:latin typeface="Open Sans"/>
                <a:ea typeface="Open Sans"/>
                <a:cs typeface="Open Sans"/>
                <a:sym typeface="Open Sans"/>
              </a:rPr>
              <a:t>Nota : &lt;</a:t>
            </a:r>
            <a:r>
              <a:rPr lang="es" sz="1100" u="sng">
                <a:solidFill>
                  <a:schemeClr val="hlink"/>
                </a:solidFill>
                <a:hlinkClick r:id="rId3"/>
              </a:rPr>
              <a:t>Ryuk: el ransomware que atacó al Ministerio de Trabajo (revistabyte.es)</a:t>
            </a:r>
            <a:r>
              <a:rPr lang="es" sz="1600">
                <a:solidFill>
                  <a:srgbClr val="3F3F3F"/>
                </a:solidFill>
                <a:latin typeface="Open Sans"/>
                <a:ea typeface="Open Sans"/>
                <a:cs typeface="Open Sans"/>
                <a:sym typeface="Open Sans"/>
              </a:rPr>
              <a:t>&gt;</a:t>
            </a:r>
            <a:endParaRPr sz="1600">
              <a:solidFill>
                <a:srgbClr val="3F3F3F"/>
              </a:solidFill>
              <a:latin typeface="Open Sans"/>
              <a:ea typeface="Open Sans"/>
              <a:cs typeface="Open Sans"/>
              <a:sym typeface="Open Sans"/>
            </a:endParaRPr>
          </a:p>
          <a:p>
            <a:pPr marL="0" lvl="0" indent="0" algn="l" rtl="0">
              <a:lnSpc>
                <a:spcPct val="100000"/>
              </a:lnSpc>
              <a:spcBef>
                <a:spcPts val="0"/>
              </a:spcBef>
              <a:spcAft>
                <a:spcPts val="0"/>
              </a:spcAft>
              <a:buNone/>
            </a:pPr>
            <a:endParaRPr sz="800">
              <a:solidFill>
                <a:srgbClr val="3F3F3F"/>
              </a:solidFill>
              <a:latin typeface="Open Sans"/>
              <a:ea typeface="Open Sans"/>
              <a:cs typeface="Open Sans"/>
              <a:sym typeface="Open Sans"/>
            </a:endParaRPr>
          </a:p>
          <a:p>
            <a:pPr marL="0" lvl="0" indent="0" algn="l" rtl="0">
              <a:lnSpc>
                <a:spcPct val="100000"/>
              </a:lnSpc>
              <a:spcBef>
                <a:spcPts val="0"/>
              </a:spcBef>
              <a:spcAft>
                <a:spcPts val="0"/>
              </a:spcAft>
              <a:buNone/>
            </a:pPr>
            <a:endParaRPr sz="800">
              <a:solidFill>
                <a:srgbClr val="3F3F3F"/>
              </a:solidFill>
              <a:latin typeface="Open Sans"/>
              <a:ea typeface="Open Sans"/>
              <a:cs typeface="Open Sans"/>
              <a:sym typeface="Open Sans"/>
            </a:endParaRPr>
          </a:p>
          <a:p>
            <a:pPr marL="0" lvl="0" indent="0" algn="l" rtl="0">
              <a:lnSpc>
                <a:spcPct val="100000"/>
              </a:lnSpc>
              <a:spcBef>
                <a:spcPts val="0"/>
              </a:spcBef>
              <a:spcAft>
                <a:spcPts val="0"/>
              </a:spcAft>
              <a:buNone/>
            </a:pPr>
            <a:r>
              <a:rPr lang="es" sz="1200">
                <a:solidFill>
                  <a:schemeClr val="accent5"/>
                </a:solidFill>
                <a:latin typeface="Open Sans"/>
                <a:ea typeface="Open Sans"/>
                <a:cs typeface="Open Sans"/>
                <a:sym typeface="Open Sans"/>
              </a:rPr>
              <a:t>¿Qué tipo de amenaza es?</a:t>
            </a:r>
            <a:endParaRPr sz="1200">
              <a:solidFill>
                <a:schemeClr val="accent5"/>
              </a:solidFill>
              <a:latin typeface="Open Sans"/>
              <a:ea typeface="Open Sans"/>
              <a:cs typeface="Open Sans"/>
              <a:sym typeface="Open Sans"/>
            </a:endParaRPr>
          </a:p>
          <a:p>
            <a:pPr marL="0" lvl="0" indent="0" algn="l" rtl="0">
              <a:lnSpc>
                <a:spcPct val="100000"/>
              </a:lnSpc>
              <a:spcBef>
                <a:spcPts val="0"/>
              </a:spcBef>
              <a:spcAft>
                <a:spcPts val="0"/>
              </a:spcAft>
              <a:buNone/>
            </a:pPr>
            <a:r>
              <a:rPr lang="es" sz="1000">
                <a:solidFill>
                  <a:srgbClr val="3F3F3F"/>
                </a:solidFill>
                <a:latin typeface="Roboto"/>
                <a:ea typeface="Roboto"/>
                <a:cs typeface="Roboto"/>
                <a:sym typeface="Roboto"/>
              </a:rPr>
              <a:t>Ransomware Restringen el acceso a su sistema y archivos.</a:t>
            </a:r>
            <a:endParaRPr sz="1000">
              <a:solidFill>
                <a:srgbClr val="3F3F3F"/>
              </a:solidFill>
              <a:latin typeface="Roboto"/>
              <a:ea typeface="Roboto"/>
              <a:cs typeface="Roboto"/>
              <a:sym typeface="Roboto"/>
            </a:endParaRPr>
          </a:p>
          <a:p>
            <a:pPr marL="0" lvl="0" indent="0" algn="l" rtl="0">
              <a:lnSpc>
                <a:spcPct val="100000"/>
              </a:lnSpc>
              <a:spcBef>
                <a:spcPts val="0"/>
              </a:spcBef>
              <a:spcAft>
                <a:spcPts val="0"/>
              </a:spcAft>
              <a:buNone/>
            </a:pPr>
            <a:endParaRPr sz="1100">
              <a:solidFill>
                <a:srgbClr val="3F3F3F"/>
              </a:solidFill>
              <a:latin typeface="Open Sans"/>
              <a:ea typeface="Open Sans"/>
              <a:cs typeface="Open Sans"/>
              <a:sym typeface="Open Sans"/>
            </a:endParaRPr>
          </a:p>
          <a:p>
            <a:pPr marL="0" lvl="0" indent="0" algn="l" rtl="0">
              <a:lnSpc>
                <a:spcPct val="100000"/>
              </a:lnSpc>
              <a:spcBef>
                <a:spcPts val="0"/>
              </a:spcBef>
              <a:spcAft>
                <a:spcPts val="0"/>
              </a:spcAft>
              <a:buNone/>
            </a:pPr>
            <a:r>
              <a:rPr lang="es" sz="1200">
                <a:solidFill>
                  <a:schemeClr val="accent5"/>
                </a:solidFill>
                <a:latin typeface="Open Sans"/>
                <a:ea typeface="Open Sans"/>
                <a:cs typeface="Open Sans"/>
                <a:sym typeface="Open Sans"/>
              </a:rPr>
              <a:t>¿Cómo comienza y cómo se propaga esta amenaza?</a:t>
            </a:r>
            <a:endParaRPr sz="1200">
              <a:solidFill>
                <a:schemeClr val="accent5"/>
              </a:solidFill>
              <a:latin typeface="Open Sans"/>
              <a:ea typeface="Open Sans"/>
              <a:cs typeface="Open Sans"/>
              <a:sym typeface="Open Sans"/>
            </a:endParaRPr>
          </a:p>
          <a:p>
            <a:pPr marL="0" lvl="0" indent="0" algn="l" rtl="0">
              <a:lnSpc>
                <a:spcPct val="100000"/>
              </a:lnSpc>
              <a:spcBef>
                <a:spcPts val="0"/>
              </a:spcBef>
              <a:spcAft>
                <a:spcPts val="0"/>
              </a:spcAft>
              <a:buNone/>
            </a:pPr>
            <a:r>
              <a:rPr lang="es" sz="1000">
                <a:solidFill>
                  <a:srgbClr val="3F3F3F"/>
                </a:solidFill>
                <a:highlight>
                  <a:srgbClr val="FFFFFF"/>
                </a:highlight>
                <a:latin typeface="Roboto"/>
                <a:ea typeface="Roboto"/>
                <a:cs typeface="Roboto"/>
                <a:sym typeface="Roboto"/>
              </a:rPr>
              <a:t>A través de correos de phishing con archivos adjuntos o enlaces. Mediante ataques a conexiones remotas, como el Protocolo de Escritorio Remoto (RDP), aprovechando el uso de contraseñas débiles. También a través de la explotación vulnerabilidades por ejemplo, mediante sitios web comprometidos utilizados para redirigir a sus visitantes a diferentes tipos de </a:t>
            </a:r>
            <a:r>
              <a:rPr lang="es" sz="1000">
                <a:solidFill>
                  <a:srgbClr val="3F3F3F"/>
                </a:solidFill>
                <a:highlight>
                  <a:srgbClr val="FFFFFF"/>
                </a:highlight>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exploits</a:t>
            </a:r>
            <a:r>
              <a:rPr lang="es" sz="1000">
                <a:solidFill>
                  <a:srgbClr val="3F3F3F"/>
                </a:solidFill>
                <a:highlight>
                  <a:srgbClr val="FFFFFF"/>
                </a:highlight>
                <a:latin typeface="Roboto"/>
                <a:ea typeface="Roboto"/>
                <a:cs typeface="Roboto"/>
                <a:sym typeface="Roboto"/>
              </a:rPr>
              <a:t>—, así como también  dispositivos USB, descarga de software pirata, entre otros.</a:t>
            </a:r>
            <a:endParaRPr sz="1000">
              <a:solidFill>
                <a:srgbClr val="3F3F3F"/>
              </a:solidFill>
              <a:highlight>
                <a:srgbClr val="FFFFFF"/>
              </a:highlight>
              <a:latin typeface="Roboto"/>
              <a:ea typeface="Roboto"/>
              <a:cs typeface="Roboto"/>
              <a:sym typeface="Roboto"/>
            </a:endParaRPr>
          </a:p>
          <a:p>
            <a:pPr marL="0" lvl="0" indent="0" algn="l" rtl="0">
              <a:lnSpc>
                <a:spcPct val="100000"/>
              </a:lnSpc>
              <a:spcBef>
                <a:spcPts val="0"/>
              </a:spcBef>
              <a:spcAft>
                <a:spcPts val="0"/>
              </a:spcAft>
              <a:buNone/>
            </a:pPr>
            <a:endParaRPr sz="1100">
              <a:solidFill>
                <a:srgbClr val="3F3F3F"/>
              </a:solidFill>
              <a:highlight>
                <a:srgbClr val="FFFFFF"/>
              </a:highlight>
            </a:endParaRPr>
          </a:p>
          <a:p>
            <a:pPr marL="0" lvl="0" indent="0" algn="l" rtl="0">
              <a:lnSpc>
                <a:spcPct val="100000"/>
              </a:lnSpc>
              <a:spcBef>
                <a:spcPts val="0"/>
              </a:spcBef>
              <a:spcAft>
                <a:spcPts val="0"/>
              </a:spcAft>
              <a:buNone/>
            </a:pPr>
            <a:r>
              <a:rPr lang="es" sz="1200">
                <a:solidFill>
                  <a:schemeClr val="accent5"/>
                </a:solidFill>
                <a:latin typeface="Open Sans"/>
                <a:ea typeface="Open Sans"/>
                <a:cs typeface="Open Sans"/>
                <a:sym typeface="Open Sans"/>
              </a:rPr>
              <a:t>¿Hay más de una amenaza aplicada ?</a:t>
            </a:r>
            <a:endParaRPr sz="1200">
              <a:solidFill>
                <a:schemeClr val="accent5"/>
              </a:solidFill>
              <a:latin typeface="Open Sans"/>
              <a:ea typeface="Open Sans"/>
              <a:cs typeface="Open Sans"/>
              <a:sym typeface="Open Sans"/>
            </a:endParaRPr>
          </a:p>
          <a:p>
            <a:pPr marL="0" lvl="0" indent="0" algn="l" rtl="0">
              <a:lnSpc>
                <a:spcPct val="100000"/>
              </a:lnSpc>
              <a:spcBef>
                <a:spcPts val="0"/>
              </a:spcBef>
              <a:spcAft>
                <a:spcPts val="0"/>
              </a:spcAft>
              <a:buNone/>
            </a:pPr>
            <a:r>
              <a:rPr lang="es" sz="1000">
                <a:solidFill>
                  <a:srgbClr val="3F3F3F"/>
                </a:solidFill>
                <a:highlight>
                  <a:srgbClr val="FFFFFF"/>
                </a:highlight>
                <a:latin typeface="Roboto"/>
                <a:ea typeface="Roboto"/>
                <a:cs typeface="Roboto"/>
                <a:sym typeface="Roboto"/>
              </a:rPr>
              <a:t>Su principal característica es que Ryuk no trabaja sólo: necesita la ayuda de otros virus para poder ejecutarse. Normalmente, su primera acción la realiza a través de un ataque de phishing basado en Emotec, un troyano que cambia su código cada poco tiempo a fin de no ser detectado por las soluciones de seguridad y que tiene la capacidad de interceptar, registrar, y guardar todo el tráfico de red.</a:t>
            </a:r>
            <a:endParaRPr sz="1000">
              <a:solidFill>
                <a:srgbClr val="3F3F3F"/>
              </a:solidFill>
              <a:highlight>
                <a:srgbClr val="FFFFFF"/>
              </a:highlight>
              <a:latin typeface="Roboto"/>
              <a:ea typeface="Roboto"/>
              <a:cs typeface="Roboto"/>
              <a:sym typeface="Roboto"/>
            </a:endParaRPr>
          </a:p>
          <a:p>
            <a:pPr marL="0" lvl="0" indent="0" algn="l" rtl="0">
              <a:lnSpc>
                <a:spcPct val="100000"/>
              </a:lnSpc>
              <a:spcBef>
                <a:spcPts val="0"/>
              </a:spcBef>
              <a:spcAft>
                <a:spcPts val="0"/>
              </a:spcAft>
              <a:buNone/>
            </a:pPr>
            <a:endParaRPr sz="1100">
              <a:solidFill>
                <a:srgbClr val="3F3F3F"/>
              </a:solidFill>
              <a:highlight>
                <a:srgbClr val="FFFFFF"/>
              </a:highlight>
            </a:endParaRPr>
          </a:p>
          <a:p>
            <a:pPr marL="0" lvl="0" indent="0" algn="l" rtl="0">
              <a:lnSpc>
                <a:spcPct val="100000"/>
              </a:lnSpc>
              <a:spcBef>
                <a:spcPts val="0"/>
              </a:spcBef>
              <a:spcAft>
                <a:spcPts val="0"/>
              </a:spcAft>
              <a:buNone/>
            </a:pPr>
            <a:r>
              <a:rPr lang="es" sz="1200">
                <a:solidFill>
                  <a:schemeClr val="accent5"/>
                </a:solidFill>
                <a:latin typeface="Open Sans"/>
                <a:ea typeface="Open Sans"/>
                <a:cs typeface="Open Sans"/>
                <a:sym typeface="Open Sans"/>
              </a:rPr>
              <a:t>¿Qué solución o medida recomendarían ?</a:t>
            </a:r>
            <a:endParaRPr sz="1200">
              <a:solidFill>
                <a:schemeClr val="accent5"/>
              </a:solidFill>
              <a:latin typeface="Open Sans"/>
              <a:ea typeface="Open Sans"/>
              <a:cs typeface="Open Sans"/>
              <a:sym typeface="Open Sans"/>
            </a:endParaRPr>
          </a:p>
          <a:p>
            <a:pPr marL="0" lvl="0" indent="0" algn="l" rtl="0">
              <a:spcBef>
                <a:spcPts val="600"/>
              </a:spcBef>
              <a:spcAft>
                <a:spcPts val="0"/>
              </a:spcAft>
              <a:buNone/>
            </a:pPr>
            <a:r>
              <a:rPr lang="es" sz="1000">
                <a:solidFill>
                  <a:srgbClr val="3F3F3F"/>
                </a:solidFill>
                <a:highlight>
                  <a:srgbClr val="FFFFFF"/>
                </a:highlight>
                <a:latin typeface="Roboto"/>
                <a:ea typeface="Roboto"/>
                <a:cs typeface="Roboto"/>
                <a:sym typeface="Roboto"/>
              </a:rPr>
              <a:t>En primer instancia, recomendaríamos apagar la computadora y desconectarla de la red. Identificar la amenaza, si es posible; utilizar una herramienta específica para recuperar el acceso a los archivos.</a:t>
            </a:r>
            <a:endParaRPr sz="1000">
              <a:solidFill>
                <a:srgbClr val="3F3F3F"/>
              </a:solidFill>
              <a:highlight>
                <a:srgbClr val="FFFFFF"/>
              </a:highlight>
              <a:latin typeface="Roboto"/>
              <a:ea typeface="Roboto"/>
              <a:cs typeface="Roboto"/>
              <a:sym typeface="Roboto"/>
            </a:endParaRPr>
          </a:p>
          <a:p>
            <a:pPr marL="0" lvl="0" indent="0" algn="l" rtl="0">
              <a:spcBef>
                <a:spcPts val="600"/>
              </a:spcBef>
              <a:spcAft>
                <a:spcPts val="0"/>
              </a:spcAft>
              <a:buNone/>
            </a:pPr>
            <a:r>
              <a:rPr lang="es" sz="1000">
                <a:solidFill>
                  <a:srgbClr val="3F3F3F"/>
                </a:solidFill>
                <a:highlight>
                  <a:srgbClr val="FFFFFF"/>
                </a:highlight>
                <a:latin typeface="Roboto"/>
                <a:ea typeface="Roboto"/>
                <a:cs typeface="Roboto"/>
                <a:sym typeface="Roboto"/>
              </a:rPr>
              <a:t>Finalmente, antes de pagar el rescate, recomendamos  recuperar la información a través de un backup -que siempre se debe tener debido a la importancia de la información- y por otro lado recomendamos al Ministerio de Trabajo  presupuesto en cirberseguridad. </a:t>
            </a:r>
            <a:endParaRPr sz="1000">
              <a:solidFill>
                <a:srgbClr val="3F3F3F"/>
              </a:solidFill>
              <a:highlight>
                <a:srgbClr val="FFFFFF"/>
              </a:highlight>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7"/>
          <p:cNvSpPr txBox="1"/>
          <p:nvPr/>
        </p:nvSpPr>
        <p:spPr>
          <a:xfrm>
            <a:off x="766075" y="174875"/>
            <a:ext cx="5927700" cy="6003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Mesa</a:t>
            </a:r>
            <a:r>
              <a:rPr lang="es" sz="3000" b="1">
                <a:solidFill>
                  <a:srgbClr val="434343"/>
                </a:solidFill>
                <a:latin typeface="Rajdhani"/>
                <a:ea typeface="Rajdhani"/>
                <a:cs typeface="Rajdhani"/>
                <a:sym typeface="Rajdhani"/>
              </a:rPr>
              <a:t> 2: </a:t>
            </a:r>
            <a:r>
              <a:rPr lang="es" sz="1600" u="sng">
                <a:solidFill>
                  <a:schemeClr val="accent5"/>
                </a:solid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Este es nuestro enlace</a:t>
            </a:r>
            <a:endParaRPr b="1" u="sng"/>
          </a:p>
        </p:txBody>
      </p:sp>
      <p:sp>
        <p:nvSpPr>
          <p:cNvPr id="68" name="Google Shape;68;p17"/>
          <p:cNvSpPr txBox="1"/>
          <p:nvPr/>
        </p:nvSpPr>
        <p:spPr>
          <a:xfrm>
            <a:off x="220800" y="908350"/>
            <a:ext cx="8702400" cy="4094400"/>
          </a:xfrm>
          <a:prstGeom prst="rect">
            <a:avLst/>
          </a:prstGeom>
          <a:noFill/>
          <a:ln>
            <a:noFill/>
          </a:ln>
        </p:spPr>
        <p:txBody>
          <a:bodyPr spcFirstLastPara="1" wrap="square" lIns="91425" tIns="91425" rIns="91425" bIns="91425" anchor="t" anchorCtr="0">
            <a:spAutoFit/>
          </a:bodyPr>
          <a:lstStyle/>
          <a:p>
            <a:pPr marL="457200" lvl="0" indent="-317500" algn="l" rtl="0">
              <a:lnSpc>
                <a:spcPct val="100000"/>
              </a:lnSpc>
              <a:spcBef>
                <a:spcPts val="0"/>
              </a:spcBef>
              <a:spcAft>
                <a:spcPts val="0"/>
              </a:spcAft>
              <a:buClr>
                <a:srgbClr val="3F3F3F"/>
              </a:buClr>
              <a:buSzPts val="1400"/>
              <a:buFont typeface="Open Sans"/>
              <a:buAutoNum type="arabicPeriod"/>
            </a:pPr>
            <a:r>
              <a:rPr lang="es" sz="1500" b="1">
                <a:solidFill>
                  <a:srgbClr val="3F3F3F"/>
                </a:solidFill>
              </a:rPr>
              <a:t>¿Qué tipo de amenaza es?</a:t>
            </a:r>
            <a:r>
              <a:rPr lang="es">
                <a:solidFill>
                  <a:srgbClr val="3F3F3F"/>
                </a:solidFill>
              </a:rPr>
              <a:t> </a:t>
            </a:r>
            <a:endParaRPr>
              <a:solidFill>
                <a:srgbClr val="3F3F3F"/>
              </a:solidFill>
            </a:endParaRPr>
          </a:p>
          <a:p>
            <a:pPr marL="0" lvl="0" indent="0" algn="l" rtl="0">
              <a:lnSpc>
                <a:spcPct val="100000"/>
              </a:lnSpc>
              <a:spcBef>
                <a:spcPts val="0"/>
              </a:spcBef>
              <a:spcAft>
                <a:spcPts val="0"/>
              </a:spcAft>
              <a:buNone/>
            </a:pPr>
            <a:endParaRPr>
              <a:solidFill>
                <a:srgbClr val="3F3F3F"/>
              </a:solidFill>
            </a:endParaRPr>
          </a:p>
          <a:p>
            <a:pPr marL="0" lvl="0" indent="457200" algn="l" rtl="0">
              <a:lnSpc>
                <a:spcPct val="100000"/>
              </a:lnSpc>
              <a:spcBef>
                <a:spcPts val="0"/>
              </a:spcBef>
              <a:spcAft>
                <a:spcPts val="0"/>
              </a:spcAft>
              <a:buNone/>
            </a:pPr>
            <a:r>
              <a:rPr lang="es">
                <a:solidFill>
                  <a:srgbClr val="3F3F3F"/>
                </a:solidFill>
              </a:rPr>
              <a:t>Es una amenaza tipo Backdoor (puerta trasera)</a:t>
            </a:r>
            <a:endParaRPr>
              <a:solidFill>
                <a:srgbClr val="3F3F3F"/>
              </a:solidFill>
            </a:endParaRPr>
          </a:p>
          <a:p>
            <a:pPr marL="0" lvl="0" indent="0" algn="l" rtl="0">
              <a:lnSpc>
                <a:spcPct val="100000"/>
              </a:lnSpc>
              <a:spcBef>
                <a:spcPts val="0"/>
              </a:spcBef>
              <a:spcAft>
                <a:spcPts val="0"/>
              </a:spcAft>
              <a:buNone/>
            </a:pPr>
            <a:endParaRPr>
              <a:solidFill>
                <a:srgbClr val="3F3F3F"/>
              </a:solidFill>
            </a:endParaRPr>
          </a:p>
          <a:p>
            <a:pPr marL="457200" lvl="0" indent="-323850" algn="l" rtl="0">
              <a:lnSpc>
                <a:spcPct val="100000"/>
              </a:lnSpc>
              <a:spcBef>
                <a:spcPts val="0"/>
              </a:spcBef>
              <a:spcAft>
                <a:spcPts val="0"/>
              </a:spcAft>
              <a:buClr>
                <a:srgbClr val="3F3F3F"/>
              </a:buClr>
              <a:buSzPts val="1500"/>
              <a:buAutoNum type="arabicPeriod"/>
            </a:pPr>
            <a:r>
              <a:rPr lang="es" sz="1500" b="1">
                <a:solidFill>
                  <a:srgbClr val="3F3F3F"/>
                </a:solidFill>
              </a:rPr>
              <a:t>¿Cómo comienza y cómo se propaga esta amenaza? </a:t>
            </a:r>
            <a:endParaRPr sz="1500" b="1">
              <a:solidFill>
                <a:srgbClr val="3F3F3F"/>
              </a:solidFill>
            </a:endParaRPr>
          </a:p>
          <a:p>
            <a:pPr marL="0" lvl="0" indent="457200" algn="l" rtl="0">
              <a:lnSpc>
                <a:spcPct val="150000"/>
              </a:lnSpc>
              <a:spcBef>
                <a:spcPts val="0"/>
              </a:spcBef>
              <a:spcAft>
                <a:spcPts val="0"/>
              </a:spcAft>
              <a:buNone/>
            </a:pPr>
            <a:endParaRPr>
              <a:solidFill>
                <a:srgbClr val="3F3F3F"/>
              </a:solidFill>
            </a:endParaRPr>
          </a:p>
          <a:p>
            <a:pPr marL="457200" lvl="0" indent="0" algn="l" rtl="0">
              <a:lnSpc>
                <a:spcPct val="150000"/>
              </a:lnSpc>
              <a:spcBef>
                <a:spcPts val="0"/>
              </a:spcBef>
              <a:spcAft>
                <a:spcPts val="0"/>
              </a:spcAft>
              <a:buNone/>
            </a:pPr>
            <a:r>
              <a:rPr lang="es" b="1">
                <a:solidFill>
                  <a:srgbClr val="3F3F3F"/>
                </a:solidFill>
              </a:rPr>
              <a:t>Comienzos:</a:t>
            </a:r>
            <a:r>
              <a:rPr lang="es">
                <a:solidFill>
                  <a:srgbClr val="3F3F3F"/>
                </a:solidFill>
              </a:rPr>
              <a:t> Como vectores de infección inicial, el grupo ha estado aprovechando la explotación de dispositivos vulnerables expuestos a Internet, como servidores web e interfaces de gestión para equipos de red.</a:t>
            </a:r>
            <a:endParaRPr>
              <a:solidFill>
                <a:srgbClr val="3F3F3F"/>
              </a:solidFill>
            </a:endParaRPr>
          </a:p>
          <a:p>
            <a:pPr marL="457200" lvl="0" indent="0" algn="l" rtl="0">
              <a:lnSpc>
                <a:spcPct val="150000"/>
              </a:lnSpc>
              <a:spcBef>
                <a:spcPts val="0"/>
              </a:spcBef>
              <a:spcAft>
                <a:spcPts val="0"/>
              </a:spcAft>
              <a:buNone/>
            </a:pPr>
            <a:r>
              <a:rPr lang="es" b="1">
                <a:solidFill>
                  <a:srgbClr val="3F3F3F"/>
                </a:solidFill>
              </a:rPr>
              <a:t>Propagación: </a:t>
            </a:r>
            <a:r>
              <a:rPr lang="es">
                <a:solidFill>
                  <a:srgbClr val="3F3F3F"/>
                </a:solidFill>
              </a:rPr>
              <a:t>Estas “puertas traseras” permiten al usuario malicioso controlar el equipo infectado, pudiendo enviar y recibir archivos, ejecutarlos o eliminarlos, mostrar mensajes, borrar o robar datos, reiniciar el equipo, etc. Es decir, puede controlar el equipo como si estuviese sentado delante de él y a los mandos.</a:t>
            </a:r>
            <a:endParaRPr>
              <a:solidFill>
                <a:srgbClr val="3F3F3F"/>
              </a:solidFill>
            </a:endParaRPr>
          </a:p>
          <a:p>
            <a:pPr marL="0" lvl="0" indent="0" algn="l" rtl="0">
              <a:lnSpc>
                <a:spcPct val="100000"/>
              </a:lnSpc>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8"/>
          <p:cNvSpPr txBox="1"/>
          <p:nvPr/>
        </p:nvSpPr>
        <p:spPr>
          <a:xfrm>
            <a:off x="766075" y="174875"/>
            <a:ext cx="5927700" cy="6003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chemeClr val="dk1"/>
              </a:buClr>
              <a:buSzPts val="1100"/>
              <a:buFont typeface="Arial"/>
              <a:buNone/>
            </a:pPr>
            <a:r>
              <a:rPr lang="es" sz="3000" b="1">
                <a:solidFill>
                  <a:srgbClr val="EC183F"/>
                </a:solidFill>
                <a:latin typeface="Rajdhani"/>
                <a:ea typeface="Rajdhani"/>
                <a:cs typeface="Rajdhani"/>
                <a:sym typeface="Rajdhani"/>
              </a:rPr>
              <a:t>Mesa</a:t>
            </a:r>
            <a:r>
              <a:rPr lang="es" sz="3000" b="1">
                <a:solidFill>
                  <a:srgbClr val="434343"/>
                </a:solidFill>
                <a:latin typeface="Rajdhani"/>
                <a:ea typeface="Rajdhani"/>
                <a:cs typeface="Rajdhani"/>
                <a:sym typeface="Rajdhani"/>
              </a:rPr>
              <a:t> 2: </a:t>
            </a:r>
            <a:r>
              <a:rPr lang="es" sz="1600" u="sng">
                <a:solidFill>
                  <a:schemeClr val="accent5"/>
                </a:solid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Este es nuestro enlace</a:t>
            </a:r>
            <a:endParaRPr b="1" u="sng"/>
          </a:p>
        </p:txBody>
      </p:sp>
      <p:sp>
        <p:nvSpPr>
          <p:cNvPr id="74" name="Google Shape;74;p18"/>
          <p:cNvSpPr txBox="1"/>
          <p:nvPr/>
        </p:nvSpPr>
        <p:spPr>
          <a:xfrm>
            <a:off x="220800" y="908350"/>
            <a:ext cx="8702400" cy="39867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s" sz="1700" b="1">
                <a:solidFill>
                  <a:srgbClr val="3F3F3F"/>
                </a:solidFill>
                <a:latin typeface="Open Sans"/>
                <a:ea typeface="Open Sans"/>
                <a:cs typeface="Open Sans"/>
                <a:sym typeface="Open Sans"/>
              </a:rPr>
              <a:t>3. </a:t>
            </a:r>
            <a:r>
              <a:rPr lang="es" sz="1500" b="1">
                <a:solidFill>
                  <a:srgbClr val="3F3F3F"/>
                </a:solidFill>
              </a:rPr>
              <a:t>¿Hay más de una amenaza aplicada?</a:t>
            </a:r>
            <a:r>
              <a:rPr lang="es" b="1">
                <a:solidFill>
                  <a:srgbClr val="3F3F3F"/>
                </a:solidFill>
              </a:rPr>
              <a:t> </a:t>
            </a:r>
            <a:endParaRPr b="1">
              <a:solidFill>
                <a:srgbClr val="3F3F3F"/>
              </a:solidFill>
            </a:endParaRPr>
          </a:p>
          <a:p>
            <a:pPr marL="0" lvl="0" indent="0" algn="l" rtl="0">
              <a:lnSpc>
                <a:spcPct val="100000"/>
              </a:lnSpc>
              <a:spcBef>
                <a:spcPts val="0"/>
              </a:spcBef>
              <a:spcAft>
                <a:spcPts val="0"/>
              </a:spcAft>
              <a:buNone/>
            </a:pPr>
            <a:endParaRPr b="1">
              <a:solidFill>
                <a:srgbClr val="3F3F3F"/>
              </a:solidFill>
            </a:endParaRPr>
          </a:p>
          <a:p>
            <a:pPr marL="457200" lvl="0" indent="0" algn="l" rtl="0">
              <a:lnSpc>
                <a:spcPct val="100000"/>
              </a:lnSpc>
              <a:spcBef>
                <a:spcPts val="0"/>
              </a:spcBef>
              <a:spcAft>
                <a:spcPts val="0"/>
              </a:spcAft>
              <a:buNone/>
            </a:pPr>
            <a:r>
              <a:rPr lang="es">
                <a:solidFill>
                  <a:srgbClr val="3F3F3F"/>
                </a:solidFill>
              </a:rPr>
              <a:t>Sí, se observó a los operadores cargar droppers de backdoors. Los operadores intentaron disfrazar sus droppers de backdoor y evadir la detección de varias maneras. Un dropper es una amenaza de tipo troyano que permite instalar backdoors.</a:t>
            </a:r>
            <a:endParaRPr>
              <a:solidFill>
                <a:srgbClr val="3F3F3F"/>
              </a:solidFill>
            </a:endParaRPr>
          </a:p>
          <a:p>
            <a:pPr marL="0" lvl="0" indent="0" algn="l" rtl="0">
              <a:lnSpc>
                <a:spcPct val="100000"/>
              </a:lnSpc>
              <a:spcBef>
                <a:spcPts val="0"/>
              </a:spcBef>
              <a:spcAft>
                <a:spcPts val="0"/>
              </a:spcAft>
              <a:buNone/>
            </a:pPr>
            <a:endParaRPr>
              <a:solidFill>
                <a:srgbClr val="3F3F3F"/>
              </a:solidFill>
            </a:endParaRPr>
          </a:p>
          <a:p>
            <a:pPr marL="0" lvl="0" indent="0" algn="l" rtl="0">
              <a:lnSpc>
                <a:spcPct val="100000"/>
              </a:lnSpc>
              <a:spcBef>
                <a:spcPts val="0"/>
              </a:spcBef>
              <a:spcAft>
                <a:spcPts val="0"/>
              </a:spcAft>
              <a:buNone/>
            </a:pPr>
            <a:r>
              <a:rPr lang="es" sz="1500" b="1">
                <a:solidFill>
                  <a:srgbClr val="3F3F3F"/>
                </a:solidFill>
              </a:rPr>
              <a:t>4. ¿Qué solución o medida recomendarían ?</a:t>
            </a:r>
            <a:endParaRPr sz="1500" b="1">
              <a:solidFill>
                <a:srgbClr val="3F3F3F"/>
              </a:solidFill>
            </a:endParaRPr>
          </a:p>
          <a:p>
            <a:pPr marL="0" lvl="0" indent="0" algn="l" rtl="0">
              <a:lnSpc>
                <a:spcPct val="100000"/>
              </a:lnSpc>
              <a:spcBef>
                <a:spcPts val="0"/>
              </a:spcBef>
              <a:spcAft>
                <a:spcPts val="0"/>
              </a:spcAft>
              <a:buNone/>
            </a:pPr>
            <a:endParaRPr b="1">
              <a:solidFill>
                <a:srgbClr val="3F3F3F"/>
              </a:solidFill>
            </a:endParaRPr>
          </a:p>
          <a:p>
            <a:pPr marL="457200" lvl="0" indent="0" algn="l" rtl="0">
              <a:lnSpc>
                <a:spcPct val="100000"/>
              </a:lnSpc>
              <a:spcBef>
                <a:spcPts val="0"/>
              </a:spcBef>
              <a:spcAft>
                <a:spcPts val="0"/>
              </a:spcAft>
              <a:buNone/>
            </a:pPr>
            <a:r>
              <a:rPr lang="es" b="1">
                <a:solidFill>
                  <a:srgbClr val="3F3F3F"/>
                </a:solidFill>
              </a:rPr>
              <a:t>Protección recomendada (backdoor): </a:t>
            </a:r>
            <a:r>
              <a:rPr lang="es">
                <a:solidFill>
                  <a:srgbClr val="333333"/>
                </a:solidFill>
                <a:highlight>
                  <a:srgbClr val="FFFFFF"/>
                </a:highlight>
              </a:rPr>
              <a:t>La eliminación manual de un backdoor no es fácil y, de hecho, lo mejor es recurrir a una herramienta para su eliminación automática; los antivirus cuentan con esta opción, de manera que cuando encuentran un virus lo marcan para su posterior eliminación.</a:t>
            </a:r>
            <a:endParaRPr>
              <a:solidFill>
                <a:srgbClr val="333333"/>
              </a:solidFill>
              <a:highlight>
                <a:srgbClr val="FFFFFF"/>
              </a:highlight>
            </a:endParaRPr>
          </a:p>
          <a:p>
            <a:pPr marL="457200" lvl="0" indent="0" algn="l" rtl="0">
              <a:lnSpc>
                <a:spcPct val="100000"/>
              </a:lnSpc>
              <a:spcBef>
                <a:spcPts val="0"/>
              </a:spcBef>
              <a:spcAft>
                <a:spcPts val="0"/>
              </a:spcAft>
              <a:buNone/>
            </a:pPr>
            <a:endParaRPr>
              <a:solidFill>
                <a:srgbClr val="333333"/>
              </a:solidFill>
              <a:highlight>
                <a:srgbClr val="FFFFFF"/>
              </a:highlight>
            </a:endParaRPr>
          </a:p>
          <a:p>
            <a:pPr marL="457200" lvl="0" indent="0" algn="l" rtl="0">
              <a:lnSpc>
                <a:spcPct val="100000"/>
              </a:lnSpc>
              <a:spcBef>
                <a:spcPts val="0"/>
              </a:spcBef>
              <a:spcAft>
                <a:spcPts val="0"/>
              </a:spcAft>
              <a:buNone/>
            </a:pPr>
            <a:r>
              <a:rPr lang="es" b="1">
                <a:solidFill>
                  <a:srgbClr val="3F3F3F"/>
                </a:solidFill>
              </a:rPr>
              <a:t>Protección recomendada (Dropper): </a:t>
            </a:r>
            <a:r>
              <a:rPr lang="es">
                <a:solidFill>
                  <a:srgbClr val="333333"/>
                </a:solidFill>
                <a:highlight>
                  <a:srgbClr val="FFFFFF"/>
                </a:highlight>
              </a:rPr>
              <a:t> Si ningún antivirus funciona, puedes tratar de eliminar el virus Trojan Dropper manualmente. Una opción válida, es usar el administrador de tareas y analizar aquellos procesos sospechosos. Si ves un programa que no uses o se vea sospechoso, analízalo.</a:t>
            </a:r>
            <a:endParaRPr b="1">
              <a:solidFill>
                <a:srgbClr val="3F3F3F"/>
              </a:solidFill>
            </a:endParaRPr>
          </a:p>
          <a:p>
            <a:pPr marL="0" lvl="0" indent="0" algn="l" rtl="0">
              <a:lnSpc>
                <a:spcPct val="100000"/>
              </a:lnSpc>
              <a:spcBef>
                <a:spcPts val="600"/>
              </a:spcBef>
              <a:spcAft>
                <a:spcPts val="0"/>
              </a:spcAft>
              <a:buNone/>
            </a:pPr>
            <a:endParaRPr/>
          </a:p>
          <a:p>
            <a:pPr marL="0" lvl="0" indent="0" algn="l" rtl="0">
              <a:lnSpc>
                <a:spcPct val="100000"/>
              </a:lnSpc>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9"/>
          <p:cNvSpPr txBox="1"/>
          <p:nvPr/>
        </p:nvSpPr>
        <p:spPr>
          <a:xfrm>
            <a:off x="766075" y="174875"/>
            <a:ext cx="1464600" cy="6003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Mesa</a:t>
            </a:r>
            <a:r>
              <a:rPr lang="es" sz="3000" b="1">
                <a:solidFill>
                  <a:srgbClr val="434343"/>
                </a:solidFill>
                <a:latin typeface="Rajdhani"/>
                <a:ea typeface="Rajdhani"/>
                <a:cs typeface="Rajdhani"/>
                <a:sym typeface="Rajdhani"/>
              </a:rPr>
              <a:t> 3</a:t>
            </a:r>
            <a:endParaRPr b="1" u="sng"/>
          </a:p>
        </p:txBody>
      </p:sp>
      <p:sp>
        <p:nvSpPr>
          <p:cNvPr id="80" name="Google Shape;80;p19"/>
          <p:cNvSpPr txBox="1"/>
          <p:nvPr/>
        </p:nvSpPr>
        <p:spPr>
          <a:xfrm>
            <a:off x="205650" y="587400"/>
            <a:ext cx="8732700" cy="4556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s" b="1">
                <a:solidFill>
                  <a:schemeClr val="dk1"/>
                </a:solidFill>
                <a:latin typeface="Rajdhani"/>
                <a:ea typeface="Rajdhani"/>
                <a:cs typeface="Rajdhani"/>
                <a:sym typeface="Rajdhani"/>
              </a:rPr>
              <a:t>Nota:</a:t>
            </a:r>
            <a:r>
              <a:rPr lang="es">
                <a:solidFill>
                  <a:srgbClr val="3F3F3F"/>
                </a:solidFill>
                <a:latin typeface="Open Sans"/>
                <a:ea typeface="Open Sans"/>
                <a:cs typeface="Open Sans"/>
                <a:sym typeface="Open Sans"/>
              </a:rPr>
              <a:t> </a:t>
            </a:r>
            <a:r>
              <a:rPr lang="es" sz="1100">
                <a:solidFill>
                  <a:srgbClr val="3F3F3F"/>
                </a:solidFill>
                <a:latin typeface="Open Sans"/>
                <a:ea typeface="Open Sans"/>
                <a:cs typeface="Open Sans"/>
                <a:sym typeface="Open Sans"/>
              </a:rPr>
              <a:t>https://www.welivesecurity.com/la-es/2021/04/08/vyveva-nuevo-backdoor-grupo-apt-lazarus/</a:t>
            </a:r>
            <a:endParaRPr sz="1100">
              <a:solidFill>
                <a:srgbClr val="3F3F3F"/>
              </a:solidFill>
              <a:latin typeface="Open Sans"/>
              <a:ea typeface="Open Sans"/>
              <a:cs typeface="Open Sans"/>
              <a:sym typeface="Open Sans"/>
            </a:endParaRPr>
          </a:p>
          <a:p>
            <a:pPr marL="0" lvl="0" indent="0" algn="l" rtl="0">
              <a:lnSpc>
                <a:spcPct val="150000"/>
              </a:lnSpc>
              <a:spcBef>
                <a:spcPts val="0"/>
              </a:spcBef>
              <a:spcAft>
                <a:spcPts val="0"/>
              </a:spcAft>
              <a:buNone/>
            </a:pPr>
            <a:r>
              <a:rPr lang="es" b="1">
                <a:solidFill>
                  <a:srgbClr val="EC183F"/>
                </a:solidFill>
                <a:latin typeface="Rajdhani"/>
                <a:ea typeface="Rajdhani"/>
                <a:cs typeface="Rajdhani"/>
                <a:sym typeface="Rajdhani"/>
              </a:rPr>
              <a:t>¿Qué tipo de amenaza es?</a:t>
            </a:r>
            <a:r>
              <a:rPr lang="es" sz="1300" b="1">
                <a:solidFill>
                  <a:srgbClr val="EC183F"/>
                </a:solidFill>
                <a:latin typeface="Open Sans"/>
                <a:ea typeface="Open Sans"/>
                <a:cs typeface="Open Sans"/>
                <a:sym typeface="Open Sans"/>
              </a:rPr>
              <a:t> </a:t>
            </a:r>
            <a:endParaRPr sz="1300" b="1">
              <a:solidFill>
                <a:srgbClr val="EC183F"/>
              </a:solidFill>
              <a:latin typeface="Open Sans"/>
              <a:ea typeface="Open Sans"/>
              <a:cs typeface="Open Sans"/>
              <a:sym typeface="Open Sans"/>
            </a:endParaRPr>
          </a:p>
          <a:p>
            <a:pPr marL="0" lvl="0" indent="0" algn="l" rtl="0">
              <a:lnSpc>
                <a:spcPct val="150000"/>
              </a:lnSpc>
              <a:spcBef>
                <a:spcPts val="0"/>
              </a:spcBef>
              <a:spcAft>
                <a:spcPts val="0"/>
              </a:spcAft>
              <a:buNone/>
            </a:pPr>
            <a:r>
              <a:rPr lang="es" sz="1100">
                <a:solidFill>
                  <a:srgbClr val="3F3F3F"/>
                </a:solidFill>
                <a:latin typeface="Open Sans"/>
                <a:ea typeface="Open Sans"/>
                <a:cs typeface="Open Sans"/>
                <a:sym typeface="Open Sans"/>
              </a:rPr>
              <a:t>Es un Troyano </a:t>
            </a:r>
            <a:endParaRPr>
              <a:solidFill>
                <a:srgbClr val="3F3F3F"/>
              </a:solidFill>
              <a:latin typeface="Open Sans"/>
              <a:ea typeface="Open Sans"/>
              <a:cs typeface="Open Sans"/>
              <a:sym typeface="Open Sans"/>
            </a:endParaRPr>
          </a:p>
          <a:p>
            <a:pPr marL="0" lvl="0" indent="0" algn="l" rtl="0">
              <a:lnSpc>
                <a:spcPct val="150000"/>
              </a:lnSpc>
              <a:spcBef>
                <a:spcPts val="0"/>
              </a:spcBef>
              <a:spcAft>
                <a:spcPts val="0"/>
              </a:spcAft>
              <a:buNone/>
            </a:pPr>
            <a:r>
              <a:rPr lang="es" b="1">
                <a:solidFill>
                  <a:srgbClr val="EC183F"/>
                </a:solidFill>
                <a:latin typeface="Rajdhani"/>
                <a:ea typeface="Rajdhani"/>
                <a:cs typeface="Rajdhani"/>
                <a:sym typeface="Rajdhani"/>
              </a:rPr>
              <a:t>¿Cómo comienza y cómo se propaga esta amenaza?</a:t>
            </a:r>
            <a:r>
              <a:rPr lang="es" sz="1000">
                <a:solidFill>
                  <a:srgbClr val="3F3F3F"/>
                </a:solidFill>
                <a:latin typeface="Open Sans"/>
                <a:ea typeface="Open Sans"/>
                <a:cs typeface="Open Sans"/>
                <a:sym typeface="Open Sans"/>
              </a:rPr>
              <a:t>  </a:t>
            </a:r>
            <a:endParaRPr sz="1000">
              <a:solidFill>
                <a:srgbClr val="3F3F3F"/>
              </a:solidFill>
              <a:latin typeface="Open Sans"/>
              <a:ea typeface="Open Sans"/>
              <a:cs typeface="Open Sans"/>
              <a:sym typeface="Open Sans"/>
            </a:endParaRPr>
          </a:p>
          <a:p>
            <a:pPr marL="0" lvl="0" indent="0" algn="l" rtl="0">
              <a:lnSpc>
                <a:spcPct val="150000"/>
              </a:lnSpc>
              <a:spcBef>
                <a:spcPts val="0"/>
              </a:spcBef>
              <a:spcAft>
                <a:spcPts val="0"/>
              </a:spcAft>
              <a:buNone/>
            </a:pPr>
            <a:r>
              <a:rPr lang="es" sz="1100">
                <a:solidFill>
                  <a:srgbClr val="3F3F3F"/>
                </a:solidFill>
                <a:latin typeface="Open Sans"/>
                <a:ea typeface="Open Sans"/>
                <a:cs typeface="Open Sans"/>
                <a:sym typeface="Open Sans"/>
              </a:rPr>
              <a:t>A menudo, los troyanos se propagan a través de un archivo infectado adjunto a un correo electrónico o se esconden tras una descarga de juegos, aplicaciones, películas o tarjetas de felicitación gratuitos. Pueden realizar diferentes tareas, pero, en la mayoría de los casos, crean una puerta trasera que permite la administración remota a un usuario no autorizado y es utilizado para el robo de datos personales.</a:t>
            </a:r>
            <a:endParaRPr sz="1100">
              <a:solidFill>
                <a:srgbClr val="3F3F3F"/>
              </a:solidFill>
              <a:latin typeface="Open Sans"/>
              <a:ea typeface="Open Sans"/>
              <a:cs typeface="Open Sans"/>
              <a:sym typeface="Open Sans"/>
            </a:endParaRPr>
          </a:p>
          <a:p>
            <a:pPr marL="0" lvl="0" indent="0" algn="l" rtl="0">
              <a:lnSpc>
                <a:spcPct val="150000"/>
              </a:lnSpc>
              <a:spcBef>
                <a:spcPts val="0"/>
              </a:spcBef>
              <a:spcAft>
                <a:spcPts val="0"/>
              </a:spcAft>
              <a:buNone/>
            </a:pPr>
            <a:r>
              <a:rPr lang="es" b="1">
                <a:solidFill>
                  <a:srgbClr val="EC183F"/>
                </a:solidFill>
                <a:latin typeface="Rajdhani"/>
                <a:ea typeface="Rajdhani"/>
                <a:cs typeface="Rajdhani"/>
                <a:sym typeface="Rajdhani"/>
              </a:rPr>
              <a:t>¿Hay más de una amenaza aplicada?</a:t>
            </a:r>
            <a:endParaRPr sz="1300">
              <a:solidFill>
                <a:srgbClr val="EC183F"/>
              </a:solidFill>
              <a:latin typeface="Open Sans"/>
              <a:ea typeface="Open Sans"/>
              <a:cs typeface="Open Sans"/>
              <a:sym typeface="Open Sans"/>
            </a:endParaRPr>
          </a:p>
          <a:p>
            <a:pPr marL="0" lvl="0" indent="0" algn="l" rtl="0">
              <a:lnSpc>
                <a:spcPct val="150000"/>
              </a:lnSpc>
              <a:spcBef>
                <a:spcPts val="0"/>
              </a:spcBef>
              <a:spcAft>
                <a:spcPts val="0"/>
              </a:spcAft>
              <a:buNone/>
            </a:pPr>
            <a:r>
              <a:rPr lang="es" sz="1100">
                <a:solidFill>
                  <a:srgbClr val="3F3F3F"/>
                </a:solidFill>
                <a:latin typeface="Open Sans"/>
                <a:ea typeface="Open Sans"/>
                <a:cs typeface="Open Sans"/>
                <a:sym typeface="Open Sans"/>
              </a:rPr>
              <a:t>Los daños o violaciones de privacidad que puede causar este virus es el uso de la webcam sin permiso, borrar el disco, modificar la agenda de contactos, robo de información (como datos bancarios e información personal), cambiar configuraciones en el sistema operativo, modificar carpetas y archivos, efectuar llamadas y enviar SMS, hasta geolocalizar al usuario por GPS. </a:t>
            </a:r>
            <a:endParaRPr sz="1300">
              <a:solidFill>
                <a:srgbClr val="3F3F3F"/>
              </a:solidFill>
              <a:latin typeface="Open Sans"/>
              <a:ea typeface="Open Sans"/>
              <a:cs typeface="Open Sans"/>
              <a:sym typeface="Open Sans"/>
            </a:endParaRPr>
          </a:p>
          <a:p>
            <a:pPr marL="0" lvl="0" indent="0" algn="l" rtl="0">
              <a:lnSpc>
                <a:spcPct val="150000"/>
              </a:lnSpc>
              <a:spcBef>
                <a:spcPts val="0"/>
              </a:spcBef>
              <a:spcAft>
                <a:spcPts val="0"/>
              </a:spcAft>
              <a:buNone/>
            </a:pPr>
            <a:r>
              <a:rPr lang="es" b="1">
                <a:solidFill>
                  <a:srgbClr val="EC183F"/>
                </a:solidFill>
                <a:latin typeface="Rajdhani"/>
                <a:ea typeface="Rajdhani"/>
                <a:cs typeface="Rajdhani"/>
                <a:sym typeface="Rajdhani"/>
              </a:rPr>
              <a:t>¿Qué solución o medida recomendarían?</a:t>
            </a:r>
            <a:endParaRPr>
              <a:solidFill>
                <a:srgbClr val="EC183F"/>
              </a:solidFill>
              <a:latin typeface="Open Sans"/>
              <a:ea typeface="Open Sans"/>
              <a:cs typeface="Open Sans"/>
              <a:sym typeface="Open Sans"/>
            </a:endParaRPr>
          </a:p>
          <a:p>
            <a:pPr marL="0" lvl="0" indent="0" algn="l" rtl="0">
              <a:lnSpc>
                <a:spcPct val="150000"/>
              </a:lnSpc>
              <a:spcBef>
                <a:spcPts val="0"/>
              </a:spcBef>
              <a:spcAft>
                <a:spcPts val="0"/>
              </a:spcAft>
              <a:buNone/>
            </a:pPr>
            <a:r>
              <a:rPr lang="es" sz="1100">
                <a:solidFill>
                  <a:srgbClr val="3F3F3F"/>
                </a:solidFill>
                <a:latin typeface="Open Sans"/>
                <a:ea typeface="Open Sans"/>
                <a:cs typeface="Open Sans"/>
                <a:sym typeface="Open Sans"/>
              </a:rPr>
              <a:t>Para protegerte de los troyanos, lo principal es contar con un antivirus actualizado y un firewall. El antivirus te avisará si has descargado un archivo que incluye un virus troyano y los eliminará en caso de que ya estés infectado.</a:t>
            </a:r>
            <a:endParaRPr sz="1100">
              <a:solidFill>
                <a:srgbClr val="3F3F3F"/>
              </a:solidFill>
              <a:latin typeface="Open Sans"/>
              <a:ea typeface="Open Sans"/>
              <a:cs typeface="Open Sans"/>
              <a:sym typeface="Open Sans"/>
            </a:endParaRPr>
          </a:p>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20"/>
          <p:cNvSpPr txBox="1"/>
          <p:nvPr/>
        </p:nvSpPr>
        <p:spPr>
          <a:xfrm>
            <a:off x="766075" y="174875"/>
            <a:ext cx="5927700" cy="6003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Mesa</a:t>
            </a:r>
            <a:r>
              <a:rPr lang="es" sz="3000" b="1">
                <a:solidFill>
                  <a:srgbClr val="434343"/>
                </a:solidFill>
                <a:latin typeface="Rajdhani"/>
                <a:ea typeface="Rajdhani"/>
                <a:cs typeface="Rajdhani"/>
                <a:sym typeface="Rajdhani"/>
              </a:rPr>
              <a:t> 4</a:t>
            </a:r>
            <a:endParaRPr b="1" u="sng"/>
          </a:p>
        </p:txBody>
      </p:sp>
      <p:sp>
        <p:nvSpPr>
          <p:cNvPr id="86" name="Google Shape;86;p20"/>
          <p:cNvSpPr txBox="1"/>
          <p:nvPr/>
        </p:nvSpPr>
        <p:spPr>
          <a:xfrm>
            <a:off x="662525" y="775175"/>
            <a:ext cx="8068200" cy="446370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0"/>
              </a:spcAft>
              <a:buNone/>
            </a:pPr>
            <a:r>
              <a:rPr lang="es" sz="1600">
                <a:solidFill>
                  <a:srgbClr val="3F3F3F"/>
                </a:solidFill>
                <a:latin typeface="Open Sans"/>
                <a:ea typeface="Open Sans"/>
                <a:cs typeface="Open Sans"/>
                <a:sym typeface="Open Sans"/>
              </a:rPr>
              <a:t>Nota :https://www.welivesecurity.com/la-es/2021/02/02/kobalos-amenaza-linux-afecta-infraestructuras-informaticas-alto-rendimiento/</a:t>
            </a:r>
            <a:endParaRPr sz="1600">
              <a:solidFill>
                <a:srgbClr val="3F3F3F"/>
              </a:solidFill>
              <a:latin typeface="Open Sans"/>
              <a:ea typeface="Open Sans"/>
              <a:cs typeface="Open Sans"/>
              <a:sym typeface="Open Sans"/>
            </a:endParaRPr>
          </a:p>
          <a:p>
            <a:pPr marL="0" lvl="0" indent="0" algn="l" rtl="0">
              <a:lnSpc>
                <a:spcPct val="200000"/>
              </a:lnSpc>
              <a:spcBef>
                <a:spcPts val="0"/>
              </a:spcBef>
              <a:spcAft>
                <a:spcPts val="0"/>
              </a:spcAft>
              <a:buNone/>
            </a:pPr>
            <a:r>
              <a:rPr lang="es" sz="1600">
                <a:solidFill>
                  <a:srgbClr val="3F3F3F"/>
                </a:solidFill>
                <a:latin typeface="Open Sans"/>
                <a:ea typeface="Open Sans"/>
                <a:cs typeface="Open Sans"/>
                <a:sym typeface="Open Sans"/>
              </a:rPr>
              <a:t>¿Qué tipo de amenaza es? </a:t>
            </a:r>
            <a:endParaRPr sz="1600">
              <a:solidFill>
                <a:srgbClr val="3F3F3F"/>
              </a:solidFill>
              <a:latin typeface="Open Sans"/>
              <a:ea typeface="Open Sans"/>
              <a:cs typeface="Open Sans"/>
              <a:sym typeface="Open Sans"/>
            </a:endParaRPr>
          </a:p>
          <a:p>
            <a:pPr marL="0" lvl="0" indent="0" algn="l" rtl="0">
              <a:lnSpc>
                <a:spcPct val="200000"/>
              </a:lnSpc>
              <a:spcBef>
                <a:spcPts val="0"/>
              </a:spcBef>
              <a:spcAft>
                <a:spcPts val="0"/>
              </a:spcAft>
              <a:buNone/>
            </a:pPr>
            <a:r>
              <a:rPr lang="es" sz="1050">
                <a:solidFill>
                  <a:srgbClr val="BDC1C6"/>
                </a:solidFill>
                <a:highlight>
                  <a:srgbClr val="202124"/>
                </a:highlight>
              </a:rPr>
              <a:t> </a:t>
            </a:r>
            <a:endParaRPr sz="1600">
              <a:solidFill>
                <a:srgbClr val="3F3F3F"/>
              </a:solidFill>
              <a:latin typeface="Open Sans"/>
              <a:ea typeface="Open Sans"/>
              <a:cs typeface="Open Sans"/>
              <a:sym typeface="Open Sans"/>
            </a:endParaRPr>
          </a:p>
          <a:p>
            <a:pPr marL="0" lvl="0" indent="0" algn="l" rtl="0">
              <a:lnSpc>
                <a:spcPct val="200000"/>
              </a:lnSpc>
              <a:spcBef>
                <a:spcPts val="0"/>
              </a:spcBef>
              <a:spcAft>
                <a:spcPts val="0"/>
              </a:spcAft>
              <a:buNone/>
            </a:pPr>
            <a:r>
              <a:rPr lang="es" sz="1600">
                <a:solidFill>
                  <a:srgbClr val="3F3F3F"/>
                </a:solidFill>
                <a:latin typeface="Open Sans"/>
                <a:ea typeface="Open Sans"/>
                <a:cs typeface="Open Sans"/>
                <a:sym typeface="Open Sans"/>
              </a:rPr>
              <a:t>¿Cómo comienza y cómo se propaga esta amenaza?</a:t>
            </a:r>
            <a:endParaRPr sz="1600">
              <a:solidFill>
                <a:srgbClr val="3F3F3F"/>
              </a:solidFill>
              <a:latin typeface="Open Sans"/>
              <a:ea typeface="Open Sans"/>
              <a:cs typeface="Open Sans"/>
              <a:sym typeface="Open Sans"/>
            </a:endParaRPr>
          </a:p>
          <a:p>
            <a:pPr marL="0" lvl="0" indent="0" algn="l" rtl="0">
              <a:lnSpc>
                <a:spcPct val="200000"/>
              </a:lnSpc>
              <a:spcBef>
                <a:spcPts val="0"/>
              </a:spcBef>
              <a:spcAft>
                <a:spcPts val="0"/>
              </a:spcAft>
              <a:buNone/>
            </a:pPr>
            <a:r>
              <a:rPr lang="es" sz="1600">
                <a:solidFill>
                  <a:srgbClr val="3F3F3F"/>
                </a:solidFill>
                <a:latin typeface="Open Sans"/>
                <a:ea typeface="Open Sans"/>
                <a:cs typeface="Open Sans"/>
                <a:sym typeface="Open Sans"/>
              </a:rPr>
              <a:t>¿Hay más de una amenaza aplicada ?</a:t>
            </a:r>
            <a:endParaRPr sz="1600">
              <a:solidFill>
                <a:srgbClr val="3F3F3F"/>
              </a:solidFill>
              <a:latin typeface="Open Sans"/>
              <a:ea typeface="Open Sans"/>
              <a:cs typeface="Open Sans"/>
              <a:sym typeface="Open Sans"/>
            </a:endParaRPr>
          </a:p>
          <a:p>
            <a:pPr marL="0" lvl="0" indent="0" algn="l" rtl="0">
              <a:lnSpc>
                <a:spcPct val="200000"/>
              </a:lnSpc>
              <a:spcBef>
                <a:spcPts val="0"/>
              </a:spcBef>
              <a:spcAft>
                <a:spcPts val="0"/>
              </a:spcAft>
              <a:buNone/>
            </a:pPr>
            <a:r>
              <a:rPr lang="es" sz="1600">
                <a:solidFill>
                  <a:srgbClr val="3F3F3F"/>
                </a:solidFill>
                <a:latin typeface="Open Sans"/>
                <a:ea typeface="Open Sans"/>
                <a:cs typeface="Open Sans"/>
                <a:sym typeface="Open Sans"/>
              </a:rPr>
              <a:t>¿Qué solución o medida recomendarían ?</a:t>
            </a:r>
            <a:endParaRPr/>
          </a:p>
          <a:p>
            <a:pPr marL="0" lvl="0" indent="0" algn="l" rtl="0">
              <a:spcBef>
                <a:spcPts val="60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1"/>
          <p:cNvSpPr txBox="1"/>
          <p:nvPr/>
        </p:nvSpPr>
        <p:spPr>
          <a:xfrm>
            <a:off x="766075" y="174875"/>
            <a:ext cx="5927700" cy="6003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Mesa</a:t>
            </a:r>
            <a:r>
              <a:rPr lang="es" sz="3000" b="1">
                <a:solidFill>
                  <a:srgbClr val="434343"/>
                </a:solidFill>
                <a:latin typeface="Rajdhani"/>
                <a:ea typeface="Rajdhani"/>
                <a:cs typeface="Rajdhani"/>
                <a:sym typeface="Rajdhani"/>
              </a:rPr>
              <a:t> 5</a:t>
            </a:r>
            <a:endParaRPr b="1" u="sng"/>
          </a:p>
        </p:txBody>
      </p:sp>
      <p:sp>
        <p:nvSpPr>
          <p:cNvPr id="92" name="Google Shape;92;p21"/>
          <p:cNvSpPr txBox="1"/>
          <p:nvPr/>
        </p:nvSpPr>
        <p:spPr>
          <a:xfrm>
            <a:off x="119875" y="775175"/>
            <a:ext cx="8137800" cy="384810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0"/>
              </a:spcAft>
              <a:buNone/>
            </a:pPr>
            <a:r>
              <a:rPr lang="es">
                <a:solidFill>
                  <a:schemeClr val="dk1"/>
                </a:solidFill>
              </a:rPr>
              <a:t>Nota : https://www.welivesecurity.com/la-es/2019/10/22/navegador-tor-troyanizado-robar-bitcoins-darknet/</a:t>
            </a:r>
            <a:endParaRPr>
              <a:solidFill>
                <a:schemeClr val="dk1"/>
              </a:solidFill>
            </a:endParaRPr>
          </a:p>
          <a:p>
            <a:pPr marL="0" lvl="0" indent="0" algn="l" rtl="0">
              <a:lnSpc>
                <a:spcPct val="200000"/>
              </a:lnSpc>
              <a:spcBef>
                <a:spcPts val="0"/>
              </a:spcBef>
              <a:spcAft>
                <a:spcPts val="0"/>
              </a:spcAft>
              <a:buNone/>
            </a:pPr>
            <a:r>
              <a:rPr lang="es" b="1">
                <a:solidFill>
                  <a:srgbClr val="FF0000"/>
                </a:solidFill>
              </a:rPr>
              <a:t>¿Qué tipo de amenaza es? </a:t>
            </a:r>
            <a:endParaRPr b="1">
              <a:solidFill>
                <a:srgbClr val="FF0000"/>
              </a:solidFill>
            </a:endParaRPr>
          </a:p>
          <a:p>
            <a:pPr marL="0" lvl="0" indent="0" algn="l" rtl="0">
              <a:lnSpc>
                <a:spcPct val="200000"/>
              </a:lnSpc>
              <a:spcBef>
                <a:spcPts val="0"/>
              </a:spcBef>
              <a:spcAft>
                <a:spcPts val="0"/>
              </a:spcAft>
              <a:buNone/>
            </a:pPr>
            <a:r>
              <a:rPr lang="es">
                <a:solidFill>
                  <a:schemeClr val="dk1"/>
                </a:solidFill>
              </a:rPr>
              <a:t>Spywares</a:t>
            </a:r>
            <a:endParaRPr>
              <a:solidFill>
                <a:schemeClr val="dk1"/>
              </a:solidFill>
            </a:endParaRPr>
          </a:p>
          <a:p>
            <a:pPr marL="0" lvl="0" indent="0" algn="l" rtl="0">
              <a:lnSpc>
                <a:spcPct val="200000"/>
              </a:lnSpc>
              <a:spcBef>
                <a:spcPts val="0"/>
              </a:spcBef>
              <a:spcAft>
                <a:spcPts val="0"/>
              </a:spcAft>
              <a:buNone/>
            </a:pPr>
            <a:r>
              <a:rPr lang="es" b="1">
                <a:solidFill>
                  <a:srgbClr val="FF0000"/>
                </a:solidFill>
              </a:rPr>
              <a:t>¿Cómo comienza y cómo se propaga esta amenaza? </a:t>
            </a:r>
            <a:r>
              <a:rPr lang="es">
                <a:solidFill>
                  <a:schemeClr val="dk1"/>
                </a:solidFill>
              </a:rPr>
              <a:t>Comienza una vez que se instala la actualización de la aplicación de Tor. Esto solo afecta a los usuarios de windows.</a:t>
            </a:r>
            <a:endParaRPr>
              <a:solidFill>
                <a:schemeClr val="dk1"/>
              </a:solidFill>
            </a:endParaRPr>
          </a:p>
          <a:p>
            <a:pPr marL="0" lvl="0" indent="0" algn="l" rtl="0">
              <a:lnSpc>
                <a:spcPct val="200000"/>
              </a:lnSpc>
              <a:spcBef>
                <a:spcPts val="0"/>
              </a:spcBef>
              <a:spcAft>
                <a:spcPts val="0"/>
              </a:spcAft>
              <a:buNone/>
            </a:pPr>
            <a:r>
              <a:rPr lang="es" b="1">
                <a:solidFill>
                  <a:srgbClr val="FF0000"/>
                </a:solidFill>
              </a:rPr>
              <a:t>¿Hay más de una amenaza aplicada ?</a:t>
            </a:r>
            <a:r>
              <a:rPr lang="es">
                <a:solidFill>
                  <a:schemeClr val="dk1"/>
                </a:solidFill>
              </a:rPr>
              <a:t> </a:t>
            </a:r>
            <a:r>
              <a:rPr lang="es">
                <a:solidFill>
                  <a:schemeClr val="dk1"/>
                </a:solidFill>
                <a:highlight>
                  <a:srgbClr val="FFFFFF"/>
                </a:highlight>
              </a:rPr>
              <a:t>Esta amenaza fue diseñada para robar monedas digitales de aquellos que visitan mercados de la darknet.</a:t>
            </a:r>
            <a:endParaRPr>
              <a:solidFill>
                <a:schemeClr val="dk1"/>
              </a:solidFill>
            </a:endParaRPr>
          </a:p>
          <a:p>
            <a:pPr marL="0" lvl="0" indent="0" algn="l" rtl="0">
              <a:lnSpc>
                <a:spcPct val="200000"/>
              </a:lnSpc>
              <a:spcBef>
                <a:spcPts val="0"/>
              </a:spcBef>
              <a:spcAft>
                <a:spcPts val="0"/>
              </a:spcAft>
              <a:buNone/>
            </a:pPr>
            <a:r>
              <a:rPr lang="es" b="1">
                <a:solidFill>
                  <a:srgbClr val="FF0000"/>
                </a:solidFill>
              </a:rPr>
              <a:t>¿Qué solución o medida recomendarían? </a:t>
            </a:r>
            <a:r>
              <a:rPr lang="es">
                <a:solidFill>
                  <a:schemeClr val="dk1"/>
                </a:solidFill>
              </a:rPr>
              <a:t>La solución sería mantener actualizada la aplicación.  </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2"/>
          <p:cNvSpPr txBox="1"/>
          <p:nvPr/>
        </p:nvSpPr>
        <p:spPr>
          <a:xfrm>
            <a:off x="766075" y="174875"/>
            <a:ext cx="7633200" cy="6003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Mesa</a:t>
            </a:r>
            <a:r>
              <a:rPr lang="es" sz="3000" b="1">
                <a:solidFill>
                  <a:srgbClr val="434343"/>
                </a:solidFill>
                <a:latin typeface="Rajdhani"/>
                <a:ea typeface="Rajdhani"/>
                <a:cs typeface="Rajdhani"/>
                <a:sym typeface="Rajdhani"/>
              </a:rPr>
              <a:t> 6 - </a:t>
            </a:r>
            <a:r>
              <a:rPr lang="es" sz="1000" b="1">
                <a:solidFill>
                  <a:srgbClr val="434343"/>
                </a:solidFill>
                <a:latin typeface="Rajdhani"/>
                <a:ea typeface="Rajdhani"/>
                <a:cs typeface="Rajdhani"/>
                <a:sym typeface="Rajdhani"/>
              </a:rPr>
              <a:t>Martin Paliza, Maria Vanesa López, Sara Palacio, Mayra Torres, Diana Cardozo y Estefania Bermudez</a:t>
            </a:r>
            <a:endParaRPr sz="100" b="1" u="sng"/>
          </a:p>
        </p:txBody>
      </p:sp>
      <p:sp>
        <p:nvSpPr>
          <p:cNvPr id="98" name="Google Shape;98;p22"/>
          <p:cNvSpPr txBox="1"/>
          <p:nvPr/>
        </p:nvSpPr>
        <p:spPr>
          <a:xfrm>
            <a:off x="755400" y="672125"/>
            <a:ext cx="7633200" cy="461760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0"/>
              </a:spcAft>
              <a:buNone/>
            </a:pPr>
            <a:r>
              <a:rPr lang="es" b="1">
                <a:solidFill>
                  <a:srgbClr val="3F3F3F"/>
                </a:solidFill>
                <a:latin typeface="Open Sans"/>
                <a:ea typeface="Open Sans"/>
                <a:cs typeface="Open Sans"/>
                <a:sym typeface="Open Sans"/>
              </a:rPr>
              <a:t>Nota: </a:t>
            </a:r>
            <a:r>
              <a:rPr lang="es" sz="1200">
                <a:solidFill>
                  <a:srgbClr val="3F3F3F"/>
                </a:solidFill>
                <a:latin typeface="Open Sans"/>
                <a:ea typeface="Open Sans"/>
                <a:cs typeface="Open Sans"/>
                <a:sym typeface="Open Sans"/>
              </a:rPr>
              <a:t>&lt;</a:t>
            </a:r>
            <a:r>
              <a:rPr lang="es" sz="1200" u="sng">
                <a:solidFill>
                  <a:schemeClr val="hlink"/>
                </a:solidFill>
                <a:latin typeface="Open Sans"/>
                <a:ea typeface="Open Sans"/>
                <a:cs typeface="Open Sans"/>
                <a:sym typeface="Open Sans"/>
                <a:hlinkClick r:id="rId3"/>
              </a:rPr>
              <a:t>https://www.welivesecurity.com/la-es/2019/08/23/ataque-departam</a:t>
            </a:r>
            <a:r>
              <a:rPr lang="es" sz="1200">
                <a:solidFill>
                  <a:srgbClr val="3F3F3F"/>
                </a:solidFill>
                <a:latin typeface="Open Sans"/>
                <a:ea typeface="Open Sans"/>
                <a:cs typeface="Open Sans"/>
                <a:sym typeface="Open Sans"/>
              </a:rPr>
              <a:t>&gt;</a:t>
            </a:r>
            <a:endParaRPr sz="1200">
              <a:solidFill>
                <a:srgbClr val="3F3F3F"/>
              </a:solidFill>
              <a:latin typeface="Open Sans"/>
              <a:ea typeface="Open Sans"/>
              <a:cs typeface="Open Sans"/>
              <a:sym typeface="Open Sans"/>
            </a:endParaRPr>
          </a:p>
          <a:p>
            <a:pPr marL="0" lvl="0" indent="0" algn="l" rtl="0">
              <a:lnSpc>
                <a:spcPct val="200000"/>
              </a:lnSpc>
              <a:spcBef>
                <a:spcPts val="0"/>
              </a:spcBef>
              <a:spcAft>
                <a:spcPts val="0"/>
              </a:spcAft>
              <a:buNone/>
            </a:pPr>
            <a:r>
              <a:rPr lang="es" b="1">
                <a:solidFill>
                  <a:srgbClr val="3F3F3F"/>
                </a:solidFill>
                <a:latin typeface="Open Sans"/>
                <a:ea typeface="Open Sans"/>
                <a:cs typeface="Open Sans"/>
                <a:sym typeface="Open Sans"/>
              </a:rPr>
              <a:t>¿Qué tipo de amenaza es?=</a:t>
            </a:r>
            <a:r>
              <a:rPr lang="es">
                <a:solidFill>
                  <a:srgbClr val="3F3F3F"/>
                </a:solidFill>
                <a:latin typeface="Open Sans"/>
                <a:ea typeface="Open Sans"/>
                <a:cs typeface="Open Sans"/>
                <a:sym typeface="Open Sans"/>
              </a:rPr>
              <a:t> </a:t>
            </a:r>
            <a:r>
              <a:rPr lang="es" sz="1100">
                <a:solidFill>
                  <a:srgbClr val="3F3F3F"/>
                </a:solidFill>
                <a:latin typeface="Open Sans"/>
                <a:ea typeface="Open Sans"/>
                <a:cs typeface="Open Sans"/>
                <a:sym typeface="Open Sans"/>
              </a:rPr>
              <a:t>Un backdoor y un troyano de acceso remoto (RAT) que se nombran respectivamente, BalkanDoor y BalkanRAT</a:t>
            </a:r>
            <a:r>
              <a:rPr lang="es" sz="1350">
                <a:solidFill>
                  <a:srgbClr val="424D56"/>
                </a:solidFill>
                <a:highlight>
                  <a:srgbClr val="FFFFFF"/>
                </a:highlight>
              </a:rPr>
              <a:t>.</a:t>
            </a:r>
            <a:endParaRPr>
              <a:solidFill>
                <a:srgbClr val="3F3F3F"/>
              </a:solidFill>
              <a:latin typeface="Open Sans"/>
              <a:ea typeface="Open Sans"/>
              <a:cs typeface="Open Sans"/>
              <a:sym typeface="Open Sans"/>
            </a:endParaRPr>
          </a:p>
          <a:p>
            <a:pPr marL="0" lvl="0" indent="0" algn="l" rtl="0">
              <a:lnSpc>
                <a:spcPct val="200000"/>
              </a:lnSpc>
              <a:spcBef>
                <a:spcPts val="0"/>
              </a:spcBef>
              <a:spcAft>
                <a:spcPts val="0"/>
              </a:spcAft>
              <a:buNone/>
            </a:pPr>
            <a:r>
              <a:rPr lang="es" b="1">
                <a:solidFill>
                  <a:srgbClr val="3F3F3F"/>
                </a:solidFill>
                <a:latin typeface="Open Sans"/>
                <a:ea typeface="Open Sans"/>
                <a:cs typeface="Open Sans"/>
                <a:sym typeface="Open Sans"/>
              </a:rPr>
              <a:t>¿Cómo comienza y cómo se propaga esta amenaza?</a:t>
            </a:r>
            <a:r>
              <a:rPr lang="es">
                <a:solidFill>
                  <a:srgbClr val="3F3F3F"/>
                </a:solidFill>
                <a:latin typeface="Open Sans"/>
                <a:ea typeface="Open Sans"/>
                <a:cs typeface="Open Sans"/>
                <a:sym typeface="Open Sans"/>
              </a:rPr>
              <a:t>= </a:t>
            </a:r>
            <a:r>
              <a:rPr lang="es" sz="1100">
                <a:solidFill>
                  <a:srgbClr val="3F3F3F"/>
                </a:solidFill>
                <a:latin typeface="Open Sans"/>
                <a:ea typeface="Open Sans"/>
                <a:cs typeface="Open Sans"/>
                <a:sym typeface="Open Sans"/>
              </a:rPr>
              <a:t>Comienza con una campaña publicitaria y se propaga por medio de </a:t>
            </a:r>
            <a:r>
              <a:rPr lang="es" sz="1100">
                <a:solidFill>
                  <a:srgbClr val="424D56"/>
                </a:solidFill>
                <a:highlight>
                  <a:srgbClr val="FFFFFF"/>
                </a:highlight>
              </a:rPr>
              <a:t>correos electrónicos maliciosos.</a:t>
            </a:r>
            <a:endParaRPr sz="1100">
              <a:solidFill>
                <a:srgbClr val="3F3F3F"/>
              </a:solidFill>
              <a:latin typeface="Open Sans"/>
              <a:ea typeface="Open Sans"/>
              <a:cs typeface="Open Sans"/>
              <a:sym typeface="Open Sans"/>
            </a:endParaRPr>
          </a:p>
          <a:p>
            <a:pPr marL="0" lvl="0" indent="0" algn="l" rtl="0">
              <a:lnSpc>
                <a:spcPct val="200000"/>
              </a:lnSpc>
              <a:spcBef>
                <a:spcPts val="0"/>
              </a:spcBef>
              <a:spcAft>
                <a:spcPts val="0"/>
              </a:spcAft>
              <a:buNone/>
            </a:pPr>
            <a:r>
              <a:rPr lang="es" b="1">
                <a:solidFill>
                  <a:srgbClr val="3F3F3F"/>
                </a:solidFill>
                <a:latin typeface="Open Sans"/>
                <a:ea typeface="Open Sans"/>
                <a:cs typeface="Open Sans"/>
                <a:sym typeface="Open Sans"/>
              </a:rPr>
              <a:t>¿Hay más de una amenaza aplicada?</a:t>
            </a:r>
            <a:r>
              <a:rPr lang="es" sz="1100">
                <a:solidFill>
                  <a:srgbClr val="3F3F3F"/>
                </a:solidFill>
                <a:latin typeface="Open Sans"/>
                <a:ea typeface="Open Sans"/>
                <a:cs typeface="Open Sans"/>
                <a:sym typeface="Open Sans"/>
              </a:rPr>
              <a:t>= BalkanDoor (el atacante envía un comando para desbloquear la pantalla) y BalkanRAT (pueden hacer lo que quieran en la computadora.)</a:t>
            </a:r>
            <a:endParaRPr>
              <a:solidFill>
                <a:srgbClr val="3F3F3F"/>
              </a:solidFill>
              <a:latin typeface="Open Sans"/>
              <a:ea typeface="Open Sans"/>
              <a:cs typeface="Open Sans"/>
              <a:sym typeface="Open Sans"/>
            </a:endParaRPr>
          </a:p>
          <a:p>
            <a:pPr marL="0" lvl="0" indent="0" algn="l" rtl="0">
              <a:lnSpc>
                <a:spcPct val="200000"/>
              </a:lnSpc>
              <a:spcBef>
                <a:spcPts val="0"/>
              </a:spcBef>
              <a:spcAft>
                <a:spcPts val="0"/>
              </a:spcAft>
              <a:buNone/>
            </a:pPr>
            <a:r>
              <a:rPr lang="es" b="1">
                <a:solidFill>
                  <a:srgbClr val="3F3F3F"/>
                </a:solidFill>
                <a:latin typeface="Open Sans"/>
                <a:ea typeface="Open Sans"/>
                <a:cs typeface="Open Sans"/>
                <a:sym typeface="Open Sans"/>
              </a:rPr>
              <a:t>¿Qué solución o medida recomendarían?</a:t>
            </a:r>
            <a:r>
              <a:rPr lang="es" sz="1100">
                <a:solidFill>
                  <a:srgbClr val="3F3F3F"/>
                </a:solidFill>
                <a:latin typeface="Open Sans"/>
                <a:ea typeface="Open Sans"/>
                <a:cs typeface="Open Sans"/>
                <a:sym typeface="Open Sans"/>
              </a:rPr>
              <a:t>= Seguir las reglas básicas de ciberseguridad: tener cuidado con los correos electrónicos y examinar tanto los archivos adjuntos como los enlaces que puedan venir en ellos; mantener actualizado sus equipos y utilizar una solución de seguridad confiable.</a:t>
            </a:r>
            <a:endParaRPr sz="1200"/>
          </a:p>
          <a:p>
            <a:pPr marL="0" lvl="0" indent="0" algn="l" rtl="0">
              <a:spcBef>
                <a:spcPts val="60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3"/>
          <p:cNvSpPr txBox="1"/>
          <p:nvPr/>
        </p:nvSpPr>
        <p:spPr>
          <a:xfrm>
            <a:off x="918475" y="327275"/>
            <a:ext cx="5927700" cy="6003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Mesa</a:t>
            </a:r>
            <a:r>
              <a:rPr lang="es" sz="3000" b="1">
                <a:solidFill>
                  <a:srgbClr val="434343"/>
                </a:solidFill>
                <a:latin typeface="Rajdhani"/>
                <a:ea typeface="Rajdhani"/>
                <a:cs typeface="Rajdhani"/>
                <a:sym typeface="Rajdhani"/>
              </a:rPr>
              <a:t> 7</a:t>
            </a:r>
            <a:endParaRPr b="1" u="sng"/>
          </a:p>
        </p:txBody>
      </p:sp>
      <p:sp>
        <p:nvSpPr>
          <p:cNvPr id="104" name="Google Shape;104;p23"/>
          <p:cNvSpPr txBox="1"/>
          <p:nvPr/>
        </p:nvSpPr>
        <p:spPr>
          <a:xfrm>
            <a:off x="918475" y="855175"/>
            <a:ext cx="7633200" cy="367890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0"/>
              </a:spcAft>
              <a:buNone/>
            </a:pPr>
            <a:r>
              <a:rPr lang="es">
                <a:solidFill>
                  <a:srgbClr val="3F3F3F"/>
                </a:solidFill>
                <a:latin typeface="Open Sans"/>
                <a:ea typeface="Open Sans"/>
                <a:cs typeface="Open Sans"/>
                <a:sym typeface="Open Sans"/>
              </a:rPr>
              <a:t>Nota: &lt;</a:t>
            </a:r>
            <a:r>
              <a:rPr lang="es" sz="1100" u="sng">
                <a:solidFill>
                  <a:schemeClr val="hlink"/>
                </a:solidFill>
                <a:hlinkClick r:id="rId3"/>
              </a:rPr>
              <a:t>Ataque masivo del ransomware REvil comprometió más de 1000 compañías en mundo | WeLiveSecurity</a:t>
            </a:r>
            <a:r>
              <a:rPr lang="es">
                <a:solidFill>
                  <a:srgbClr val="3F3F3F"/>
                </a:solidFill>
                <a:latin typeface="Open Sans"/>
                <a:ea typeface="Open Sans"/>
                <a:cs typeface="Open Sans"/>
                <a:sym typeface="Open Sans"/>
              </a:rPr>
              <a:t>&gt;</a:t>
            </a:r>
            <a:endParaRPr>
              <a:solidFill>
                <a:srgbClr val="3F3F3F"/>
              </a:solidFill>
              <a:latin typeface="Open Sans"/>
              <a:ea typeface="Open Sans"/>
              <a:cs typeface="Open Sans"/>
              <a:sym typeface="Open Sans"/>
            </a:endParaRPr>
          </a:p>
          <a:p>
            <a:pPr marL="0" lvl="0" indent="0" algn="l" rtl="0">
              <a:lnSpc>
                <a:spcPct val="100000"/>
              </a:lnSpc>
              <a:spcBef>
                <a:spcPts val="0"/>
              </a:spcBef>
              <a:spcAft>
                <a:spcPts val="0"/>
              </a:spcAft>
              <a:buNone/>
            </a:pPr>
            <a:r>
              <a:rPr lang="es" b="1">
                <a:solidFill>
                  <a:srgbClr val="FF0000"/>
                </a:solidFill>
                <a:latin typeface="Open Sans"/>
                <a:ea typeface="Open Sans"/>
                <a:cs typeface="Open Sans"/>
                <a:sym typeface="Open Sans"/>
              </a:rPr>
              <a:t>¿Qué tipo de amenaza es?</a:t>
            </a:r>
            <a:r>
              <a:rPr lang="es" sz="1300" b="1">
                <a:solidFill>
                  <a:srgbClr val="3F3F3F"/>
                </a:solidFill>
                <a:latin typeface="Open Sans"/>
                <a:ea typeface="Open Sans"/>
                <a:cs typeface="Open Sans"/>
                <a:sym typeface="Open Sans"/>
              </a:rPr>
              <a:t> </a:t>
            </a:r>
            <a:endParaRPr sz="1300" b="1">
              <a:solidFill>
                <a:srgbClr val="3F3F3F"/>
              </a:solidFill>
              <a:latin typeface="Open Sans"/>
              <a:ea typeface="Open Sans"/>
              <a:cs typeface="Open Sans"/>
              <a:sym typeface="Open Sans"/>
            </a:endParaRPr>
          </a:p>
          <a:p>
            <a:pPr marL="0" lvl="0" indent="0" algn="l" rtl="0">
              <a:lnSpc>
                <a:spcPct val="100000"/>
              </a:lnSpc>
              <a:spcBef>
                <a:spcPts val="0"/>
              </a:spcBef>
              <a:spcAft>
                <a:spcPts val="0"/>
              </a:spcAft>
              <a:buNone/>
            </a:pPr>
            <a:r>
              <a:rPr lang="es" sz="1300">
                <a:solidFill>
                  <a:srgbClr val="3F3F3F"/>
                </a:solidFill>
                <a:latin typeface="Open Sans"/>
                <a:ea typeface="Open Sans"/>
                <a:cs typeface="Open Sans"/>
                <a:sym typeface="Open Sans"/>
              </a:rPr>
              <a:t>Ransomware</a:t>
            </a:r>
            <a:endParaRPr sz="1300">
              <a:solidFill>
                <a:srgbClr val="3F3F3F"/>
              </a:solidFill>
              <a:latin typeface="Open Sans"/>
              <a:ea typeface="Open Sans"/>
              <a:cs typeface="Open Sans"/>
              <a:sym typeface="Open Sans"/>
            </a:endParaRPr>
          </a:p>
          <a:p>
            <a:pPr marL="0" lvl="0" indent="0" algn="l" rtl="0">
              <a:lnSpc>
                <a:spcPct val="100000"/>
              </a:lnSpc>
              <a:spcBef>
                <a:spcPts val="0"/>
              </a:spcBef>
              <a:spcAft>
                <a:spcPts val="0"/>
              </a:spcAft>
              <a:buNone/>
            </a:pPr>
            <a:r>
              <a:rPr lang="es" sz="1300">
                <a:solidFill>
                  <a:srgbClr val="3F3F3F"/>
                </a:solidFill>
                <a:latin typeface="Open Sans"/>
                <a:ea typeface="Open Sans"/>
                <a:cs typeface="Open Sans"/>
                <a:sym typeface="Open Sans"/>
              </a:rPr>
              <a:t>Es un malware o código malicioso que tiene como objetivo cifrar los datos de la computadora de la víctima impidiendo el acceso y solicitando un pago de “rescate generalmente en bitcoins.</a:t>
            </a:r>
            <a:endParaRPr sz="1300">
              <a:solidFill>
                <a:srgbClr val="3F3F3F"/>
              </a:solidFill>
              <a:latin typeface="Open Sans"/>
              <a:ea typeface="Open Sans"/>
              <a:cs typeface="Open Sans"/>
              <a:sym typeface="Open Sans"/>
            </a:endParaRPr>
          </a:p>
          <a:p>
            <a:pPr marL="0" lvl="0" indent="0" algn="l" rtl="0">
              <a:lnSpc>
                <a:spcPct val="100000"/>
              </a:lnSpc>
              <a:spcBef>
                <a:spcPts val="0"/>
              </a:spcBef>
              <a:spcAft>
                <a:spcPts val="0"/>
              </a:spcAft>
              <a:buNone/>
            </a:pPr>
            <a:endParaRPr sz="1300">
              <a:solidFill>
                <a:srgbClr val="3F3F3F"/>
              </a:solidFill>
              <a:latin typeface="Open Sans"/>
              <a:ea typeface="Open Sans"/>
              <a:cs typeface="Open Sans"/>
              <a:sym typeface="Open Sans"/>
            </a:endParaRPr>
          </a:p>
          <a:p>
            <a:pPr marL="0" lvl="0" indent="0" algn="l" rtl="0">
              <a:lnSpc>
                <a:spcPct val="100000"/>
              </a:lnSpc>
              <a:spcBef>
                <a:spcPts val="0"/>
              </a:spcBef>
              <a:spcAft>
                <a:spcPts val="0"/>
              </a:spcAft>
              <a:buNone/>
            </a:pPr>
            <a:r>
              <a:rPr lang="es" b="1">
                <a:solidFill>
                  <a:srgbClr val="FF0000"/>
                </a:solidFill>
                <a:latin typeface="Open Sans"/>
                <a:ea typeface="Open Sans"/>
                <a:cs typeface="Open Sans"/>
                <a:sym typeface="Open Sans"/>
              </a:rPr>
              <a:t>¿Cómo comienza y cómo se propaga esta amenaza? </a:t>
            </a:r>
            <a:endParaRPr b="1">
              <a:solidFill>
                <a:srgbClr val="FF0000"/>
              </a:solidFill>
              <a:latin typeface="Open Sans"/>
              <a:ea typeface="Open Sans"/>
              <a:cs typeface="Open Sans"/>
              <a:sym typeface="Open Sans"/>
            </a:endParaRPr>
          </a:p>
          <a:p>
            <a:pPr marL="0" lvl="0" indent="0" algn="l" rtl="0">
              <a:lnSpc>
                <a:spcPct val="100000"/>
              </a:lnSpc>
              <a:spcBef>
                <a:spcPts val="0"/>
              </a:spcBef>
              <a:spcAft>
                <a:spcPts val="0"/>
              </a:spcAft>
              <a:buNone/>
            </a:pPr>
            <a:r>
              <a:rPr lang="es" sz="1300">
                <a:solidFill>
                  <a:srgbClr val="3F3F3F"/>
                </a:solidFill>
                <a:latin typeface="Open Sans"/>
                <a:ea typeface="Open Sans"/>
                <a:cs typeface="Open Sans"/>
                <a:sym typeface="Open Sans"/>
              </a:rPr>
              <a:t>Comenzó por la actualización con permisos de administrador que afectó a los MSP y estos a su vez infectaron los sistemas de sus clientes con la amenaza; fue un ataque de cadena de suministro utilizando un instalador de una actualización automática del software de gestión de IT de la compañía Kaseya.</a:t>
            </a:r>
            <a:endParaRPr sz="1300">
              <a:solidFill>
                <a:srgbClr val="3F3F3F"/>
              </a:solidFill>
              <a:latin typeface="Open Sans"/>
              <a:ea typeface="Open Sans"/>
              <a:cs typeface="Open Sans"/>
              <a:sym typeface="Open Sans"/>
            </a:endParaRPr>
          </a:p>
          <a:p>
            <a:pPr marL="0" lvl="0" indent="0" algn="l" rtl="0">
              <a:lnSpc>
                <a:spcPct val="100000"/>
              </a:lnSpc>
              <a:spcBef>
                <a:spcPts val="0"/>
              </a:spcBef>
              <a:spcAft>
                <a:spcPts val="0"/>
              </a:spcAft>
              <a:buNone/>
            </a:pPr>
            <a:endParaRPr sz="1300">
              <a:solidFill>
                <a:srgbClr val="3F3F3F"/>
              </a:solidFill>
              <a:latin typeface="Open Sans"/>
              <a:ea typeface="Open Sans"/>
              <a:cs typeface="Open Sans"/>
              <a:sym typeface="Open Sans"/>
            </a:endParaRPr>
          </a:p>
          <a:p>
            <a:pPr marL="0" lvl="0" indent="0" algn="l" rtl="0">
              <a:lnSpc>
                <a:spcPct val="100000"/>
              </a:lnSpc>
              <a:spcBef>
                <a:spcPts val="0"/>
              </a:spcBef>
              <a:spcAft>
                <a:spcPts val="0"/>
              </a:spcAft>
              <a:buNone/>
            </a:pPr>
            <a:r>
              <a:rPr lang="es" b="1">
                <a:solidFill>
                  <a:srgbClr val="FF0000"/>
                </a:solidFill>
                <a:latin typeface="Open Sans"/>
                <a:ea typeface="Open Sans"/>
                <a:cs typeface="Open Sans"/>
                <a:sym typeface="Open Sans"/>
              </a:rPr>
              <a:t>¿Hay más de una amenaza aplicada?</a:t>
            </a:r>
            <a:endParaRPr b="1">
              <a:solidFill>
                <a:srgbClr val="FF0000"/>
              </a:solidFill>
              <a:latin typeface="Open Sans"/>
              <a:ea typeface="Open Sans"/>
              <a:cs typeface="Open Sans"/>
              <a:sym typeface="Open Sans"/>
            </a:endParaRPr>
          </a:p>
          <a:p>
            <a:pPr marL="0" lvl="0" indent="0" algn="l" rtl="0">
              <a:lnSpc>
                <a:spcPct val="100000"/>
              </a:lnSpc>
              <a:spcBef>
                <a:spcPts val="0"/>
              </a:spcBef>
              <a:spcAft>
                <a:spcPts val="0"/>
              </a:spcAft>
              <a:buNone/>
            </a:pPr>
            <a:r>
              <a:rPr lang="es" sz="1300">
                <a:solidFill>
                  <a:srgbClr val="3F3F3F"/>
                </a:solidFill>
                <a:latin typeface="Open Sans"/>
                <a:ea typeface="Open Sans"/>
                <a:cs typeface="Open Sans"/>
                <a:sym typeface="Open Sans"/>
              </a:rPr>
              <a:t>No, en este caso particular no se robó la información previamente a la encriptación, algo que es una práctica común en este tipo de ataques.</a:t>
            </a:r>
            <a:endParaRPr sz="1300">
              <a:solidFill>
                <a:schemeClr val="dk1"/>
              </a:solidFill>
              <a:latin typeface="Open Sans"/>
              <a:ea typeface="Open Sans"/>
              <a:cs typeface="Open Sans"/>
              <a:sym typeface="Open Sans"/>
            </a:endParaRPr>
          </a:p>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1622</Words>
  <Application>Microsoft Office PowerPoint</Application>
  <PresentationFormat>Presentación en pantalla (16:9)</PresentationFormat>
  <Paragraphs>98</Paragraphs>
  <Slides>11</Slides>
  <Notes>11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Open Sans</vt:lpstr>
      <vt:lpstr>Arial</vt:lpstr>
      <vt:lpstr>Roboto</vt:lpstr>
      <vt:lpstr>Rajdhani</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william granada</dc:creator>
  <cp:lastModifiedBy>william granada</cp:lastModifiedBy>
  <cp:revision>1</cp:revision>
  <dcterms:modified xsi:type="dcterms:W3CDTF">2021-12-13T03:50:24Z</dcterms:modified>
</cp:coreProperties>
</file>