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52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30" dirty="0"/>
              <a:t>Armado </a:t>
            </a:r>
            <a:r>
              <a:rPr spc="25" dirty="0"/>
              <a:t>de</a:t>
            </a:r>
            <a:r>
              <a:rPr spc="-90" dirty="0"/>
              <a:t> </a:t>
            </a:r>
            <a:r>
              <a:rPr spc="30" dirty="0"/>
              <a:t>computadoras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 u="heavy">
                <a:solidFill>
                  <a:srgbClr val="0097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 u="heavy">
                <a:solidFill>
                  <a:srgbClr val="0097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30" dirty="0"/>
              <a:t>Armado </a:t>
            </a:r>
            <a:r>
              <a:rPr spc="25" dirty="0"/>
              <a:t>de</a:t>
            </a:r>
            <a:r>
              <a:rPr spc="-90" dirty="0"/>
              <a:t> </a:t>
            </a:r>
            <a:r>
              <a:rPr spc="30" dirty="0"/>
              <a:t>computadoras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 u="heavy">
                <a:solidFill>
                  <a:srgbClr val="0097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9900" y="1465691"/>
            <a:ext cx="3886835" cy="286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434343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30" dirty="0"/>
              <a:t>Armado </a:t>
            </a:r>
            <a:r>
              <a:rPr spc="25" dirty="0"/>
              <a:t>de</a:t>
            </a:r>
            <a:r>
              <a:rPr spc="-90" dirty="0"/>
              <a:t> </a:t>
            </a:r>
            <a:r>
              <a:rPr spc="30" dirty="0"/>
              <a:t>computadoras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888949" y="3624550"/>
            <a:ext cx="2675821" cy="1117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 u="heavy">
                <a:solidFill>
                  <a:srgbClr val="0097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30" dirty="0"/>
              <a:t>Armado </a:t>
            </a:r>
            <a:r>
              <a:rPr spc="25" dirty="0"/>
              <a:t>de</a:t>
            </a:r>
            <a:r>
              <a:rPr spc="-90" dirty="0"/>
              <a:t> </a:t>
            </a:r>
            <a:r>
              <a:rPr spc="30" dirty="0"/>
              <a:t>computadoras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4856480"/>
          </a:xfrm>
          <a:custGeom>
            <a:avLst/>
            <a:gdLst/>
            <a:ahLst/>
            <a:cxnLst/>
            <a:rect l="l" t="t" r="r" b="b"/>
            <a:pathLst>
              <a:path w="9144000" h="4856480">
                <a:moveTo>
                  <a:pt x="0" y="0"/>
                </a:moveTo>
                <a:lnTo>
                  <a:pt x="9144000" y="0"/>
                </a:lnTo>
                <a:lnTo>
                  <a:pt x="9144000" y="4856100"/>
                </a:lnTo>
                <a:lnTo>
                  <a:pt x="0" y="4856100"/>
                </a:lnTo>
                <a:lnTo>
                  <a:pt x="0" y="0"/>
                </a:lnTo>
                <a:close/>
              </a:path>
            </a:pathLst>
          </a:custGeom>
          <a:solidFill>
            <a:srgbClr val="333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860834"/>
            <a:ext cx="9144000" cy="5715"/>
          </a:xfrm>
          <a:custGeom>
            <a:avLst/>
            <a:gdLst/>
            <a:ahLst/>
            <a:cxnLst/>
            <a:rect l="l" t="t" r="r" b="b"/>
            <a:pathLst>
              <a:path w="9144000" h="5714">
                <a:moveTo>
                  <a:pt x="0" y="5381"/>
                </a:moveTo>
                <a:lnTo>
                  <a:pt x="9143999" y="0"/>
                </a:lnTo>
              </a:path>
            </a:pathLst>
          </a:custGeom>
          <a:ln w="9524">
            <a:solidFill>
              <a:srgbClr val="FCD8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4856100"/>
            <a:ext cx="9144000" cy="287655"/>
          </a:xfrm>
          <a:custGeom>
            <a:avLst/>
            <a:gdLst/>
            <a:ahLst/>
            <a:cxnLst/>
            <a:rect l="l" t="t" r="r" b="b"/>
            <a:pathLst>
              <a:path w="9144000" h="287654">
                <a:moveTo>
                  <a:pt x="0" y="0"/>
                </a:moveTo>
                <a:lnTo>
                  <a:pt x="9143999" y="0"/>
                </a:lnTo>
                <a:lnTo>
                  <a:pt x="9143999" y="287399"/>
                </a:lnTo>
                <a:lnTo>
                  <a:pt x="0" y="287399"/>
                </a:lnTo>
                <a:lnTo>
                  <a:pt x="0" y="0"/>
                </a:lnTo>
                <a:close/>
              </a:path>
            </a:pathLst>
          </a:custGeom>
          <a:solidFill>
            <a:srgbClr val="EC18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074224" y="4931037"/>
            <a:ext cx="764550" cy="182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30" dirty="0"/>
              <a:t>Armado </a:t>
            </a:r>
            <a:r>
              <a:rPr spc="25" dirty="0"/>
              <a:t>de</a:t>
            </a:r>
            <a:r>
              <a:rPr spc="-90" dirty="0"/>
              <a:t> </a:t>
            </a:r>
            <a:r>
              <a:rPr spc="30" dirty="0"/>
              <a:t>computadoras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60834"/>
            <a:ext cx="9144000" cy="5715"/>
          </a:xfrm>
          <a:custGeom>
            <a:avLst/>
            <a:gdLst/>
            <a:ahLst/>
            <a:cxnLst/>
            <a:rect l="l" t="t" r="r" b="b"/>
            <a:pathLst>
              <a:path w="9144000" h="5714">
                <a:moveTo>
                  <a:pt x="0" y="5381"/>
                </a:moveTo>
                <a:lnTo>
                  <a:pt x="9143999" y="0"/>
                </a:lnTo>
              </a:path>
            </a:pathLst>
          </a:custGeom>
          <a:ln w="9524">
            <a:solidFill>
              <a:srgbClr val="FCD8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856100"/>
            <a:ext cx="9144000" cy="287655"/>
          </a:xfrm>
          <a:custGeom>
            <a:avLst/>
            <a:gdLst/>
            <a:ahLst/>
            <a:cxnLst/>
            <a:rect l="l" t="t" r="r" b="b"/>
            <a:pathLst>
              <a:path w="9144000" h="287654">
                <a:moveTo>
                  <a:pt x="0" y="0"/>
                </a:moveTo>
                <a:lnTo>
                  <a:pt x="9143999" y="0"/>
                </a:lnTo>
                <a:lnTo>
                  <a:pt x="9143999" y="287399"/>
                </a:lnTo>
                <a:lnTo>
                  <a:pt x="0" y="287399"/>
                </a:lnTo>
                <a:lnTo>
                  <a:pt x="0" y="0"/>
                </a:lnTo>
                <a:close/>
              </a:path>
            </a:pathLst>
          </a:custGeom>
          <a:solidFill>
            <a:srgbClr val="EC18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074224" y="4931037"/>
            <a:ext cx="764550" cy="1822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37436" y="2051290"/>
            <a:ext cx="2069127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 u="heavy">
                <a:solidFill>
                  <a:srgbClr val="0097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3651" y="2451340"/>
            <a:ext cx="6756697" cy="1104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 u="heavy">
                <a:solidFill>
                  <a:srgbClr val="0097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7056" y="4930333"/>
            <a:ext cx="1421765" cy="18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30" dirty="0"/>
              <a:t>Armado </a:t>
            </a:r>
            <a:r>
              <a:rPr spc="25" dirty="0"/>
              <a:t>de</a:t>
            </a:r>
            <a:r>
              <a:rPr spc="-90" dirty="0"/>
              <a:t> </a:t>
            </a:r>
            <a:r>
              <a:rPr spc="30" dirty="0"/>
              <a:t>computadoras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4837" y="1047232"/>
            <a:ext cx="3745865" cy="159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21385">
              <a:lnSpc>
                <a:spcPct val="100000"/>
              </a:lnSpc>
            </a:pPr>
            <a:r>
              <a:rPr sz="4900" u="none" spc="130" dirty="0">
                <a:solidFill>
                  <a:srgbClr val="FFFFFF"/>
                </a:solidFill>
                <a:latin typeface="Arial Narrow"/>
                <a:cs typeface="Arial Narrow"/>
              </a:rPr>
              <a:t>Armado</a:t>
            </a:r>
            <a:r>
              <a:rPr sz="4900" u="none" spc="-13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4900" u="none" spc="150" dirty="0">
                <a:solidFill>
                  <a:srgbClr val="FFFFFF"/>
                </a:solidFill>
                <a:latin typeface="Arial Narrow"/>
                <a:cs typeface="Arial Narrow"/>
              </a:rPr>
              <a:t>de  </a:t>
            </a:r>
            <a:r>
              <a:rPr sz="4900" u="none" spc="130" dirty="0">
                <a:solidFill>
                  <a:srgbClr val="FFFFFF"/>
                </a:solidFill>
                <a:latin typeface="Arial Narrow"/>
                <a:cs typeface="Arial Narrow"/>
              </a:rPr>
              <a:t>computadoras</a:t>
            </a:r>
            <a:endParaRPr sz="4900" dirty="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25" y="787871"/>
            <a:ext cx="2709545" cy="52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u="none" spc="70" dirty="0">
                <a:solidFill>
                  <a:srgbClr val="EC183E"/>
                </a:solidFill>
                <a:latin typeface="Arial Narrow"/>
                <a:cs typeface="Arial Narrow"/>
              </a:rPr>
              <a:t>Gama </a:t>
            </a:r>
            <a:r>
              <a:rPr sz="3000" u="none" spc="125" dirty="0">
                <a:solidFill>
                  <a:srgbClr val="EC183E"/>
                </a:solidFill>
                <a:latin typeface="Arial Narrow"/>
                <a:cs typeface="Arial Narrow"/>
              </a:rPr>
              <a:t>baja </a:t>
            </a:r>
            <a:r>
              <a:rPr sz="3000" u="none" spc="114" dirty="0">
                <a:solidFill>
                  <a:srgbClr val="EC183E"/>
                </a:solidFill>
                <a:latin typeface="Arial Narrow"/>
                <a:cs typeface="Arial Narrow"/>
              </a:rPr>
              <a:t>-</a:t>
            </a:r>
            <a:r>
              <a:rPr sz="3000" u="none" spc="-330" dirty="0">
                <a:solidFill>
                  <a:srgbClr val="EC183E"/>
                </a:solidFill>
                <a:latin typeface="Arial Narrow"/>
                <a:cs typeface="Arial Narrow"/>
              </a:rPr>
              <a:t> </a:t>
            </a:r>
            <a:r>
              <a:rPr sz="3000" u="none" spc="114" dirty="0">
                <a:solidFill>
                  <a:srgbClr val="EC183E"/>
                </a:solidFill>
                <a:latin typeface="Arial Narrow"/>
                <a:cs typeface="Arial Narrow"/>
              </a:rPr>
              <a:t>Intel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30" dirty="0"/>
              <a:t>Armado </a:t>
            </a:r>
            <a:r>
              <a:rPr spc="25" dirty="0"/>
              <a:t>de</a:t>
            </a:r>
            <a:r>
              <a:rPr spc="-90" dirty="0"/>
              <a:t> </a:t>
            </a:r>
            <a:r>
              <a:rPr spc="30" dirty="0"/>
              <a:t>computadoras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153465"/>
              </p:ext>
            </p:extLst>
          </p:nvPr>
        </p:nvGraphicFramePr>
        <p:xfrm>
          <a:off x="947737" y="1804987"/>
          <a:ext cx="7238998" cy="1615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3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5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25" dirty="0">
                          <a:latin typeface="Arial Unicode MS"/>
                          <a:cs typeface="Arial Unicode MS"/>
                        </a:rPr>
                        <a:t>Procesador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10" dirty="0">
                          <a:latin typeface="Arial Unicode MS"/>
                          <a:cs typeface="Arial Unicode MS"/>
                        </a:rPr>
                        <a:t>Core </a:t>
                      </a:r>
                      <a:r>
                        <a:rPr sz="1400" spc="30" dirty="0">
                          <a:latin typeface="Arial Unicode MS"/>
                          <a:cs typeface="Arial Unicode MS"/>
                        </a:rPr>
                        <a:t>i3</a:t>
                      </a:r>
                      <a:r>
                        <a:rPr sz="1400" spc="-16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20" dirty="0">
                          <a:latin typeface="Arial Unicode MS"/>
                          <a:cs typeface="Arial Unicode MS"/>
                        </a:rPr>
                        <a:t>7100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20" dirty="0">
                          <a:latin typeface="Arial Unicode MS"/>
                          <a:cs typeface="Arial Unicode MS"/>
                        </a:rPr>
                        <a:t>Placa</a:t>
                      </a:r>
                      <a:r>
                        <a:rPr sz="1400" spc="-10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60" dirty="0">
                          <a:latin typeface="Arial Unicode MS"/>
                          <a:cs typeface="Arial Unicode MS"/>
                        </a:rPr>
                        <a:t>madre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lang="pt-BR" sz="1400" dirty="0">
                          <a:latin typeface="Arial Unicode MS"/>
                          <a:cs typeface="Arial Unicode MS"/>
                        </a:rPr>
                        <a:t>Asus H110M-K Micro ATX LGA1151 Motherboard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60" dirty="0">
                          <a:latin typeface="Arial Unicode MS"/>
                          <a:cs typeface="Arial Unicode MS"/>
                        </a:rPr>
                        <a:t>Memoria</a:t>
                      </a:r>
                      <a:r>
                        <a:rPr sz="1400" spc="-9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45" dirty="0">
                          <a:latin typeface="Arial Unicode MS"/>
                          <a:cs typeface="Arial Unicode MS"/>
                        </a:rPr>
                        <a:t>principal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Arial Unicode MS"/>
                          <a:cs typeface="Arial Unicode MS"/>
                        </a:rPr>
                        <a:t> Crucial 4 GB (1 x 4 GB) DDR4-2666 CL19 </a:t>
                      </a:r>
                      <a:r>
                        <a:rPr lang="es-CO" sz="1400" dirty="0" err="1">
                          <a:latin typeface="Arial Unicode MS"/>
                          <a:cs typeface="Arial Unicode MS"/>
                        </a:rPr>
                        <a:t>Memory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60" dirty="0">
                          <a:latin typeface="Arial Unicode MS"/>
                          <a:cs typeface="Arial Unicode MS"/>
                        </a:rPr>
                        <a:t>Memoria</a:t>
                      </a:r>
                      <a:r>
                        <a:rPr sz="1400" spc="-9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30" dirty="0">
                          <a:latin typeface="Arial Unicode MS"/>
                          <a:cs typeface="Arial Unicode MS"/>
                        </a:rPr>
                        <a:t>secundaria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Arial Unicode MS"/>
                          <a:cs typeface="Arial Unicode MS"/>
                        </a:rPr>
                        <a:t> Western Digital Caviar Green 500 GB 3.5" 5400RPM </a:t>
                      </a:r>
                      <a:r>
                        <a:rPr lang="es-CO" sz="1400" dirty="0" err="1">
                          <a:latin typeface="Arial Unicode MS"/>
                          <a:cs typeface="Arial Unicode MS"/>
                        </a:rPr>
                        <a:t>Internal</a:t>
                      </a:r>
                      <a:r>
                        <a:rPr lang="es-CO" sz="140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lang="es-CO" sz="1400" dirty="0" err="1">
                          <a:latin typeface="Arial Unicode MS"/>
                          <a:cs typeface="Arial Unicode MS"/>
                        </a:rPr>
                        <a:t>Hard</a:t>
                      </a:r>
                      <a:r>
                        <a:rPr lang="es-CO" sz="1400" dirty="0">
                          <a:latin typeface="Arial Unicode MS"/>
                          <a:cs typeface="Arial Unicode MS"/>
                        </a:rPr>
                        <a:t> Drive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50" y="778496"/>
            <a:ext cx="2691130" cy="52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u="none" spc="70" dirty="0">
                <a:solidFill>
                  <a:srgbClr val="EC183E"/>
                </a:solidFill>
                <a:latin typeface="Arial Narrow"/>
                <a:cs typeface="Arial Narrow"/>
              </a:rPr>
              <a:t>Gama </a:t>
            </a:r>
            <a:r>
              <a:rPr sz="3000" u="none" spc="125" dirty="0">
                <a:solidFill>
                  <a:srgbClr val="EC183E"/>
                </a:solidFill>
                <a:latin typeface="Arial Narrow"/>
                <a:cs typeface="Arial Narrow"/>
              </a:rPr>
              <a:t>baja </a:t>
            </a:r>
            <a:r>
              <a:rPr sz="3000" u="none" spc="114" dirty="0">
                <a:solidFill>
                  <a:srgbClr val="EC183E"/>
                </a:solidFill>
                <a:latin typeface="Arial Narrow"/>
                <a:cs typeface="Arial Narrow"/>
              </a:rPr>
              <a:t>-</a:t>
            </a:r>
            <a:r>
              <a:rPr sz="3000" u="none" spc="-335" dirty="0">
                <a:solidFill>
                  <a:srgbClr val="EC183E"/>
                </a:solidFill>
                <a:latin typeface="Arial Narrow"/>
                <a:cs typeface="Arial Narrow"/>
              </a:rPr>
              <a:t> </a:t>
            </a:r>
            <a:r>
              <a:rPr sz="3000" u="none" spc="-35" dirty="0">
                <a:solidFill>
                  <a:srgbClr val="EC183E"/>
                </a:solidFill>
                <a:latin typeface="Arial Narrow"/>
                <a:cs typeface="Arial Narrow"/>
              </a:rPr>
              <a:t>AMD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30" dirty="0"/>
              <a:t>Armado </a:t>
            </a:r>
            <a:r>
              <a:rPr spc="25" dirty="0"/>
              <a:t>de</a:t>
            </a:r>
            <a:r>
              <a:rPr spc="-90" dirty="0"/>
              <a:t> </a:t>
            </a:r>
            <a:r>
              <a:rPr spc="30" dirty="0"/>
              <a:t>computadoras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00050"/>
              </p:ext>
            </p:extLst>
          </p:nvPr>
        </p:nvGraphicFramePr>
        <p:xfrm>
          <a:off x="947737" y="1804987"/>
          <a:ext cx="7238998" cy="1645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4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4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25" dirty="0">
                          <a:latin typeface="Arial Unicode MS"/>
                          <a:cs typeface="Arial Unicode MS"/>
                        </a:rPr>
                        <a:t>Procesador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25" dirty="0">
                          <a:latin typeface="Arial Unicode MS"/>
                          <a:cs typeface="Arial Unicode MS"/>
                        </a:rPr>
                        <a:t>Ryzen </a:t>
                      </a:r>
                      <a:r>
                        <a:rPr sz="1400" spc="20" dirty="0">
                          <a:latin typeface="Arial Unicode MS"/>
                          <a:cs typeface="Arial Unicode MS"/>
                        </a:rPr>
                        <a:t>3</a:t>
                      </a:r>
                      <a:r>
                        <a:rPr sz="1400" spc="-10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10" dirty="0">
                          <a:latin typeface="Arial Unicode MS"/>
                          <a:cs typeface="Arial Unicode MS"/>
                        </a:rPr>
                        <a:t>2200g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20" dirty="0">
                          <a:latin typeface="Arial Unicode MS"/>
                          <a:cs typeface="Arial Unicode MS"/>
                        </a:rPr>
                        <a:t>Placa</a:t>
                      </a:r>
                      <a:r>
                        <a:rPr sz="1400" spc="-10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60" dirty="0">
                          <a:latin typeface="Arial Unicode MS"/>
                          <a:cs typeface="Arial Unicode MS"/>
                        </a:rPr>
                        <a:t>madre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lang="es-CO" sz="1400" dirty="0" err="1">
                          <a:latin typeface="Arial Unicode MS"/>
                          <a:cs typeface="Arial Unicode MS"/>
                        </a:rPr>
                        <a:t>Biostar</a:t>
                      </a:r>
                      <a:r>
                        <a:rPr lang="es-CO" sz="1400" dirty="0">
                          <a:latin typeface="Arial Unicode MS"/>
                          <a:cs typeface="Arial Unicode MS"/>
                        </a:rPr>
                        <a:t> A32M2 Micro ATX AM4 </a:t>
                      </a:r>
                      <a:r>
                        <a:rPr lang="es-CO" sz="1400" dirty="0" err="1">
                          <a:latin typeface="Arial Unicode MS"/>
                          <a:cs typeface="Arial Unicode MS"/>
                        </a:rPr>
                        <a:t>Motherboard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60" dirty="0">
                          <a:latin typeface="Arial Unicode MS"/>
                          <a:cs typeface="Arial Unicode MS"/>
                        </a:rPr>
                        <a:t>Memoria</a:t>
                      </a:r>
                      <a:r>
                        <a:rPr sz="1400" spc="-11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75" dirty="0">
                          <a:latin typeface="Arial Unicode MS"/>
                          <a:cs typeface="Arial Unicode MS"/>
                        </a:rPr>
                        <a:t>ram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G.Skill</a:t>
                      </a:r>
                      <a:r>
                        <a:rPr lang="en-US" sz="14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Aegis 4 GB (1 x 4 GB) DDR4-2133 CL15 Memory</a:t>
                      </a:r>
                    </a:p>
                    <a:p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60" dirty="0">
                          <a:latin typeface="Arial Unicode MS"/>
                          <a:cs typeface="Arial Unicode MS"/>
                        </a:rPr>
                        <a:t>Memoria</a:t>
                      </a:r>
                      <a:r>
                        <a:rPr sz="1400" spc="-9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30" dirty="0">
                          <a:latin typeface="Arial Unicode MS"/>
                          <a:cs typeface="Arial Unicode MS"/>
                        </a:rPr>
                        <a:t>secundaria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Arial Unicode MS"/>
                          <a:cs typeface="Arial Unicode MS"/>
                        </a:rPr>
                        <a:t> Western Digital Caviar Green 500 GB 3.5" 5400RPM </a:t>
                      </a:r>
                      <a:r>
                        <a:rPr lang="es-CO" sz="1400" dirty="0" err="1">
                          <a:latin typeface="Arial Unicode MS"/>
                          <a:cs typeface="Arial Unicode MS"/>
                        </a:rPr>
                        <a:t>Internal</a:t>
                      </a:r>
                      <a:r>
                        <a:rPr lang="es-CO" sz="140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lang="es-CO" sz="1400" dirty="0" err="1">
                          <a:latin typeface="Arial Unicode MS"/>
                          <a:cs typeface="Arial Unicode MS"/>
                        </a:rPr>
                        <a:t>Hard</a:t>
                      </a:r>
                      <a:r>
                        <a:rPr lang="es-CO" sz="1400" dirty="0">
                          <a:latin typeface="Arial Unicode MS"/>
                          <a:cs typeface="Arial Unicode MS"/>
                        </a:rPr>
                        <a:t> Drive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50" y="784846"/>
            <a:ext cx="170497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u="none" spc="70" dirty="0">
                <a:solidFill>
                  <a:srgbClr val="EC183E"/>
                </a:solidFill>
                <a:latin typeface="Arial Narrow"/>
                <a:cs typeface="Arial Narrow"/>
              </a:rPr>
              <a:t>Gama</a:t>
            </a:r>
            <a:r>
              <a:rPr sz="3000" u="none" spc="-105" dirty="0">
                <a:solidFill>
                  <a:srgbClr val="EC183E"/>
                </a:solidFill>
                <a:latin typeface="Arial Narrow"/>
                <a:cs typeface="Arial Narrow"/>
              </a:rPr>
              <a:t> </a:t>
            </a:r>
            <a:r>
              <a:rPr sz="3000" u="none" spc="125" dirty="0">
                <a:solidFill>
                  <a:srgbClr val="EC183E"/>
                </a:solidFill>
                <a:latin typeface="Arial Narrow"/>
                <a:cs typeface="Arial Narrow"/>
              </a:rPr>
              <a:t>baja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30" dirty="0"/>
              <a:t>Armado </a:t>
            </a:r>
            <a:r>
              <a:rPr spc="25" dirty="0"/>
              <a:t>de</a:t>
            </a:r>
            <a:r>
              <a:rPr spc="-90" dirty="0"/>
              <a:t> </a:t>
            </a:r>
            <a:r>
              <a:rPr spc="30" dirty="0"/>
              <a:t>computadoras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22190"/>
              </p:ext>
            </p:extLst>
          </p:nvPr>
        </p:nvGraphicFramePr>
        <p:xfrm>
          <a:off x="947737" y="2109787"/>
          <a:ext cx="7238998" cy="1676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8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25" dirty="0">
                          <a:latin typeface="Arial Unicode MS"/>
                          <a:cs typeface="Arial Unicode MS"/>
                        </a:rPr>
                        <a:t>Procesador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Arial Unicode MS"/>
                          <a:cs typeface="Arial Unicode MS"/>
                        </a:rPr>
                        <a:t>  AMD A8-9600 3.1 GHz </a:t>
                      </a:r>
                      <a:r>
                        <a:rPr lang="es-CO" sz="1400" dirty="0" err="1">
                          <a:latin typeface="Arial Unicode MS"/>
                          <a:cs typeface="Arial Unicode MS"/>
                        </a:rPr>
                        <a:t>Quad</a:t>
                      </a:r>
                      <a:r>
                        <a:rPr lang="es-CO" sz="1400" dirty="0">
                          <a:latin typeface="Arial Unicode MS"/>
                          <a:cs typeface="Arial Unicode MS"/>
                        </a:rPr>
                        <a:t>-Core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20" dirty="0">
                          <a:latin typeface="Arial Unicode MS"/>
                          <a:cs typeface="Arial Unicode MS"/>
                        </a:rPr>
                        <a:t>Placa</a:t>
                      </a:r>
                      <a:r>
                        <a:rPr sz="1400" spc="-10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60" dirty="0">
                          <a:latin typeface="Arial Unicode MS"/>
                          <a:cs typeface="Arial Unicode MS"/>
                        </a:rPr>
                        <a:t>madre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lang="en-US" sz="1400" dirty="0">
                          <a:latin typeface="Arial Unicode MS"/>
                          <a:cs typeface="Arial Unicode MS"/>
                        </a:rPr>
                        <a:t>MSI A320M-A PRO Micro ATX AM4 Motherboard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0" spc="60" dirty="0">
                          <a:latin typeface="Arial Unicode MS"/>
                          <a:cs typeface="Arial Unicode MS"/>
                        </a:rPr>
                        <a:t>Memoria</a:t>
                      </a:r>
                      <a:r>
                        <a:rPr sz="1400" b="0" spc="-9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b="0" spc="45" dirty="0">
                          <a:latin typeface="Arial Unicode MS"/>
                          <a:cs typeface="Arial Unicode MS"/>
                        </a:rPr>
                        <a:t>principal</a:t>
                      </a:r>
                      <a:endParaRPr sz="1400" b="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G.Skill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Aegis 4 GB (1 x 4 GB) DDR4-2133 CL15 Memory</a:t>
                      </a:r>
                    </a:p>
                    <a:p>
                      <a:endParaRPr sz="1400" b="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60" dirty="0">
                          <a:latin typeface="Arial Unicode MS"/>
                          <a:cs typeface="Arial Unicode MS"/>
                        </a:rPr>
                        <a:t>Memoria</a:t>
                      </a:r>
                      <a:r>
                        <a:rPr sz="1400" spc="-9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30" dirty="0">
                          <a:latin typeface="Arial Unicode MS"/>
                          <a:cs typeface="Arial Unicode MS"/>
                        </a:rPr>
                        <a:t>secundaria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Arial Unicode MS"/>
                          <a:cs typeface="Arial Unicode MS"/>
                        </a:rPr>
                        <a:t> Western Digital Caviar Green 500 GB 3.5" 5400RPM </a:t>
                      </a:r>
                      <a:r>
                        <a:rPr lang="es-CO" sz="1400" dirty="0" err="1">
                          <a:latin typeface="Arial Unicode MS"/>
                          <a:cs typeface="Arial Unicode MS"/>
                        </a:rPr>
                        <a:t>Internal</a:t>
                      </a:r>
                      <a:r>
                        <a:rPr lang="es-CO" sz="140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lang="es-CO" sz="1400" dirty="0" err="1">
                          <a:latin typeface="Arial Unicode MS"/>
                          <a:cs typeface="Arial Unicode MS"/>
                        </a:rPr>
                        <a:t>Hard</a:t>
                      </a:r>
                      <a:r>
                        <a:rPr lang="es-CO" sz="1400" dirty="0">
                          <a:latin typeface="Arial Unicode MS"/>
                          <a:cs typeface="Arial Unicode MS"/>
                        </a:rPr>
                        <a:t> Drive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99975" y="1564297"/>
            <a:ext cx="624014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434343"/>
                </a:solidFill>
                <a:latin typeface="Arial Unicode MS"/>
                <a:cs typeface="Arial Unicode MS"/>
              </a:rPr>
              <a:t>Esta</a:t>
            </a:r>
            <a:r>
              <a:rPr sz="1600" spc="-3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65" dirty="0">
                <a:solidFill>
                  <a:srgbClr val="434343"/>
                </a:solidFill>
                <a:latin typeface="Arial Unicode MS"/>
                <a:cs typeface="Arial Unicode MS"/>
              </a:rPr>
              <a:t>computadora</a:t>
            </a:r>
            <a:r>
              <a:rPr sz="1600" spc="-3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debe</a:t>
            </a:r>
            <a:r>
              <a:rPr sz="1600" spc="-3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25" dirty="0">
                <a:solidFill>
                  <a:srgbClr val="434343"/>
                </a:solidFill>
                <a:latin typeface="Arial Unicode MS"/>
                <a:cs typeface="Arial Unicode MS"/>
              </a:rPr>
              <a:t>ser</a:t>
            </a:r>
            <a:r>
              <a:rPr sz="1600" spc="-3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55" dirty="0">
                <a:solidFill>
                  <a:srgbClr val="434343"/>
                </a:solidFill>
                <a:latin typeface="Arial Unicode MS"/>
                <a:cs typeface="Arial Unicode MS"/>
              </a:rPr>
              <a:t>armada</a:t>
            </a:r>
            <a:r>
              <a:rPr sz="1600" spc="-3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libre</a:t>
            </a:r>
            <a:r>
              <a:rPr sz="1600" spc="-3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criterio</a:t>
            </a:r>
            <a:r>
              <a:rPr sz="1600" spc="-3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del</a:t>
            </a:r>
            <a:r>
              <a:rPr sz="1600" spc="-3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estudiante.</a:t>
            </a:r>
            <a:endParaRPr sz="16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50" y="778471"/>
            <a:ext cx="200025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u="none" spc="70" dirty="0">
                <a:solidFill>
                  <a:srgbClr val="EC183E"/>
                </a:solidFill>
                <a:latin typeface="Arial Narrow"/>
                <a:cs typeface="Arial Narrow"/>
              </a:rPr>
              <a:t>Gama</a:t>
            </a:r>
            <a:r>
              <a:rPr sz="3000" u="none" spc="-95" dirty="0">
                <a:solidFill>
                  <a:srgbClr val="EC183E"/>
                </a:solidFill>
                <a:latin typeface="Arial Narrow"/>
                <a:cs typeface="Arial Narrow"/>
              </a:rPr>
              <a:t> </a:t>
            </a:r>
            <a:r>
              <a:rPr sz="3000" u="none" spc="125" dirty="0">
                <a:solidFill>
                  <a:srgbClr val="EC183E"/>
                </a:solidFill>
                <a:latin typeface="Arial Narrow"/>
                <a:cs typeface="Arial Narrow"/>
              </a:rPr>
              <a:t>media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0225" y="1421627"/>
            <a:ext cx="3427095" cy="282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8899"/>
              </a:lnSpc>
            </a:pPr>
            <a:r>
              <a:rPr sz="1600" spc="-10" dirty="0">
                <a:solidFill>
                  <a:srgbClr val="434343"/>
                </a:solidFill>
                <a:latin typeface="Arial Unicode MS"/>
                <a:cs typeface="Arial Unicode MS"/>
              </a:rPr>
              <a:t>Los </a:t>
            </a:r>
            <a:r>
              <a:rPr sz="1600" spc="50" dirty="0">
                <a:solidFill>
                  <a:srgbClr val="434343"/>
                </a:solidFill>
                <a:latin typeface="Arial Unicode MS"/>
                <a:cs typeface="Arial Unicode MS"/>
              </a:rPr>
              <a:t>equipos </a:t>
            </a:r>
            <a:r>
              <a:rPr sz="1600" spc="35" dirty="0">
                <a:solidFill>
                  <a:srgbClr val="434343"/>
                </a:solidFill>
                <a:latin typeface="Arial Unicode MS"/>
                <a:cs typeface="Arial Unicode MS"/>
              </a:rPr>
              <a:t>considerados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de </a:t>
            </a:r>
            <a:r>
              <a:rPr sz="1600" spc="30" dirty="0">
                <a:solidFill>
                  <a:srgbClr val="434343"/>
                </a:solidFill>
                <a:latin typeface="Arial Unicode MS"/>
                <a:cs typeface="Arial Unicode MS"/>
              </a:rPr>
              <a:t>gama  </a:t>
            </a:r>
            <a:r>
              <a:rPr sz="1600" spc="55" dirty="0">
                <a:solidFill>
                  <a:srgbClr val="434343"/>
                </a:solidFill>
                <a:latin typeface="Arial Unicode MS"/>
                <a:cs typeface="Arial Unicode MS"/>
              </a:rPr>
              <a:t>media </a:t>
            </a:r>
            <a:r>
              <a:rPr sz="1600" spc="40" dirty="0">
                <a:solidFill>
                  <a:srgbClr val="434343"/>
                </a:solidFill>
                <a:latin typeface="Arial Unicode MS"/>
                <a:cs typeface="Arial Unicode MS"/>
              </a:rPr>
              <a:t>son utilizados </a:t>
            </a:r>
            <a:r>
              <a:rPr sz="1600" spc="90" dirty="0">
                <a:solidFill>
                  <a:srgbClr val="434343"/>
                </a:solidFill>
                <a:latin typeface="Arial Unicode MS"/>
                <a:cs typeface="Arial Unicode MS"/>
              </a:rPr>
              <a:t>por </a:t>
            </a:r>
            <a:r>
              <a:rPr sz="1600" spc="35" dirty="0">
                <a:solidFill>
                  <a:srgbClr val="434343"/>
                </a:solidFill>
                <a:latin typeface="Arial Unicode MS"/>
                <a:cs typeface="Arial Unicode MS"/>
              </a:rPr>
              <a:t>personas  </a:t>
            </a:r>
            <a:r>
              <a:rPr sz="1600" spc="40" dirty="0">
                <a:solidFill>
                  <a:srgbClr val="434343"/>
                </a:solidFill>
                <a:latin typeface="Arial Unicode MS"/>
                <a:cs typeface="Arial Unicode MS"/>
              </a:rPr>
              <a:t>con</a:t>
            </a:r>
            <a:r>
              <a:rPr sz="1600" spc="-4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50" dirty="0">
                <a:solidFill>
                  <a:srgbClr val="434343"/>
                </a:solidFill>
                <a:latin typeface="Arial Unicode MS"/>
                <a:cs typeface="Arial Unicode MS"/>
              </a:rPr>
              <a:t>requisitos</a:t>
            </a:r>
            <a:r>
              <a:rPr sz="1600" spc="-4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35" dirty="0">
                <a:solidFill>
                  <a:srgbClr val="434343"/>
                </a:solidFill>
                <a:latin typeface="Arial Unicode MS"/>
                <a:cs typeface="Arial Unicode MS"/>
              </a:rPr>
              <a:t>más</a:t>
            </a:r>
            <a:r>
              <a:rPr sz="1600" spc="-4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25" dirty="0">
                <a:solidFill>
                  <a:srgbClr val="434343"/>
                </a:solidFill>
                <a:latin typeface="Arial Unicode MS"/>
                <a:cs typeface="Arial Unicode MS"/>
              </a:rPr>
              <a:t>exigentes</a:t>
            </a:r>
            <a:r>
              <a:rPr sz="1600" spc="-4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que</a:t>
            </a:r>
            <a:r>
              <a:rPr sz="1600" spc="-4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20" dirty="0">
                <a:solidFill>
                  <a:srgbClr val="434343"/>
                </a:solidFill>
                <a:latin typeface="Arial Unicode MS"/>
                <a:cs typeface="Arial Unicode MS"/>
              </a:rPr>
              <a:t>la  </a:t>
            </a:r>
            <a:r>
              <a:rPr sz="1600" spc="30" dirty="0">
                <a:solidFill>
                  <a:srgbClr val="434343"/>
                </a:solidFill>
                <a:latin typeface="Arial Unicode MS"/>
                <a:cs typeface="Arial Unicode MS"/>
              </a:rPr>
              <a:t>gama </a:t>
            </a:r>
            <a:r>
              <a:rPr sz="1600" spc="20" dirty="0">
                <a:solidFill>
                  <a:srgbClr val="434343"/>
                </a:solidFill>
                <a:latin typeface="Arial Unicode MS"/>
                <a:cs typeface="Arial Unicode MS"/>
              </a:rPr>
              <a:t>baja. </a:t>
            </a:r>
            <a:r>
              <a:rPr sz="1600" spc="30" dirty="0">
                <a:solidFill>
                  <a:srgbClr val="434343"/>
                </a:solidFill>
                <a:latin typeface="Arial Unicode MS"/>
                <a:cs typeface="Arial Unicode MS"/>
              </a:rPr>
              <a:t>Podríamos </a:t>
            </a:r>
            <a:r>
              <a:rPr sz="1600" spc="75" dirty="0">
                <a:solidFill>
                  <a:srgbClr val="434343"/>
                </a:solidFill>
                <a:latin typeface="Arial Unicode MS"/>
                <a:cs typeface="Arial Unicode MS"/>
              </a:rPr>
              <a:t>poner </a:t>
            </a:r>
            <a:r>
              <a:rPr sz="1600" spc="25" dirty="0">
                <a:solidFill>
                  <a:srgbClr val="434343"/>
                </a:solidFill>
                <a:latin typeface="Arial Unicode MS"/>
                <a:cs typeface="Arial Unicode MS"/>
              </a:rPr>
              <a:t>el  </a:t>
            </a:r>
            <a:r>
              <a:rPr sz="1600" spc="55" dirty="0">
                <a:solidFill>
                  <a:srgbClr val="434343"/>
                </a:solidFill>
                <a:latin typeface="Arial Unicode MS"/>
                <a:cs typeface="Arial Unicode MS"/>
              </a:rPr>
              <a:t>ejemplo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que </a:t>
            </a:r>
            <a:r>
              <a:rPr sz="1600" spc="-20" dirty="0">
                <a:solidFill>
                  <a:srgbClr val="434343"/>
                </a:solidFill>
                <a:latin typeface="Arial Unicode MS"/>
                <a:cs typeface="Arial Unicode MS"/>
              </a:rPr>
              <a:t>se </a:t>
            </a:r>
            <a:r>
              <a:rPr sz="1600" spc="55" dirty="0">
                <a:solidFill>
                  <a:srgbClr val="434343"/>
                </a:solidFill>
                <a:latin typeface="Arial Unicode MS"/>
                <a:cs typeface="Arial Unicode MS"/>
              </a:rPr>
              <a:t>trabaje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en  </a:t>
            </a:r>
            <a:r>
              <a:rPr sz="1600" spc="50" dirty="0">
                <a:solidFill>
                  <a:srgbClr val="434343"/>
                </a:solidFill>
                <a:latin typeface="Arial Unicode MS"/>
                <a:cs typeface="Arial Unicode MS"/>
              </a:rPr>
              <a:t>desarrollo </a:t>
            </a:r>
            <a:r>
              <a:rPr sz="1600" spc="40" dirty="0">
                <a:solidFill>
                  <a:srgbClr val="434343"/>
                </a:solidFill>
                <a:latin typeface="Arial Unicode MS"/>
                <a:cs typeface="Arial Unicode MS"/>
              </a:rPr>
              <a:t>con </a:t>
            </a:r>
            <a:r>
              <a:rPr sz="1600" spc="55" dirty="0">
                <a:solidFill>
                  <a:srgbClr val="434343"/>
                </a:solidFill>
                <a:latin typeface="Arial Unicode MS"/>
                <a:cs typeface="Arial Unicode MS"/>
              </a:rPr>
              <a:t>herramientas </a:t>
            </a:r>
            <a:r>
              <a:rPr sz="1600" spc="20" dirty="0">
                <a:solidFill>
                  <a:srgbClr val="434343"/>
                </a:solidFill>
                <a:latin typeface="Arial Unicode MS"/>
                <a:cs typeface="Arial Unicode MS"/>
              </a:rPr>
              <a:t>ligeras  </a:t>
            </a:r>
            <a:r>
              <a:rPr sz="1600" spc="-125" dirty="0">
                <a:solidFill>
                  <a:srgbClr val="434343"/>
                </a:solidFill>
                <a:latin typeface="Arial Unicode MS"/>
                <a:cs typeface="Arial Unicode MS"/>
              </a:rPr>
              <a:t>(VS </a:t>
            </a:r>
            <a:r>
              <a:rPr sz="1600" spc="20" dirty="0">
                <a:solidFill>
                  <a:srgbClr val="434343"/>
                </a:solidFill>
                <a:latin typeface="Arial Unicode MS"/>
                <a:cs typeface="Arial Unicode MS"/>
              </a:rPr>
              <a:t>code, </a:t>
            </a:r>
            <a:r>
              <a:rPr sz="1600" spc="25" dirty="0">
                <a:solidFill>
                  <a:srgbClr val="434343"/>
                </a:solidFill>
                <a:latin typeface="Arial Unicode MS"/>
                <a:cs typeface="Arial Unicode MS"/>
              </a:rPr>
              <a:t>Mysql, </a:t>
            </a:r>
            <a:r>
              <a:rPr sz="1600" dirty="0">
                <a:solidFill>
                  <a:srgbClr val="434343"/>
                </a:solidFill>
                <a:latin typeface="Arial Unicode MS"/>
                <a:cs typeface="Arial Unicode MS"/>
              </a:rPr>
              <a:t>etc.) </a:t>
            </a:r>
            <a:r>
              <a:rPr sz="1600" spc="70" dirty="0">
                <a:solidFill>
                  <a:srgbClr val="434343"/>
                </a:solidFill>
                <a:latin typeface="Arial Unicode MS"/>
                <a:cs typeface="Arial Unicode MS"/>
              </a:rPr>
              <a:t>o también  </a:t>
            </a:r>
            <a:r>
              <a:rPr sz="1600" spc="50" dirty="0">
                <a:solidFill>
                  <a:srgbClr val="434343"/>
                </a:solidFill>
                <a:latin typeface="Arial Unicode MS"/>
                <a:cs typeface="Arial Unicode MS"/>
              </a:rPr>
              <a:t>para </a:t>
            </a:r>
            <a:r>
              <a:rPr sz="1600" spc="35" dirty="0">
                <a:solidFill>
                  <a:srgbClr val="434343"/>
                </a:solidFill>
                <a:latin typeface="Arial Unicode MS"/>
                <a:cs typeface="Arial Unicode MS"/>
              </a:rPr>
              <a:t>gaming </a:t>
            </a:r>
            <a:r>
              <a:rPr sz="1600" spc="40" dirty="0">
                <a:solidFill>
                  <a:srgbClr val="434343"/>
                </a:solidFill>
                <a:latin typeface="Arial Unicode MS"/>
                <a:cs typeface="Arial Unicode MS"/>
              </a:rPr>
              <a:t>con </a:t>
            </a:r>
            <a:r>
              <a:rPr sz="1600" spc="10" dirty="0">
                <a:solidFill>
                  <a:srgbClr val="434343"/>
                </a:solidFill>
                <a:latin typeface="Arial Unicode MS"/>
                <a:cs typeface="Arial Unicode MS"/>
              </a:rPr>
              <a:t>exigencias</a:t>
            </a:r>
            <a:r>
              <a:rPr sz="1600" spc="-275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30" dirty="0">
                <a:solidFill>
                  <a:srgbClr val="434343"/>
                </a:solidFill>
                <a:latin typeface="Arial Unicode MS"/>
                <a:cs typeface="Arial Unicode MS"/>
              </a:rPr>
              <a:t>medias, 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pueden </a:t>
            </a:r>
            <a:r>
              <a:rPr sz="1600" spc="35" dirty="0">
                <a:solidFill>
                  <a:srgbClr val="434343"/>
                </a:solidFill>
                <a:latin typeface="Arial Unicode MS"/>
                <a:cs typeface="Arial Unicode MS"/>
              </a:rPr>
              <a:t>llevar</a:t>
            </a:r>
            <a:r>
              <a:rPr sz="1600" spc="-19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-55" dirty="0">
                <a:solidFill>
                  <a:srgbClr val="434343"/>
                </a:solidFill>
                <a:latin typeface="Arial Unicode MS"/>
                <a:cs typeface="Arial Unicode MS"/>
              </a:rPr>
              <a:t>GPU.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45849" y="1156575"/>
            <a:ext cx="5098147" cy="2867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30" dirty="0"/>
              <a:t>Armado </a:t>
            </a:r>
            <a:r>
              <a:rPr spc="25" dirty="0"/>
              <a:t>de</a:t>
            </a:r>
            <a:r>
              <a:rPr spc="-90" dirty="0"/>
              <a:t> </a:t>
            </a:r>
            <a:r>
              <a:rPr spc="30" dirty="0"/>
              <a:t>computadoras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50" y="778471"/>
            <a:ext cx="3004185" cy="52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u="none" spc="70" dirty="0">
                <a:solidFill>
                  <a:srgbClr val="EC183E"/>
                </a:solidFill>
                <a:latin typeface="Arial Narrow"/>
                <a:cs typeface="Arial Narrow"/>
              </a:rPr>
              <a:t>Gama </a:t>
            </a:r>
            <a:r>
              <a:rPr sz="3000" u="none" spc="125" dirty="0">
                <a:solidFill>
                  <a:srgbClr val="EC183E"/>
                </a:solidFill>
                <a:latin typeface="Arial Narrow"/>
                <a:cs typeface="Arial Narrow"/>
              </a:rPr>
              <a:t>media </a:t>
            </a:r>
            <a:r>
              <a:rPr sz="3000" u="none" spc="114" dirty="0">
                <a:solidFill>
                  <a:srgbClr val="EC183E"/>
                </a:solidFill>
                <a:latin typeface="Arial Narrow"/>
                <a:cs typeface="Arial Narrow"/>
              </a:rPr>
              <a:t>-</a:t>
            </a:r>
            <a:r>
              <a:rPr sz="3000" u="none" spc="-320" dirty="0">
                <a:solidFill>
                  <a:srgbClr val="EC183E"/>
                </a:solidFill>
                <a:latin typeface="Arial Narrow"/>
                <a:cs typeface="Arial Narrow"/>
              </a:rPr>
              <a:t> </a:t>
            </a:r>
            <a:r>
              <a:rPr sz="3000" u="none" spc="114" dirty="0">
                <a:solidFill>
                  <a:srgbClr val="EC183E"/>
                </a:solidFill>
                <a:latin typeface="Arial Narrow"/>
                <a:cs typeface="Arial Narrow"/>
              </a:rPr>
              <a:t>Intel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30" dirty="0"/>
              <a:t>Armado </a:t>
            </a:r>
            <a:r>
              <a:rPr spc="25" dirty="0"/>
              <a:t>de</a:t>
            </a:r>
            <a:r>
              <a:rPr spc="-90" dirty="0"/>
              <a:t> </a:t>
            </a:r>
            <a:r>
              <a:rPr spc="30" dirty="0"/>
              <a:t>computadoras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50694"/>
              </p:ext>
            </p:extLst>
          </p:nvPr>
        </p:nvGraphicFramePr>
        <p:xfrm>
          <a:off x="947737" y="1804987"/>
          <a:ext cx="7238998" cy="2194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25" dirty="0">
                          <a:latin typeface="Arial Unicode MS"/>
                          <a:cs typeface="Arial Unicode MS"/>
                        </a:rPr>
                        <a:t>Procesador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lang="it-IT" sz="1400" dirty="0">
                          <a:latin typeface="Arial Unicode MS"/>
                          <a:cs typeface="Arial Unicode MS"/>
                        </a:rPr>
                        <a:t>	Intel Core i5-9600K 3.7 GHz 6-Core 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20" dirty="0">
                          <a:latin typeface="Arial Unicode MS"/>
                          <a:cs typeface="Arial Unicode MS"/>
                        </a:rPr>
                        <a:t>Placa</a:t>
                      </a:r>
                      <a:r>
                        <a:rPr sz="1400" spc="-10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60" dirty="0">
                          <a:latin typeface="Arial Unicode MS"/>
                          <a:cs typeface="Arial Unicode MS"/>
                        </a:rPr>
                        <a:t>madre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Arial Unicode MS"/>
                          <a:cs typeface="Arial Unicode MS"/>
                        </a:rPr>
                        <a:t>  </a:t>
                      </a:r>
                      <a:r>
                        <a:rPr lang="es-CO" sz="1400" dirty="0" err="1">
                          <a:latin typeface="Arial Unicode MS"/>
                          <a:cs typeface="Arial Unicode MS"/>
                        </a:rPr>
                        <a:t>ASRock</a:t>
                      </a:r>
                      <a:r>
                        <a:rPr lang="es-CO" sz="1400" dirty="0">
                          <a:latin typeface="Arial Unicode MS"/>
                          <a:cs typeface="Arial Unicode MS"/>
                        </a:rPr>
                        <a:t> H310CM-HDV/M.2 Micro ATX LGA1151 </a:t>
                      </a:r>
                      <a:r>
                        <a:rPr lang="es-CO" sz="1400" dirty="0" err="1">
                          <a:latin typeface="Arial Unicode MS"/>
                          <a:cs typeface="Arial Unicode MS"/>
                        </a:rPr>
                        <a:t>Motherboard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60" dirty="0">
                          <a:latin typeface="Arial Unicode MS"/>
                          <a:cs typeface="Arial Unicode MS"/>
                        </a:rPr>
                        <a:t>Memoria</a:t>
                      </a:r>
                      <a:r>
                        <a:rPr sz="1400" spc="-9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45" dirty="0">
                          <a:latin typeface="Arial Unicode MS"/>
                          <a:cs typeface="Arial Unicode MS"/>
                        </a:rPr>
                        <a:t>principal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lang="es-CO" sz="1400" dirty="0" err="1">
                          <a:latin typeface="Arial Unicode MS"/>
                          <a:cs typeface="Arial Unicode MS"/>
                        </a:rPr>
                        <a:t>Patriot</a:t>
                      </a:r>
                      <a:r>
                        <a:rPr lang="es-CO" sz="1400" dirty="0">
                          <a:latin typeface="Arial Unicode MS"/>
                          <a:cs typeface="Arial Unicode MS"/>
                        </a:rPr>
                        <a:t> Viper Steel 16 GB (2 x 8 GB) DDR4-3000 CL16 </a:t>
                      </a:r>
                      <a:r>
                        <a:rPr lang="es-CO" sz="1400" dirty="0" err="1">
                          <a:latin typeface="Arial Unicode MS"/>
                          <a:cs typeface="Arial Unicode MS"/>
                        </a:rPr>
                        <a:t>Memory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4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60" dirty="0">
                          <a:latin typeface="Arial Unicode MS"/>
                          <a:cs typeface="Arial Unicode MS"/>
                        </a:rPr>
                        <a:t>Memoria</a:t>
                      </a:r>
                      <a:r>
                        <a:rPr sz="1400" spc="-9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30" dirty="0">
                          <a:latin typeface="Arial Unicode MS"/>
                          <a:cs typeface="Arial Unicode MS"/>
                        </a:rPr>
                        <a:t>secundaria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lang="en-US" sz="1400" dirty="0">
                          <a:latin typeface="Arial Unicode MS"/>
                          <a:cs typeface="Arial Unicode MS"/>
                        </a:rPr>
                        <a:t>Western Digital Blue SN550 500 GB M.2-2280 NVME Solid State Drive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55" dirty="0">
                          <a:latin typeface="Arial Unicode MS"/>
                          <a:cs typeface="Arial Unicode MS"/>
                        </a:rPr>
                        <a:t>GPU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10" dirty="0">
                          <a:latin typeface="Arial Unicode MS"/>
                          <a:cs typeface="Arial Unicode MS"/>
                        </a:rPr>
                        <a:t>GeForce </a:t>
                      </a:r>
                      <a:r>
                        <a:rPr sz="1400" spc="-80" dirty="0">
                          <a:latin typeface="Arial Unicode MS"/>
                          <a:cs typeface="Arial Unicode MS"/>
                        </a:rPr>
                        <a:t>GT </a:t>
                      </a:r>
                      <a:r>
                        <a:rPr sz="1400" spc="20" dirty="0">
                          <a:latin typeface="Arial Unicode MS"/>
                          <a:cs typeface="Arial Unicode MS"/>
                        </a:rPr>
                        <a:t>1030 </a:t>
                      </a:r>
                      <a:r>
                        <a:rPr sz="1400" spc="-10" dirty="0">
                          <a:latin typeface="Arial Unicode MS"/>
                          <a:cs typeface="Arial Unicode MS"/>
                        </a:rPr>
                        <a:t>2GD4 </a:t>
                      </a:r>
                      <a:r>
                        <a:rPr sz="1400" spc="-75" dirty="0">
                          <a:latin typeface="Arial Unicode MS"/>
                          <a:cs typeface="Arial Unicode MS"/>
                        </a:rPr>
                        <a:t>LP</a:t>
                      </a:r>
                      <a:r>
                        <a:rPr sz="1400" spc="-114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-70" dirty="0">
                          <a:latin typeface="Arial Unicode MS"/>
                          <a:cs typeface="Arial Unicode MS"/>
                        </a:rPr>
                        <a:t>OC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025" y="778471"/>
            <a:ext cx="2985770" cy="52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u="none" spc="70" dirty="0">
                <a:solidFill>
                  <a:srgbClr val="EC183E"/>
                </a:solidFill>
                <a:latin typeface="Arial Narrow"/>
                <a:cs typeface="Arial Narrow"/>
              </a:rPr>
              <a:t>Gama </a:t>
            </a:r>
            <a:r>
              <a:rPr sz="3000" u="none" spc="125" dirty="0">
                <a:solidFill>
                  <a:srgbClr val="EC183E"/>
                </a:solidFill>
                <a:latin typeface="Arial Narrow"/>
                <a:cs typeface="Arial Narrow"/>
              </a:rPr>
              <a:t>media </a:t>
            </a:r>
            <a:r>
              <a:rPr sz="3000" u="none" spc="114" dirty="0">
                <a:solidFill>
                  <a:srgbClr val="EC183E"/>
                </a:solidFill>
                <a:latin typeface="Arial Narrow"/>
                <a:cs typeface="Arial Narrow"/>
              </a:rPr>
              <a:t>-</a:t>
            </a:r>
            <a:r>
              <a:rPr sz="3000" u="none" spc="-325" dirty="0">
                <a:solidFill>
                  <a:srgbClr val="EC183E"/>
                </a:solidFill>
                <a:latin typeface="Arial Narrow"/>
                <a:cs typeface="Arial Narrow"/>
              </a:rPr>
              <a:t> </a:t>
            </a:r>
            <a:r>
              <a:rPr sz="3000" u="none" spc="-35" dirty="0">
                <a:solidFill>
                  <a:srgbClr val="EC183E"/>
                </a:solidFill>
                <a:latin typeface="Arial Narrow"/>
                <a:cs typeface="Arial Narrow"/>
              </a:rPr>
              <a:t>AMD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30" dirty="0"/>
              <a:t>Armado </a:t>
            </a:r>
            <a:r>
              <a:rPr spc="25" dirty="0"/>
              <a:t>de</a:t>
            </a:r>
            <a:r>
              <a:rPr spc="-90" dirty="0"/>
              <a:t> </a:t>
            </a:r>
            <a:r>
              <a:rPr spc="30" dirty="0"/>
              <a:t>computadoras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95715"/>
              </p:ext>
            </p:extLst>
          </p:nvPr>
        </p:nvGraphicFramePr>
        <p:xfrm>
          <a:off x="947737" y="1804987"/>
          <a:ext cx="7238998" cy="2011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7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25" dirty="0">
                          <a:latin typeface="Arial Unicode MS"/>
                          <a:cs typeface="Arial Unicode MS"/>
                        </a:rPr>
                        <a:t>Procesador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Arial Unicode MS"/>
                          <a:cs typeface="Arial Unicode MS"/>
                        </a:rPr>
                        <a:t> 	AMD Ryzen 5 3600 3.6 GHz 6-Core 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20" dirty="0">
                          <a:latin typeface="Arial Unicode MS"/>
                          <a:cs typeface="Arial Unicode MS"/>
                        </a:rPr>
                        <a:t>Placa</a:t>
                      </a:r>
                      <a:r>
                        <a:rPr sz="1400" spc="-10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60" dirty="0">
                          <a:latin typeface="Arial Unicode MS"/>
                          <a:cs typeface="Arial Unicode MS"/>
                        </a:rPr>
                        <a:t>madre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20" dirty="0">
                          <a:latin typeface="Arial Unicode MS"/>
                          <a:cs typeface="Arial Unicode MS"/>
                        </a:rPr>
                        <a:t>A320M</a:t>
                      </a:r>
                      <a:r>
                        <a:rPr sz="1400" spc="-12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15" dirty="0">
                          <a:latin typeface="Arial Unicode MS"/>
                          <a:cs typeface="Arial Unicode MS"/>
                        </a:rPr>
                        <a:t>Asrock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60" dirty="0">
                          <a:latin typeface="Arial Unicode MS"/>
                          <a:cs typeface="Arial Unicode MS"/>
                        </a:rPr>
                        <a:t>Memoria</a:t>
                      </a:r>
                      <a:r>
                        <a:rPr sz="1400" spc="-9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45" dirty="0">
                          <a:latin typeface="Arial Unicode MS"/>
                          <a:cs typeface="Arial Unicode MS"/>
                        </a:rPr>
                        <a:t>principal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lang="es-CO" sz="1400" dirty="0" err="1">
                          <a:latin typeface="Arial Unicode MS"/>
                          <a:cs typeface="Arial Unicode MS"/>
                        </a:rPr>
                        <a:t>Patriot</a:t>
                      </a:r>
                      <a:r>
                        <a:rPr lang="es-CO" sz="1400" dirty="0">
                          <a:latin typeface="Arial Unicode MS"/>
                          <a:cs typeface="Arial Unicode MS"/>
                        </a:rPr>
                        <a:t> Viper Steel 16 GB (2 x 8 GB) DDR4-3000 CL16 </a:t>
                      </a:r>
                      <a:r>
                        <a:rPr lang="es-CO" sz="1400" dirty="0" err="1">
                          <a:latin typeface="Arial Unicode MS"/>
                          <a:cs typeface="Arial Unicode MS"/>
                        </a:rPr>
                        <a:t>Memory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60" dirty="0">
                          <a:latin typeface="Arial Unicode MS"/>
                          <a:cs typeface="Arial Unicode MS"/>
                        </a:rPr>
                        <a:t>Memoria</a:t>
                      </a:r>
                      <a:r>
                        <a:rPr sz="1400" spc="-9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30" dirty="0">
                          <a:latin typeface="Arial Unicode MS"/>
                          <a:cs typeface="Arial Unicode MS"/>
                        </a:rPr>
                        <a:t>secundaria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Unicode MS"/>
                          <a:cs typeface="Arial Unicode MS"/>
                        </a:rPr>
                        <a:t>Western Digital Blue SN550 500 GB M.2-2280 NVME Solid State Drive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55" dirty="0">
                          <a:latin typeface="Arial Unicode MS"/>
                          <a:cs typeface="Arial Unicode MS"/>
                        </a:rPr>
                        <a:t>GPU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Unicode MS"/>
                          <a:cs typeface="Arial Unicode MS"/>
                        </a:rPr>
                        <a:t> Gigabyte GeForce GT 730 2 GB Video Card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849" y="778471"/>
            <a:ext cx="200025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u="none" spc="70" dirty="0">
                <a:solidFill>
                  <a:srgbClr val="EC183E"/>
                </a:solidFill>
                <a:latin typeface="Arial Narrow"/>
                <a:cs typeface="Arial Narrow"/>
              </a:rPr>
              <a:t>Gama</a:t>
            </a:r>
            <a:r>
              <a:rPr sz="3000" u="none" spc="-95" dirty="0">
                <a:solidFill>
                  <a:srgbClr val="EC183E"/>
                </a:solidFill>
                <a:latin typeface="Arial Narrow"/>
                <a:cs typeface="Arial Narrow"/>
              </a:rPr>
              <a:t> </a:t>
            </a:r>
            <a:r>
              <a:rPr sz="3000" u="none" spc="125" dirty="0">
                <a:solidFill>
                  <a:srgbClr val="EC183E"/>
                </a:solidFill>
                <a:latin typeface="Arial Narrow"/>
                <a:cs typeface="Arial Narrow"/>
              </a:rPr>
              <a:t>media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30" dirty="0"/>
              <a:t>Armado </a:t>
            </a:r>
            <a:r>
              <a:rPr spc="25" dirty="0"/>
              <a:t>de</a:t>
            </a:r>
            <a:r>
              <a:rPr spc="-90" dirty="0"/>
              <a:t> </a:t>
            </a:r>
            <a:r>
              <a:rPr spc="30" dirty="0"/>
              <a:t>computadoras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37860"/>
              </p:ext>
            </p:extLst>
          </p:nvPr>
        </p:nvGraphicFramePr>
        <p:xfrm>
          <a:off x="947737" y="2109787"/>
          <a:ext cx="7238998" cy="2011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8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25" dirty="0">
                          <a:latin typeface="Arial Unicode MS"/>
                          <a:cs typeface="Arial Unicode MS"/>
                        </a:rPr>
                        <a:t>Procesador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rial Unicode MS"/>
                          <a:cs typeface="Arial Unicode MS"/>
                        </a:rPr>
                        <a:t>	AMD </a:t>
                      </a:r>
                      <a:r>
                        <a:rPr lang="pt-BR" sz="1400" dirty="0" err="1">
                          <a:latin typeface="Arial Unicode MS"/>
                          <a:cs typeface="Arial Unicode MS"/>
                        </a:rPr>
                        <a:t>Ryzen</a:t>
                      </a:r>
                      <a:r>
                        <a:rPr lang="pt-BR" sz="1400" dirty="0">
                          <a:latin typeface="Arial Unicode MS"/>
                          <a:cs typeface="Arial Unicode MS"/>
                        </a:rPr>
                        <a:t> 5 3600X 3.8 GHz 6-Core 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20" dirty="0">
                          <a:latin typeface="Arial Unicode MS"/>
                          <a:cs typeface="Arial Unicode MS"/>
                        </a:rPr>
                        <a:t>Placa</a:t>
                      </a:r>
                      <a:r>
                        <a:rPr sz="1400" spc="-10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60" dirty="0">
                          <a:latin typeface="Arial Unicode MS"/>
                          <a:cs typeface="Arial Unicode MS"/>
                        </a:rPr>
                        <a:t>madre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Unicode MS"/>
                          <a:cs typeface="Arial Unicode MS"/>
                        </a:rPr>
                        <a:t>MSI B550-A PRO ATX AM4 Motherboard</a:t>
                      </a:r>
                    </a:p>
                    <a:p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60" dirty="0">
                          <a:latin typeface="Arial Unicode MS"/>
                          <a:cs typeface="Arial Unicode MS"/>
                        </a:rPr>
                        <a:t>Memoria</a:t>
                      </a:r>
                      <a:r>
                        <a:rPr sz="1400" spc="-9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45" dirty="0">
                          <a:latin typeface="Arial Unicode MS"/>
                          <a:cs typeface="Arial Unicode MS"/>
                        </a:rPr>
                        <a:t>principal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 err="1">
                          <a:latin typeface="Arial Unicode MS"/>
                          <a:cs typeface="Arial Unicode MS"/>
                        </a:rPr>
                        <a:t>Patriot</a:t>
                      </a:r>
                      <a:r>
                        <a:rPr lang="es-CO" sz="1400" dirty="0">
                          <a:latin typeface="Arial Unicode MS"/>
                          <a:cs typeface="Arial Unicode MS"/>
                        </a:rPr>
                        <a:t> Viper Steel 16 GB (2 x 8 GB) DDR4-3000 CL16 </a:t>
                      </a:r>
                      <a:r>
                        <a:rPr lang="es-CO" sz="1400" dirty="0" err="1">
                          <a:latin typeface="Arial Unicode MS"/>
                          <a:cs typeface="Arial Unicode MS"/>
                        </a:rPr>
                        <a:t>Memory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60" dirty="0">
                          <a:latin typeface="Arial Unicode MS"/>
                          <a:cs typeface="Arial Unicode MS"/>
                        </a:rPr>
                        <a:t>Memoria</a:t>
                      </a:r>
                      <a:r>
                        <a:rPr sz="1400" spc="-9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30" dirty="0">
                          <a:latin typeface="Arial Unicode MS"/>
                          <a:cs typeface="Arial Unicode MS"/>
                        </a:rPr>
                        <a:t>secundaria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Unicode MS"/>
                          <a:cs typeface="Arial Unicode MS"/>
                        </a:rPr>
                        <a:t>Kingston A2000 1 TB M.2-2280 NVME Solid State Drive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55" dirty="0">
                          <a:latin typeface="Arial Unicode MS"/>
                          <a:cs typeface="Arial Unicode MS"/>
                        </a:rPr>
                        <a:t>GPU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Unicode MS"/>
                          <a:cs typeface="Arial Unicode MS"/>
                        </a:rPr>
                        <a:t>Gigabyte GeForce GT 730 2 GB Video Card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09374" y="1564297"/>
            <a:ext cx="624014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434343"/>
                </a:solidFill>
                <a:latin typeface="Arial Unicode MS"/>
                <a:cs typeface="Arial Unicode MS"/>
              </a:rPr>
              <a:t>Esta</a:t>
            </a:r>
            <a:r>
              <a:rPr sz="1600" spc="-3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65" dirty="0">
                <a:solidFill>
                  <a:srgbClr val="434343"/>
                </a:solidFill>
                <a:latin typeface="Arial Unicode MS"/>
                <a:cs typeface="Arial Unicode MS"/>
              </a:rPr>
              <a:t>computadora</a:t>
            </a:r>
            <a:r>
              <a:rPr sz="1600" spc="-3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debe</a:t>
            </a:r>
            <a:r>
              <a:rPr sz="1600" spc="-3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25" dirty="0">
                <a:solidFill>
                  <a:srgbClr val="434343"/>
                </a:solidFill>
                <a:latin typeface="Arial Unicode MS"/>
                <a:cs typeface="Arial Unicode MS"/>
              </a:rPr>
              <a:t>ser</a:t>
            </a:r>
            <a:r>
              <a:rPr sz="1600" spc="-3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55" dirty="0">
                <a:solidFill>
                  <a:srgbClr val="434343"/>
                </a:solidFill>
                <a:latin typeface="Arial Unicode MS"/>
                <a:cs typeface="Arial Unicode MS"/>
              </a:rPr>
              <a:t>armada</a:t>
            </a:r>
            <a:r>
              <a:rPr sz="1600" spc="-3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libre</a:t>
            </a:r>
            <a:r>
              <a:rPr sz="1600" spc="-3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criterio</a:t>
            </a:r>
            <a:r>
              <a:rPr sz="1600" spc="-3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del</a:t>
            </a:r>
            <a:r>
              <a:rPr sz="1600" spc="-3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estudiante.</a:t>
            </a:r>
            <a:endParaRPr sz="16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50" y="778471"/>
            <a:ext cx="163893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u="none" spc="70" dirty="0">
                <a:solidFill>
                  <a:srgbClr val="EC183E"/>
                </a:solidFill>
                <a:latin typeface="Arial Narrow"/>
                <a:cs typeface="Arial Narrow"/>
              </a:rPr>
              <a:t>Gama</a:t>
            </a:r>
            <a:r>
              <a:rPr sz="3000" u="none" spc="-100" dirty="0">
                <a:solidFill>
                  <a:srgbClr val="EC183E"/>
                </a:solidFill>
                <a:latin typeface="Arial Narrow"/>
                <a:cs typeface="Arial Narrow"/>
              </a:rPr>
              <a:t> </a:t>
            </a:r>
            <a:r>
              <a:rPr sz="3000" u="none" spc="165" dirty="0">
                <a:solidFill>
                  <a:srgbClr val="EC183E"/>
                </a:solidFill>
                <a:latin typeface="Arial Narrow"/>
                <a:cs typeface="Arial Narrow"/>
              </a:rPr>
              <a:t>alta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0225" y="1421627"/>
            <a:ext cx="3348354" cy="251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8899"/>
              </a:lnSpc>
            </a:pPr>
            <a:r>
              <a:rPr sz="1600" spc="-10" dirty="0">
                <a:solidFill>
                  <a:srgbClr val="434343"/>
                </a:solidFill>
                <a:latin typeface="Arial Unicode MS"/>
                <a:cs typeface="Arial Unicode MS"/>
              </a:rPr>
              <a:t>Los </a:t>
            </a:r>
            <a:r>
              <a:rPr sz="1600" spc="50" dirty="0">
                <a:solidFill>
                  <a:srgbClr val="434343"/>
                </a:solidFill>
                <a:latin typeface="Arial Unicode MS"/>
                <a:cs typeface="Arial Unicode MS"/>
              </a:rPr>
              <a:t>equipos </a:t>
            </a:r>
            <a:r>
              <a:rPr sz="1600" spc="35" dirty="0">
                <a:solidFill>
                  <a:srgbClr val="434343"/>
                </a:solidFill>
                <a:latin typeface="Arial Unicode MS"/>
                <a:cs typeface="Arial Unicode MS"/>
              </a:rPr>
              <a:t>considerados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de</a:t>
            </a:r>
            <a:r>
              <a:rPr sz="1600" spc="-245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30" dirty="0">
                <a:solidFill>
                  <a:srgbClr val="434343"/>
                </a:solidFill>
                <a:latin typeface="Arial Unicode MS"/>
                <a:cs typeface="Arial Unicode MS"/>
              </a:rPr>
              <a:t>gama  </a:t>
            </a:r>
            <a:r>
              <a:rPr sz="1600" spc="40" dirty="0">
                <a:solidFill>
                  <a:srgbClr val="434343"/>
                </a:solidFill>
                <a:latin typeface="Arial Unicode MS"/>
                <a:cs typeface="Arial Unicode MS"/>
              </a:rPr>
              <a:t>alta</a:t>
            </a:r>
            <a:r>
              <a:rPr sz="1600" spc="-35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40" dirty="0">
                <a:solidFill>
                  <a:srgbClr val="434343"/>
                </a:solidFill>
                <a:latin typeface="Arial Unicode MS"/>
                <a:cs typeface="Arial Unicode MS"/>
              </a:rPr>
              <a:t>son</a:t>
            </a:r>
            <a:r>
              <a:rPr sz="1600" spc="-35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35" dirty="0">
                <a:solidFill>
                  <a:srgbClr val="434343"/>
                </a:solidFill>
                <a:latin typeface="Arial Unicode MS"/>
                <a:cs typeface="Arial Unicode MS"/>
              </a:rPr>
              <a:t>aquellos</a:t>
            </a:r>
            <a:r>
              <a:rPr sz="1600" spc="-35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que</a:t>
            </a:r>
            <a:r>
              <a:rPr sz="1600" spc="-35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requieren</a:t>
            </a:r>
            <a:r>
              <a:rPr sz="1600" spc="-35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dirty="0">
                <a:solidFill>
                  <a:srgbClr val="434343"/>
                </a:solidFill>
                <a:latin typeface="Arial Unicode MS"/>
                <a:cs typeface="Arial Unicode MS"/>
              </a:rPr>
              <a:t>las  </a:t>
            </a:r>
            <a:r>
              <a:rPr sz="1600" spc="50" dirty="0">
                <a:solidFill>
                  <a:srgbClr val="434343"/>
                </a:solidFill>
                <a:latin typeface="Arial Unicode MS"/>
                <a:cs typeface="Arial Unicode MS"/>
              </a:rPr>
              <a:t>mejores </a:t>
            </a:r>
            <a:r>
              <a:rPr sz="1600" spc="35" dirty="0">
                <a:solidFill>
                  <a:srgbClr val="434343"/>
                </a:solidFill>
                <a:latin typeface="Arial Unicode MS"/>
                <a:cs typeface="Arial Unicode MS"/>
              </a:rPr>
              <a:t>prestaciones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del</a:t>
            </a:r>
            <a:r>
              <a:rPr sz="1600" spc="-229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mercado.  </a:t>
            </a:r>
            <a:r>
              <a:rPr sz="1600" spc="-10" dirty="0">
                <a:solidFill>
                  <a:srgbClr val="434343"/>
                </a:solidFill>
                <a:latin typeface="Arial Unicode MS"/>
                <a:cs typeface="Arial Unicode MS"/>
              </a:rPr>
              <a:t>Son </a:t>
            </a:r>
            <a:r>
              <a:rPr sz="1600" spc="40" dirty="0">
                <a:solidFill>
                  <a:srgbClr val="434343"/>
                </a:solidFill>
                <a:latin typeface="Arial Unicode MS"/>
                <a:cs typeface="Arial Unicode MS"/>
              </a:rPr>
              <a:t>utilizados </a:t>
            </a:r>
            <a:r>
              <a:rPr sz="1600" spc="50" dirty="0">
                <a:solidFill>
                  <a:srgbClr val="434343"/>
                </a:solidFill>
                <a:latin typeface="Arial Unicode MS"/>
                <a:cs typeface="Arial Unicode MS"/>
              </a:rPr>
              <a:t>para </a:t>
            </a:r>
            <a:r>
              <a:rPr sz="1600" spc="35" dirty="0">
                <a:solidFill>
                  <a:srgbClr val="434343"/>
                </a:solidFill>
                <a:latin typeface="Arial Unicode MS"/>
                <a:cs typeface="Arial Unicode MS"/>
              </a:rPr>
              <a:t>tareas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que  requieren </a:t>
            </a:r>
            <a:r>
              <a:rPr sz="1600" spc="70" dirty="0">
                <a:solidFill>
                  <a:srgbClr val="434343"/>
                </a:solidFill>
                <a:latin typeface="Arial Unicode MS"/>
                <a:cs typeface="Arial Unicode MS"/>
              </a:rPr>
              <a:t>mucho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procesamiento, 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como </a:t>
            </a:r>
            <a:r>
              <a:rPr sz="1600" spc="50" dirty="0">
                <a:solidFill>
                  <a:srgbClr val="434343"/>
                </a:solidFill>
                <a:latin typeface="Arial Unicode MS"/>
                <a:cs typeface="Arial Unicode MS"/>
              </a:rPr>
              <a:t>minería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de </a:t>
            </a:r>
            <a:r>
              <a:rPr sz="1600" spc="35" dirty="0">
                <a:solidFill>
                  <a:srgbClr val="434343"/>
                </a:solidFill>
                <a:latin typeface="Arial Unicode MS"/>
                <a:cs typeface="Arial Unicode MS"/>
              </a:rPr>
              <a:t>datos, big data,  </a:t>
            </a:r>
            <a:r>
              <a:rPr sz="1600" spc="25" dirty="0">
                <a:solidFill>
                  <a:srgbClr val="434343"/>
                </a:solidFill>
                <a:latin typeface="Arial Unicode MS"/>
                <a:cs typeface="Arial Unicode MS"/>
              </a:rPr>
              <a:t>gaming, </a:t>
            </a:r>
            <a:r>
              <a:rPr sz="1600" spc="70" dirty="0">
                <a:solidFill>
                  <a:srgbClr val="434343"/>
                </a:solidFill>
                <a:latin typeface="Arial Unicode MS"/>
                <a:cs typeface="Arial Unicode MS"/>
              </a:rPr>
              <a:t>entre </a:t>
            </a:r>
            <a:r>
              <a:rPr sz="1600" spc="40" dirty="0">
                <a:solidFill>
                  <a:srgbClr val="434343"/>
                </a:solidFill>
                <a:latin typeface="Arial Unicode MS"/>
                <a:cs typeface="Arial Unicode MS"/>
              </a:rPr>
              <a:t>otras.</a:t>
            </a:r>
            <a:r>
              <a:rPr sz="1600" spc="-225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Generalmente  utilizan</a:t>
            </a:r>
            <a:r>
              <a:rPr sz="1600" spc="-8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-55" dirty="0">
                <a:solidFill>
                  <a:srgbClr val="434343"/>
                </a:solidFill>
                <a:latin typeface="Arial Unicode MS"/>
                <a:cs typeface="Arial Unicode MS"/>
              </a:rPr>
              <a:t>GPU.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86636" y="1152100"/>
            <a:ext cx="5357363" cy="301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30" dirty="0"/>
              <a:t>Armado </a:t>
            </a:r>
            <a:r>
              <a:rPr spc="25" dirty="0"/>
              <a:t>de</a:t>
            </a:r>
            <a:r>
              <a:rPr spc="-90" dirty="0"/>
              <a:t> </a:t>
            </a:r>
            <a:r>
              <a:rPr spc="30" dirty="0"/>
              <a:t>computadoras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874" y="778471"/>
            <a:ext cx="2643505" cy="52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u="none" spc="70" dirty="0">
                <a:solidFill>
                  <a:srgbClr val="EC183E"/>
                </a:solidFill>
                <a:latin typeface="Arial Narrow"/>
                <a:cs typeface="Arial Narrow"/>
              </a:rPr>
              <a:t>Gama </a:t>
            </a:r>
            <a:r>
              <a:rPr sz="3000" u="none" spc="165" dirty="0">
                <a:solidFill>
                  <a:srgbClr val="EC183E"/>
                </a:solidFill>
                <a:latin typeface="Arial Narrow"/>
                <a:cs typeface="Arial Narrow"/>
              </a:rPr>
              <a:t>alta </a:t>
            </a:r>
            <a:r>
              <a:rPr sz="3000" u="none" spc="114" dirty="0">
                <a:solidFill>
                  <a:srgbClr val="EC183E"/>
                </a:solidFill>
                <a:latin typeface="Arial Narrow"/>
                <a:cs typeface="Arial Narrow"/>
              </a:rPr>
              <a:t>-</a:t>
            </a:r>
            <a:r>
              <a:rPr sz="3000" u="none" spc="-365" dirty="0">
                <a:solidFill>
                  <a:srgbClr val="EC183E"/>
                </a:solidFill>
                <a:latin typeface="Arial Narrow"/>
                <a:cs typeface="Arial Narrow"/>
              </a:rPr>
              <a:t> </a:t>
            </a:r>
            <a:r>
              <a:rPr sz="3000" u="none" spc="114" dirty="0">
                <a:solidFill>
                  <a:srgbClr val="EC183E"/>
                </a:solidFill>
                <a:latin typeface="Arial Narrow"/>
                <a:cs typeface="Arial Narrow"/>
              </a:rPr>
              <a:t>Intel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30" dirty="0"/>
              <a:t>Armado </a:t>
            </a:r>
            <a:r>
              <a:rPr spc="25" dirty="0"/>
              <a:t>de</a:t>
            </a:r>
            <a:r>
              <a:rPr spc="-90" dirty="0"/>
              <a:t> </a:t>
            </a:r>
            <a:r>
              <a:rPr spc="30" dirty="0"/>
              <a:t>computadoras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06163"/>
              </p:ext>
            </p:extLst>
          </p:nvPr>
        </p:nvGraphicFramePr>
        <p:xfrm>
          <a:off x="947737" y="1804987"/>
          <a:ext cx="7238998" cy="2224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25" dirty="0">
                          <a:latin typeface="Arial Unicode MS"/>
                          <a:cs typeface="Arial Unicode MS"/>
                        </a:rPr>
                        <a:t>Procesador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10" dirty="0">
                          <a:latin typeface="Arial Unicode MS"/>
                          <a:cs typeface="Arial Unicode MS"/>
                        </a:rPr>
                        <a:t>Core</a:t>
                      </a:r>
                      <a:r>
                        <a:rPr sz="1400" spc="-10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15" dirty="0">
                          <a:latin typeface="Arial Unicode MS"/>
                          <a:cs typeface="Arial Unicode MS"/>
                        </a:rPr>
                        <a:t>i7-10700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20" dirty="0">
                          <a:latin typeface="Arial Unicode MS"/>
                          <a:cs typeface="Arial Unicode MS"/>
                        </a:rPr>
                        <a:t>Placa</a:t>
                      </a:r>
                      <a:r>
                        <a:rPr sz="1400" spc="-11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55" dirty="0">
                          <a:latin typeface="Arial Unicode MS"/>
                          <a:cs typeface="Arial Unicode MS"/>
                        </a:rPr>
                        <a:t>Madre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Unicode MS"/>
                          <a:cs typeface="Arial Unicode MS"/>
                        </a:rPr>
                        <a:t>Asus ROG STRIX Z590-E GAMING WIFI ATX LGA1200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60" dirty="0">
                          <a:latin typeface="Arial Unicode MS"/>
                          <a:cs typeface="Arial Unicode MS"/>
                        </a:rPr>
                        <a:t>Memoria</a:t>
                      </a:r>
                      <a:r>
                        <a:rPr sz="1400" spc="-9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45" dirty="0">
                          <a:latin typeface="Arial Unicode MS"/>
                          <a:cs typeface="Arial Unicode MS"/>
                        </a:rPr>
                        <a:t>principal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latin typeface="Arial Unicode MS"/>
                          <a:cs typeface="Arial Unicode MS"/>
                        </a:rPr>
                        <a:t>Corsair</a:t>
                      </a:r>
                      <a:r>
                        <a:rPr lang="pt-BR" sz="140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lang="pt-BR" sz="1400" dirty="0" err="1">
                          <a:latin typeface="Arial Unicode MS"/>
                          <a:cs typeface="Arial Unicode MS"/>
                        </a:rPr>
                        <a:t>Vengeance</a:t>
                      </a:r>
                      <a:r>
                        <a:rPr lang="pt-BR" sz="1400" dirty="0">
                          <a:latin typeface="Arial Unicode MS"/>
                          <a:cs typeface="Arial Unicode MS"/>
                        </a:rPr>
                        <a:t> RGB Pro 32 GB (2 x 16 GB) DDR4-3600 CL18 </a:t>
                      </a:r>
                      <a:r>
                        <a:rPr lang="pt-BR" sz="1400" dirty="0" err="1">
                          <a:latin typeface="Arial Unicode MS"/>
                          <a:cs typeface="Arial Unicode MS"/>
                        </a:rPr>
                        <a:t>Memory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4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60" dirty="0">
                          <a:latin typeface="Arial Unicode MS"/>
                          <a:cs typeface="Arial Unicode MS"/>
                        </a:rPr>
                        <a:t>Memoria</a:t>
                      </a:r>
                      <a:r>
                        <a:rPr sz="1400" spc="-9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30" dirty="0">
                          <a:latin typeface="Arial Unicode MS"/>
                          <a:cs typeface="Arial Unicode MS"/>
                        </a:rPr>
                        <a:t>secundaria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Unicode MS"/>
                          <a:cs typeface="Arial Unicode MS"/>
                        </a:rPr>
                        <a:t>Samsung 970 EVO Plus 2 TB M.2-2280 NVME Solid State Drive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55" dirty="0">
                          <a:latin typeface="Arial Unicode MS"/>
                          <a:cs typeface="Arial Unicode MS"/>
                        </a:rPr>
                        <a:t>GPU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rial Unicode MS"/>
                          <a:cs typeface="Arial Unicode MS"/>
                        </a:rPr>
                        <a:t>EVGA GeForce RTX 3070 Ti 8 GB FTW3 ULTRA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824" y="778471"/>
            <a:ext cx="2625090" cy="52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u="none" spc="70" dirty="0">
                <a:solidFill>
                  <a:srgbClr val="EC183E"/>
                </a:solidFill>
                <a:latin typeface="Arial Narrow"/>
                <a:cs typeface="Arial Narrow"/>
              </a:rPr>
              <a:t>Gama </a:t>
            </a:r>
            <a:r>
              <a:rPr sz="3000" u="none" spc="165" dirty="0">
                <a:solidFill>
                  <a:srgbClr val="EC183E"/>
                </a:solidFill>
                <a:latin typeface="Arial Narrow"/>
                <a:cs typeface="Arial Narrow"/>
              </a:rPr>
              <a:t>alta </a:t>
            </a:r>
            <a:r>
              <a:rPr sz="3000" u="none" spc="114" dirty="0">
                <a:solidFill>
                  <a:srgbClr val="EC183E"/>
                </a:solidFill>
                <a:latin typeface="Arial Narrow"/>
                <a:cs typeface="Arial Narrow"/>
              </a:rPr>
              <a:t>-</a:t>
            </a:r>
            <a:r>
              <a:rPr sz="3000" u="none" spc="-370" dirty="0">
                <a:solidFill>
                  <a:srgbClr val="EC183E"/>
                </a:solidFill>
                <a:latin typeface="Arial Narrow"/>
                <a:cs typeface="Arial Narrow"/>
              </a:rPr>
              <a:t> </a:t>
            </a:r>
            <a:r>
              <a:rPr sz="3000" u="none" spc="-35" dirty="0">
                <a:solidFill>
                  <a:srgbClr val="EC183E"/>
                </a:solidFill>
                <a:latin typeface="Arial Narrow"/>
                <a:cs typeface="Arial Narrow"/>
              </a:rPr>
              <a:t>AMD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30" dirty="0"/>
              <a:t>Armado </a:t>
            </a:r>
            <a:r>
              <a:rPr spc="25" dirty="0"/>
              <a:t>de</a:t>
            </a:r>
            <a:r>
              <a:rPr spc="-90" dirty="0"/>
              <a:t> </a:t>
            </a:r>
            <a:r>
              <a:rPr spc="30" dirty="0"/>
              <a:t>computadoras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240309"/>
              </p:ext>
            </p:extLst>
          </p:nvPr>
        </p:nvGraphicFramePr>
        <p:xfrm>
          <a:off x="947737" y="1804987"/>
          <a:ext cx="7238998" cy="2011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9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9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25" dirty="0">
                          <a:latin typeface="Arial Unicode MS"/>
                          <a:cs typeface="Arial Unicode MS"/>
                        </a:rPr>
                        <a:t>Procesador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50" dirty="0">
                          <a:latin typeface="Arial Unicode MS"/>
                          <a:cs typeface="Arial Unicode MS"/>
                        </a:rPr>
                        <a:t>Amd </a:t>
                      </a:r>
                      <a:r>
                        <a:rPr sz="1400" spc="-25" dirty="0">
                          <a:latin typeface="Arial Unicode MS"/>
                          <a:cs typeface="Arial Unicode MS"/>
                        </a:rPr>
                        <a:t>Ryzen </a:t>
                      </a:r>
                      <a:r>
                        <a:rPr sz="1400" spc="20" dirty="0">
                          <a:latin typeface="Arial Unicode MS"/>
                          <a:cs typeface="Arial Unicode MS"/>
                        </a:rPr>
                        <a:t>7</a:t>
                      </a:r>
                      <a:r>
                        <a:rPr sz="1400" spc="-17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35" dirty="0">
                          <a:latin typeface="Arial Unicode MS"/>
                          <a:cs typeface="Arial Unicode MS"/>
                        </a:rPr>
                        <a:t>3800xt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20" dirty="0">
                          <a:latin typeface="Arial Unicode MS"/>
                          <a:cs typeface="Arial Unicode MS"/>
                        </a:rPr>
                        <a:t>Placa</a:t>
                      </a:r>
                      <a:r>
                        <a:rPr sz="1400" spc="-11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55" dirty="0">
                          <a:latin typeface="Arial Unicode MS"/>
                          <a:cs typeface="Arial Unicode MS"/>
                        </a:rPr>
                        <a:t>Madre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Unicode MS"/>
                          <a:cs typeface="Arial Unicode MS"/>
                        </a:rPr>
                        <a:t>Asus ROG Crosshair VIII Extreme EATX AM4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60" dirty="0">
                          <a:latin typeface="Arial Unicode MS"/>
                          <a:cs typeface="Arial Unicode MS"/>
                        </a:rPr>
                        <a:t>Memoria</a:t>
                      </a:r>
                      <a:r>
                        <a:rPr sz="1400" spc="-9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45" dirty="0">
                          <a:latin typeface="Arial Unicode MS"/>
                          <a:cs typeface="Arial Unicode MS"/>
                        </a:rPr>
                        <a:t>principal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latin typeface="Arial Unicode MS"/>
                          <a:cs typeface="Arial Unicode MS"/>
                        </a:rPr>
                        <a:t>Corsair</a:t>
                      </a:r>
                      <a:r>
                        <a:rPr lang="pt-BR" sz="140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lang="pt-BR" sz="1400" dirty="0" err="1">
                          <a:latin typeface="Arial Unicode MS"/>
                          <a:cs typeface="Arial Unicode MS"/>
                        </a:rPr>
                        <a:t>Vengeance</a:t>
                      </a:r>
                      <a:r>
                        <a:rPr lang="pt-BR" sz="1400" dirty="0">
                          <a:latin typeface="Arial Unicode MS"/>
                          <a:cs typeface="Arial Unicode MS"/>
                        </a:rPr>
                        <a:t> RGB Pro 32 GB (2 x 16 GB) DDR4-3600 CL18 </a:t>
                      </a:r>
                      <a:r>
                        <a:rPr lang="pt-BR" sz="1400" dirty="0" err="1">
                          <a:latin typeface="Arial Unicode MS"/>
                          <a:cs typeface="Arial Unicode MS"/>
                        </a:rPr>
                        <a:t>Memory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60" dirty="0">
                          <a:latin typeface="Arial Unicode MS"/>
                          <a:cs typeface="Arial Unicode MS"/>
                        </a:rPr>
                        <a:t>Memoria</a:t>
                      </a:r>
                      <a:r>
                        <a:rPr sz="1400" spc="-9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30" dirty="0">
                          <a:latin typeface="Arial Unicode MS"/>
                          <a:cs typeface="Arial Unicode MS"/>
                        </a:rPr>
                        <a:t>secundaria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Unicode MS"/>
                          <a:cs typeface="Arial Unicode MS"/>
                        </a:rPr>
                        <a:t>Samsung 970 EVO Plus 2 TB M.2-2280 NVME Solid State Drive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55" dirty="0">
                          <a:latin typeface="Arial Unicode MS"/>
                          <a:cs typeface="Arial Unicode MS"/>
                        </a:rPr>
                        <a:t>GPU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rial Unicode MS"/>
                          <a:cs typeface="Arial Unicode MS"/>
                        </a:rPr>
                        <a:t>EVGA GeForce RTX 3070 Ti 8 GB FTW3 ULTRA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565">
              <a:lnSpc>
                <a:spcPct val="100000"/>
              </a:lnSpc>
              <a:tabLst>
                <a:tab pos="902335" algn="l"/>
              </a:tabLst>
            </a:pPr>
            <a:r>
              <a:rPr u="none" spc="20" dirty="0">
                <a:solidFill>
                  <a:srgbClr val="434343"/>
                </a:solidFill>
              </a:rPr>
              <a:t>1.	</a:t>
            </a:r>
            <a:r>
              <a:rPr b="0" spc="-500" dirty="0">
                <a:latin typeface="Times New Roman"/>
                <a:cs typeface="Times New Roman"/>
              </a:rPr>
              <a:t> </a:t>
            </a:r>
            <a:r>
              <a:rPr spc="-20" dirty="0"/>
              <a:t>Consign</a:t>
            </a:r>
            <a:r>
              <a:rPr spc="95" dirty="0"/>
              <a:t>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46120" indent="-445770">
              <a:lnSpc>
                <a:spcPct val="100000"/>
              </a:lnSpc>
              <a:buClr>
                <a:srgbClr val="434343"/>
              </a:buClr>
              <a:buFont typeface="Arial"/>
              <a:buAutoNum type="arabicPeriod" startAt="2"/>
              <a:tabLst>
                <a:tab pos="3246120" algn="l"/>
                <a:tab pos="3246755" algn="l"/>
              </a:tabLst>
            </a:pPr>
            <a:r>
              <a:rPr b="0" spc="-500" dirty="0">
                <a:latin typeface="Times New Roman"/>
                <a:cs typeface="Times New Roman"/>
              </a:rPr>
              <a:t> </a:t>
            </a:r>
            <a:r>
              <a:rPr spc="55" dirty="0"/>
              <a:t>Detalles</a:t>
            </a:r>
          </a:p>
          <a:p>
            <a:pPr marL="3246120" indent="-445770">
              <a:lnSpc>
                <a:spcPct val="100000"/>
              </a:lnSpc>
              <a:spcBef>
                <a:spcPts val="750"/>
              </a:spcBef>
              <a:buClr>
                <a:srgbClr val="434343"/>
              </a:buClr>
              <a:buFont typeface="Arial"/>
              <a:buAutoNum type="arabicPeriod" startAt="2"/>
              <a:tabLst>
                <a:tab pos="3246120" algn="l"/>
                <a:tab pos="3246755" algn="l"/>
              </a:tabLst>
            </a:pPr>
            <a:r>
              <a:rPr b="0" spc="-500" dirty="0">
                <a:latin typeface="Times New Roman"/>
                <a:cs typeface="Times New Roman"/>
              </a:rPr>
              <a:t> </a:t>
            </a:r>
            <a:r>
              <a:rPr spc="-5" dirty="0"/>
              <a:t>Especiﬁcaciones </a:t>
            </a:r>
            <a:r>
              <a:rPr spc="55" dirty="0"/>
              <a:t>de</a:t>
            </a:r>
            <a:r>
              <a:rPr spc="-125" dirty="0"/>
              <a:t> </a:t>
            </a:r>
            <a:r>
              <a:rPr spc="25" dirty="0"/>
              <a:t>equipos</a:t>
            </a:r>
          </a:p>
          <a:p>
            <a:pPr marL="3246120" indent="-445770">
              <a:lnSpc>
                <a:spcPct val="100000"/>
              </a:lnSpc>
              <a:spcBef>
                <a:spcPts val="750"/>
              </a:spcBef>
              <a:buClr>
                <a:srgbClr val="434343"/>
              </a:buClr>
              <a:buFont typeface="Arial"/>
              <a:buAutoNum type="arabicPeriod" startAt="2"/>
              <a:tabLst>
                <a:tab pos="3246120" algn="l"/>
                <a:tab pos="3246755" algn="l"/>
              </a:tabLst>
            </a:pPr>
            <a:r>
              <a:rPr b="0" spc="-500" dirty="0">
                <a:latin typeface="Times New Roman"/>
                <a:cs typeface="Times New Roman"/>
              </a:rPr>
              <a:t> </a:t>
            </a:r>
            <a:r>
              <a:rPr spc="40" dirty="0"/>
              <a:t>Entrega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45975" y="2596463"/>
            <a:ext cx="997585" cy="542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b="1" spc="50" dirty="0">
                <a:solidFill>
                  <a:srgbClr val="EC183E"/>
                </a:solidFill>
                <a:latin typeface="Arial Narrow"/>
                <a:cs typeface="Arial Narrow"/>
              </a:rPr>
              <a:t>Índice</a:t>
            </a:r>
            <a:endParaRPr sz="31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2750" y="1409375"/>
            <a:ext cx="19050" cy="3033395"/>
          </a:xfrm>
          <a:custGeom>
            <a:avLst/>
            <a:gdLst/>
            <a:ahLst/>
            <a:cxnLst/>
            <a:rect l="l" t="t" r="r" b="b"/>
            <a:pathLst>
              <a:path w="19050" h="3033395">
                <a:moveTo>
                  <a:pt x="18899" y="0"/>
                </a:moveTo>
                <a:lnTo>
                  <a:pt x="0" y="30332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30" dirty="0"/>
              <a:t>Armado </a:t>
            </a:r>
            <a:r>
              <a:rPr spc="25" dirty="0"/>
              <a:t>de</a:t>
            </a:r>
            <a:r>
              <a:rPr spc="-90" dirty="0"/>
              <a:t> </a:t>
            </a:r>
            <a:r>
              <a:rPr spc="30" dirty="0"/>
              <a:t>computadoras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778471"/>
            <a:ext cx="163893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u="none" spc="70" dirty="0">
                <a:solidFill>
                  <a:srgbClr val="EC183E"/>
                </a:solidFill>
                <a:latin typeface="Arial Narrow"/>
                <a:cs typeface="Arial Narrow"/>
              </a:rPr>
              <a:t>Gama</a:t>
            </a:r>
            <a:r>
              <a:rPr sz="3000" u="none" spc="-100" dirty="0">
                <a:solidFill>
                  <a:srgbClr val="EC183E"/>
                </a:solidFill>
                <a:latin typeface="Arial Narrow"/>
                <a:cs typeface="Arial Narrow"/>
              </a:rPr>
              <a:t> </a:t>
            </a:r>
            <a:r>
              <a:rPr sz="3000" u="none" spc="165" dirty="0">
                <a:solidFill>
                  <a:srgbClr val="EC183E"/>
                </a:solidFill>
                <a:latin typeface="Arial Narrow"/>
                <a:cs typeface="Arial Narrow"/>
              </a:rPr>
              <a:t>alta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30" dirty="0"/>
              <a:t>Armado </a:t>
            </a:r>
            <a:r>
              <a:rPr spc="25" dirty="0"/>
              <a:t>de</a:t>
            </a:r>
            <a:r>
              <a:rPr spc="-90" dirty="0"/>
              <a:t> </a:t>
            </a:r>
            <a:r>
              <a:rPr spc="30" dirty="0"/>
              <a:t>computadoras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3168"/>
              </p:ext>
            </p:extLst>
          </p:nvPr>
        </p:nvGraphicFramePr>
        <p:xfrm>
          <a:off x="947737" y="2109787"/>
          <a:ext cx="7238998" cy="2011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7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1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25" dirty="0">
                          <a:latin typeface="Arial Unicode MS"/>
                          <a:cs typeface="Arial Unicode MS"/>
                        </a:rPr>
                        <a:t>Procesador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Arial Unicode MS"/>
                          <a:cs typeface="Arial Unicode MS"/>
                        </a:rPr>
                        <a:t> AMD </a:t>
                      </a:r>
                      <a:r>
                        <a:rPr lang="es-CO" sz="1400" dirty="0" err="1">
                          <a:latin typeface="Arial Unicode MS"/>
                          <a:cs typeface="Arial Unicode MS"/>
                        </a:rPr>
                        <a:t>Threadripper</a:t>
                      </a:r>
                      <a:r>
                        <a:rPr lang="es-CO" sz="1400" dirty="0">
                          <a:latin typeface="Arial Unicode MS"/>
                          <a:cs typeface="Arial Unicode MS"/>
                        </a:rPr>
                        <a:t>™ 3970X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20" dirty="0">
                          <a:latin typeface="Arial Unicode MS"/>
                          <a:cs typeface="Arial Unicode MS"/>
                        </a:rPr>
                        <a:t>Placa</a:t>
                      </a:r>
                      <a:r>
                        <a:rPr sz="1400" spc="-11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55" dirty="0">
                          <a:latin typeface="Arial Unicode MS"/>
                          <a:cs typeface="Arial Unicode MS"/>
                        </a:rPr>
                        <a:t>Madre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Arial Unicode MS"/>
                          <a:cs typeface="Arial Unicode MS"/>
                        </a:rPr>
                        <a:t> Asus Prime Trx40-pro </a:t>
                      </a:r>
                      <a:r>
                        <a:rPr lang="es-CO" sz="1400" dirty="0" err="1">
                          <a:latin typeface="Arial Unicode MS"/>
                          <a:cs typeface="Arial Unicode MS"/>
                        </a:rPr>
                        <a:t>Amd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60" dirty="0">
                          <a:latin typeface="Arial Unicode MS"/>
                          <a:cs typeface="Arial Unicode MS"/>
                        </a:rPr>
                        <a:t>Memoria</a:t>
                      </a:r>
                      <a:r>
                        <a:rPr sz="1400" spc="-9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45" dirty="0">
                          <a:latin typeface="Arial Unicode MS"/>
                          <a:cs typeface="Arial Unicode MS"/>
                        </a:rPr>
                        <a:t>principal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lang="en-US" sz="1400" dirty="0" err="1">
                          <a:latin typeface="Arial Unicode MS"/>
                          <a:cs typeface="Arial Unicode MS"/>
                        </a:rPr>
                        <a:t>G.Skill</a:t>
                      </a:r>
                      <a:r>
                        <a:rPr lang="en-US" sz="1400" dirty="0">
                          <a:latin typeface="Arial Unicode MS"/>
                          <a:cs typeface="Arial Unicode MS"/>
                        </a:rPr>
                        <a:t> Trident Z Royal 128 GB (4 x 32 GB) DDR4-3600 CL16 Memory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60" dirty="0">
                          <a:latin typeface="Arial Unicode MS"/>
                          <a:cs typeface="Arial Unicode MS"/>
                        </a:rPr>
                        <a:t>Memoria</a:t>
                      </a:r>
                      <a:r>
                        <a:rPr sz="1400" spc="-9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30" dirty="0">
                          <a:latin typeface="Arial Unicode MS"/>
                          <a:cs typeface="Arial Unicode MS"/>
                        </a:rPr>
                        <a:t>secundaria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Arial Unicode MS"/>
                          <a:cs typeface="Arial Unicode MS"/>
                        </a:rPr>
                        <a:t>Sabrent Rocket 4 Plus 4 TB M.2-2280 NVME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55" dirty="0">
                          <a:latin typeface="Arial Unicode MS"/>
                          <a:cs typeface="Arial Unicode MS"/>
                        </a:rPr>
                        <a:t>GPU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66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rial Unicode MS"/>
                          <a:cs typeface="Arial Unicode MS"/>
                        </a:rPr>
                        <a:t>NVIDIA TITAN RTX 24 GB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16824" y="1564297"/>
            <a:ext cx="624014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434343"/>
                </a:solidFill>
                <a:latin typeface="Arial Unicode MS"/>
                <a:cs typeface="Arial Unicode MS"/>
              </a:rPr>
              <a:t>Esta</a:t>
            </a:r>
            <a:r>
              <a:rPr sz="1600" spc="-3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65" dirty="0">
                <a:solidFill>
                  <a:srgbClr val="434343"/>
                </a:solidFill>
                <a:latin typeface="Arial Unicode MS"/>
                <a:cs typeface="Arial Unicode MS"/>
              </a:rPr>
              <a:t>computadora</a:t>
            </a:r>
            <a:r>
              <a:rPr sz="1600" spc="-3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debe</a:t>
            </a:r>
            <a:r>
              <a:rPr sz="1600" spc="-3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25" dirty="0">
                <a:solidFill>
                  <a:srgbClr val="434343"/>
                </a:solidFill>
                <a:latin typeface="Arial Unicode MS"/>
                <a:cs typeface="Arial Unicode MS"/>
              </a:rPr>
              <a:t>ser</a:t>
            </a:r>
            <a:r>
              <a:rPr sz="1600" spc="-3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55" dirty="0">
                <a:solidFill>
                  <a:srgbClr val="434343"/>
                </a:solidFill>
                <a:latin typeface="Arial Unicode MS"/>
                <a:cs typeface="Arial Unicode MS"/>
              </a:rPr>
              <a:t>armada</a:t>
            </a:r>
            <a:r>
              <a:rPr sz="1600" spc="-3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libre</a:t>
            </a:r>
            <a:r>
              <a:rPr sz="1600" spc="-3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criterio</a:t>
            </a:r>
            <a:r>
              <a:rPr sz="1600" spc="-3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del</a:t>
            </a:r>
            <a:r>
              <a:rPr sz="1600" spc="-3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estudiante.</a:t>
            </a:r>
            <a:endParaRPr sz="16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2775" y="2367931"/>
            <a:ext cx="1545590" cy="645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b="1" spc="95" dirty="0">
                <a:solidFill>
                  <a:srgbClr val="FFFFFF"/>
                </a:solidFill>
                <a:latin typeface="Arial Narrow"/>
                <a:cs typeface="Arial Narrow"/>
              </a:rPr>
              <a:t>Entrega</a:t>
            </a:r>
            <a:endParaRPr sz="37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3428" y="2171055"/>
            <a:ext cx="438150" cy="103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spc="505" dirty="0">
                <a:solidFill>
                  <a:srgbClr val="FFFFFF"/>
                </a:solidFill>
                <a:latin typeface="Arial Narrow"/>
                <a:cs typeface="Arial Narrow"/>
              </a:rPr>
              <a:t>4</a:t>
            </a:r>
            <a:endParaRPr sz="60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38449" y="2141124"/>
            <a:ext cx="19050" cy="1086485"/>
          </a:xfrm>
          <a:custGeom>
            <a:avLst/>
            <a:gdLst/>
            <a:ahLst/>
            <a:cxnLst/>
            <a:rect l="l" t="t" r="r" b="b"/>
            <a:pathLst>
              <a:path w="19050" h="1086485">
                <a:moveTo>
                  <a:pt x="0" y="1086299"/>
                </a:moveTo>
                <a:lnTo>
                  <a:pt x="18599" y="1086299"/>
                </a:lnTo>
                <a:lnTo>
                  <a:pt x="18599" y="0"/>
                </a:lnTo>
                <a:lnTo>
                  <a:pt x="0" y="0"/>
                </a:lnTo>
                <a:lnTo>
                  <a:pt x="0" y="10862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33687" y="2136362"/>
            <a:ext cx="28575" cy="1096010"/>
          </a:xfrm>
          <a:custGeom>
            <a:avLst/>
            <a:gdLst/>
            <a:ahLst/>
            <a:cxnLst/>
            <a:rect l="l" t="t" r="r" b="b"/>
            <a:pathLst>
              <a:path w="28575" h="1096010">
                <a:moveTo>
                  <a:pt x="0" y="1095824"/>
                </a:moveTo>
                <a:lnTo>
                  <a:pt x="28124" y="1095824"/>
                </a:lnTo>
                <a:lnTo>
                  <a:pt x="28124" y="0"/>
                </a:lnTo>
                <a:lnTo>
                  <a:pt x="0" y="0"/>
                </a:lnTo>
                <a:lnTo>
                  <a:pt x="0" y="109582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30" dirty="0"/>
              <a:t>Armado </a:t>
            </a:r>
            <a:r>
              <a:rPr spc="25" dirty="0"/>
              <a:t>de</a:t>
            </a:r>
            <a:r>
              <a:rPr spc="-90" dirty="0"/>
              <a:t> </a:t>
            </a:r>
            <a:r>
              <a:rPr spc="30" dirty="0"/>
              <a:t>computadoras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450" y="778471"/>
            <a:ext cx="125793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u="none" spc="75" dirty="0">
                <a:solidFill>
                  <a:srgbClr val="EC183E"/>
                </a:solidFill>
                <a:latin typeface="Arial Narrow"/>
                <a:cs typeface="Arial Narrow"/>
              </a:rPr>
              <a:t>Entrega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9225" y="1531866"/>
            <a:ext cx="3862704" cy="1105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3300"/>
              </a:lnSpc>
            </a:pPr>
            <a:r>
              <a:rPr sz="1600" spc="-20" dirty="0">
                <a:solidFill>
                  <a:srgbClr val="434343"/>
                </a:solidFill>
                <a:latin typeface="Arial Unicode MS"/>
                <a:cs typeface="Arial Unicode MS"/>
              </a:rPr>
              <a:t>Cada </a:t>
            </a:r>
            <a:r>
              <a:rPr sz="1600" spc="50" dirty="0">
                <a:solidFill>
                  <a:srgbClr val="434343"/>
                </a:solidFill>
                <a:latin typeface="Arial Unicode MS"/>
                <a:cs typeface="Arial Unicode MS"/>
              </a:rPr>
              <a:t>estudiante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debe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subir</a:t>
            </a:r>
            <a:r>
              <a:rPr sz="1600" spc="-305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Unicode MS"/>
                <a:cs typeface="Arial Unicode MS"/>
              </a:rPr>
              <a:t>a </a:t>
            </a:r>
            <a:r>
              <a:rPr sz="1600" spc="25" dirty="0">
                <a:solidFill>
                  <a:srgbClr val="434343"/>
                </a:solidFill>
                <a:latin typeface="Arial Unicode MS"/>
                <a:cs typeface="Arial Unicode MS"/>
              </a:rPr>
              <a:t>su </a:t>
            </a:r>
            <a:r>
              <a:rPr sz="1600" spc="50" dirty="0">
                <a:solidFill>
                  <a:srgbClr val="434343"/>
                </a:solidFill>
                <a:latin typeface="Arial Unicode MS"/>
                <a:cs typeface="Arial Unicode MS"/>
              </a:rPr>
              <a:t>mochila 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del </a:t>
            </a:r>
            <a:r>
              <a:rPr sz="1600" spc="40" dirty="0">
                <a:solidFill>
                  <a:srgbClr val="434343"/>
                </a:solidFill>
                <a:latin typeface="Arial Unicode MS"/>
                <a:cs typeface="Arial Unicode MS"/>
              </a:rPr>
              <a:t>viajero </a:t>
            </a:r>
            <a:r>
              <a:rPr sz="1600" spc="90" dirty="0">
                <a:solidFill>
                  <a:srgbClr val="434343"/>
                </a:solidFill>
                <a:latin typeface="Arial Unicode MS"/>
                <a:cs typeface="Arial Unicode MS"/>
              </a:rPr>
              <a:t>un </a:t>
            </a:r>
            <a:r>
              <a:rPr sz="1600" spc="40" dirty="0">
                <a:solidFill>
                  <a:srgbClr val="434343"/>
                </a:solidFill>
                <a:latin typeface="Arial Unicode MS"/>
                <a:cs typeface="Arial Unicode MS"/>
              </a:rPr>
              <a:t>archivo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del </a:t>
            </a:r>
            <a:r>
              <a:rPr sz="1600" spc="85" dirty="0">
                <a:solidFill>
                  <a:srgbClr val="434343"/>
                </a:solidFill>
                <a:latin typeface="Arial Unicode MS"/>
                <a:cs typeface="Arial Unicode MS"/>
              </a:rPr>
              <a:t>formato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que  </a:t>
            </a:r>
            <a:r>
              <a:rPr sz="1600" spc="65" dirty="0">
                <a:solidFill>
                  <a:srgbClr val="434343"/>
                </a:solidFill>
                <a:latin typeface="Arial Unicode MS"/>
                <a:cs typeface="Arial Unicode MS"/>
              </a:rPr>
              <a:t>preﬁera</a:t>
            </a:r>
            <a:r>
              <a:rPr sz="1600" spc="-35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20" dirty="0">
                <a:solidFill>
                  <a:srgbClr val="434343"/>
                </a:solidFill>
                <a:latin typeface="Arial Unicode MS"/>
                <a:cs typeface="Arial Unicode MS"/>
              </a:rPr>
              <a:t>(.pdf,</a:t>
            </a:r>
            <a:r>
              <a:rPr sz="1600" spc="-35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10" dirty="0">
                <a:solidFill>
                  <a:srgbClr val="434343"/>
                </a:solidFill>
                <a:latin typeface="Arial Unicode MS"/>
                <a:cs typeface="Arial Unicode MS"/>
              </a:rPr>
              <a:t>.doc,</a:t>
            </a:r>
            <a:r>
              <a:rPr sz="1600" spc="-35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Arial Unicode MS"/>
                <a:cs typeface="Arial Unicode MS"/>
              </a:rPr>
              <a:t>.xls)</a:t>
            </a:r>
            <a:r>
              <a:rPr sz="1600" spc="-35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40" dirty="0">
                <a:solidFill>
                  <a:srgbClr val="434343"/>
                </a:solidFill>
                <a:latin typeface="Arial Unicode MS"/>
                <a:cs typeface="Arial Unicode MS"/>
              </a:rPr>
              <a:t>con</a:t>
            </a:r>
            <a:r>
              <a:rPr sz="1600" spc="-35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25" dirty="0">
                <a:solidFill>
                  <a:srgbClr val="434343"/>
                </a:solidFill>
                <a:latin typeface="Arial Unicode MS"/>
                <a:cs typeface="Arial Unicode MS"/>
              </a:rPr>
              <a:t>el</a:t>
            </a:r>
            <a:r>
              <a:rPr sz="1600" spc="-35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detalle</a:t>
            </a:r>
            <a:r>
              <a:rPr sz="1600" spc="-35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de  </a:t>
            </a:r>
            <a:r>
              <a:rPr sz="1600" spc="25" dirty="0">
                <a:solidFill>
                  <a:srgbClr val="434343"/>
                </a:solidFill>
                <a:latin typeface="Arial Unicode MS"/>
                <a:cs typeface="Arial Unicode MS"/>
              </a:rPr>
              <a:t>los</a:t>
            </a:r>
            <a:r>
              <a:rPr sz="1600" spc="-55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55" dirty="0">
                <a:solidFill>
                  <a:srgbClr val="434343"/>
                </a:solidFill>
                <a:latin typeface="Arial Unicode MS"/>
                <a:cs typeface="Arial Unicode MS"/>
              </a:rPr>
              <a:t>diferentes</a:t>
            </a:r>
            <a:r>
              <a:rPr sz="1600" spc="-55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50" dirty="0">
                <a:solidFill>
                  <a:srgbClr val="434343"/>
                </a:solidFill>
                <a:latin typeface="Arial Unicode MS"/>
                <a:cs typeface="Arial Unicode MS"/>
              </a:rPr>
              <a:t>equipos</a:t>
            </a:r>
            <a:r>
              <a:rPr sz="1600" spc="-55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que</a:t>
            </a:r>
            <a:r>
              <a:rPr sz="1600" spc="-55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armó.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18875" y="1250925"/>
            <a:ext cx="3270427" cy="1839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7200" y="1418863"/>
            <a:ext cx="2902574" cy="16326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7350" y="2153638"/>
            <a:ext cx="2902574" cy="1632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30" dirty="0"/>
              <a:t>Armado </a:t>
            </a:r>
            <a:r>
              <a:rPr spc="25" dirty="0"/>
              <a:t>de</a:t>
            </a:r>
            <a:r>
              <a:rPr spc="-90" dirty="0"/>
              <a:t> </a:t>
            </a:r>
            <a:r>
              <a:rPr spc="30" dirty="0"/>
              <a:t>computadoras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0" cy="4856480"/>
          </a:xfrm>
          <a:custGeom>
            <a:avLst/>
            <a:gdLst/>
            <a:ahLst/>
            <a:cxnLst/>
            <a:rect l="l" t="t" r="r" b="b"/>
            <a:pathLst>
              <a:path h="4856480">
                <a:moveTo>
                  <a:pt x="0" y="0"/>
                </a:moveTo>
                <a:lnTo>
                  <a:pt x="0" y="4856100"/>
                </a:lnTo>
                <a:lnTo>
                  <a:pt x="0" y="0"/>
                </a:lnTo>
                <a:close/>
              </a:path>
            </a:pathLst>
          </a:custGeom>
          <a:solidFill>
            <a:srgbClr val="333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860834"/>
            <a:ext cx="9144000" cy="5715"/>
          </a:xfrm>
          <a:custGeom>
            <a:avLst/>
            <a:gdLst/>
            <a:ahLst/>
            <a:cxnLst/>
            <a:rect l="l" t="t" r="r" b="b"/>
            <a:pathLst>
              <a:path w="9144000" h="5714">
                <a:moveTo>
                  <a:pt x="0" y="5381"/>
                </a:moveTo>
                <a:lnTo>
                  <a:pt x="9143999" y="0"/>
                </a:lnTo>
              </a:path>
            </a:pathLst>
          </a:custGeom>
          <a:ln w="9524">
            <a:solidFill>
              <a:srgbClr val="FCD8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</a:pPr>
            <a:r>
              <a:rPr sz="900" spc="30" dirty="0">
                <a:solidFill>
                  <a:srgbClr val="FFFFFF"/>
                </a:solidFill>
                <a:latin typeface="Arial Unicode MS"/>
                <a:cs typeface="Arial Unicode MS"/>
              </a:rPr>
              <a:t>Armado </a:t>
            </a:r>
            <a:r>
              <a:rPr sz="900" spc="25" dirty="0">
                <a:solidFill>
                  <a:srgbClr val="FFFFFF"/>
                </a:solidFill>
                <a:latin typeface="Arial Unicode MS"/>
                <a:cs typeface="Arial Unicode MS"/>
              </a:rPr>
              <a:t>de</a:t>
            </a:r>
            <a:r>
              <a:rPr sz="900" spc="-9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900" spc="30" dirty="0">
                <a:solidFill>
                  <a:srgbClr val="FFFFFF"/>
                </a:solidFill>
                <a:latin typeface="Arial Unicode MS"/>
                <a:cs typeface="Arial Unicode MS"/>
              </a:rPr>
              <a:t>computadoras</a:t>
            </a:r>
            <a:endParaRPr sz="9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74224" y="4931037"/>
            <a:ext cx="764550" cy="182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3337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41699" y="2367187"/>
            <a:ext cx="2355800" cy="561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2775" y="2367931"/>
            <a:ext cx="1818639" cy="645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b="1" spc="35" dirty="0">
                <a:solidFill>
                  <a:srgbClr val="FFFFFF"/>
                </a:solidFill>
                <a:latin typeface="Arial Narrow"/>
                <a:cs typeface="Arial Narrow"/>
              </a:rPr>
              <a:t>Consigna</a:t>
            </a:r>
            <a:endParaRPr sz="37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6170" y="2171055"/>
            <a:ext cx="280035" cy="103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spc="-73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endParaRPr sz="60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38449" y="2141124"/>
            <a:ext cx="19050" cy="1086485"/>
          </a:xfrm>
          <a:custGeom>
            <a:avLst/>
            <a:gdLst/>
            <a:ahLst/>
            <a:cxnLst/>
            <a:rect l="l" t="t" r="r" b="b"/>
            <a:pathLst>
              <a:path w="19050" h="1086485">
                <a:moveTo>
                  <a:pt x="0" y="1086299"/>
                </a:moveTo>
                <a:lnTo>
                  <a:pt x="18599" y="1086299"/>
                </a:lnTo>
                <a:lnTo>
                  <a:pt x="18599" y="0"/>
                </a:lnTo>
                <a:lnTo>
                  <a:pt x="0" y="0"/>
                </a:lnTo>
                <a:lnTo>
                  <a:pt x="0" y="10862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33687" y="2136362"/>
            <a:ext cx="28575" cy="1096010"/>
          </a:xfrm>
          <a:custGeom>
            <a:avLst/>
            <a:gdLst/>
            <a:ahLst/>
            <a:cxnLst/>
            <a:rect l="l" t="t" r="r" b="b"/>
            <a:pathLst>
              <a:path w="28575" h="1096010">
                <a:moveTo>
                  <a:pt x="0" y="1095824"/>
                </a:moveTo>
                <a:lnTo>
                  <a:pt x="28124" y="1095824"/>
                </a:lnTo>
                <a:lnTo>
                  <a:pt x="28124" y="0"/>
                </a:lnTo>
                <a:lnTo>
                  <a:pt x="0" y="0"/>
                </a:lnTo>
                <a:lnTo>
                  <a:pt x="0" y="109582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30" dirty="0"/>
              <a:t>Armado </a:t>
            </a:r>
            <a:r>
              <a:rPr spc="25" dirty="0"/>
              <a:t>de</a:t>
            </a:r>
            <a:r>
              <a:rPr spc="-90" dirty="0"/>
              <a:t> </a:t>
            </a:r>
            <a:r>
              <a:rPr spc="30" dirty="0"/>
              <a:t>computadoras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849" y="1455791"/>
            <a:ext cx="4131945" cy="276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3300"/>
              </a:lnSpc>
            </a:pPr>
            <a:r>
              <a:rPr sz="1600" spc="-45" dirty="0">
                <a:solidFill>
                  <a:srgbClr val="434343"/>
                </a:solidFill>
                <a:latin typeface="Arial Unicode MS"/>
                <a:cs typeface="Arial Unicode MS"/>
              </a:rPr>
              <a:t>En </a:t>
            </a:r>
            <a:r>
              <a:rPr sz="1600" spc="10" dirty="0">
                <a:solidFill>
                  <a:srgbClr val="434343"/>
                </a:solidFill>
                <a:latin typeface="Arial Unicode MS"/>
                <a:cs typeface="Arial Unicode MS"/>
              </a:rPr>
              <a:t>base </a:t>
            </a:r>
            <a:r>
              <a:rPr sz="1600" spc="-5" dirty="0">
                <a:solidFill>
                  <a:srgbClr val="434343"/>
                </a:solidFill>
                <a:latin typeface="Arial Unicode MS"/>
                <a:cs typeface="Arial Unicode MS"/>
              </a:rPr>
              <a:t>a </a:t>
            </a:r>
            <a:r>
              <a:rPr sz="1600" spc="55" dirty="0">
                <a:solidFill>
                  <a:srgbClr val="434343"/>
                </a:solidFill>
                <a:latin typeface="Arial Unicode MS"/>
                <a:cs typeface="Arial Unicode MS"/>
              </a:rPr>
              <a:t>lo </a:t>
            </a:r>
            <a:r>
              <a:rPr sz="1600" spc="65" dirty="0">
                <a:solidFill>
                  <a:srgbClr val="434343"/>
                </a:solidFill>
                <a:latin typeface="Arial Unicode MS"/>
                <a:cs typeface="Arial Unicode MS"/>
              </a:rPr>
              <a:t>aprendido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de </a:t>
            </a:r>
            <a:r>
              <a:rPr sz="1600" spc="70" dirty="0">
                <a:solidFill>
                  <a:srgbClr val="434343"/>
                </a:solidFill>
                <a:latin typeface="Arial Unicode MS"/>
                <a:cs typeface="Arial Unicode MS"/>
              </a:rPr>
              <a:t>toda </a:t>
            </a:r>
            <a:r>
              <a:rPr sz="1600" spc="20" dirty="0">
                <a:solidFill>
                  <a:srgbClr val="434343"/>
                </a:solidFill>
                <a:latin typeface="Arial Unicode MS"/>
                <a:cs typeface="Arial Unicode MS"/>
              </a:rPr>
              <a:t>la 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estructura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de </a:t>
            </a:r>
            <a:r>
              <a:rPr sz="1600" spc="50" dirty="0">
                <a:solidFill>
                  <a:srgbClr val="434343"/>
                </a:solidFill>
                <a:latin typeface="Arial Unicode MS"/>
                <a:cs typeface="Arial Unicode MS"/>
              </a:rPr>
              <a:t>computadoras, </a:t>
            </a:r>
            <a:r>
              <a:rPr sz="1600" spc="35" dirty="0">
                <a:solidFill>
                  <a:srgbClr val="434343"/>
                </a:solidFill>
                <a:latin typeface="Arial Unicode MS"/>
                <a:cs typeface="Arial Unicode MS"/>
              </a:rPr>
              <a:t>vamos </a:t>
            </a:r>
            <a:r>
              <a:rPr sz="1600" spc="-5" dirty="0">
                <a:solidFill>
                  <a:srgbClr val="434343"/>
                </a:solidFill>
                <a:latin typeface="Arial Unicode MS"/>
                <a:cs typeface="Arial Unicode MS"/>
              </a:rPr>
              <a:t>a  </a:t>
            </a:r>
            <a:r>
              <a:rPr sz="1600" spc="55" dirty="0">
                <a:solidFill>
                  <a:srgbClr val="434343"/>
                </a:solidFill>
                <a:latin typeface="Arial Unicode MS"/>
                <a:cs typeface="Arial Unicode MS"/>
              </a:rPr>
              <a:t>proceder </a:t>
            </a:r>
            <a:r>
              <a:rPr sz="1600" spc="-5" dirty="0">
                <a:solidFill>
                  <a:srgbClr val="434343"/>
                </a:solidFill>
                <a:latin typeface="Arial Unicode MS"/>
                <a:cs typeface="Arial Unicode MS"/>
              </a:rPr>
              <a:t>a </a:t>
            </a:r>
            <a:r>
              <a:rPr sz="1600" spc="75" dirty="0">
                <a:solidFill>
                  <a:srgbClr val="434343"/>
                </a:solidFill>
                <a:latin typeface="Arial Unicode MS"/>
                <a:cs typeface="Arial Unicode MS"/>
              </a:rPr>
              <a:t>armar</a:t>
            </a:r>
            <a:r>
              <a:rPr sz="1600" spc="-30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55" dirty="0">
                <a:solidFill>
                  <a:srgbClr val="434343"/>
                </a:solidFill>
                <a:latin typeface="Arial Unicode MS"/>
                <a:cs typeface="Arial Unicode MS"/>
              </a:rPr>
              <a:t>diferentes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computadoras 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en </a:t>
            </a:r>
            <a:r>
              <a:rPr sz="1600" spc="10" dirty="0">
                <a:solidFill>
                  <a:srgbClr val="434343"/>
                </a:solidFill>
                <a:latin typeface="Arial Unicode MS"/>
                <a:cs typeface="Arial Unicode MS"/>
              </a:rPr>
              <a:t>base </a:t>
            </a:r>
            <a:r>
              <a:rPr sz="1600" spc="-5" dirty="0">
                <a:solidFill>
                  <a:srgbClr val="434343"/>
                </a:solidFill>
                <a:latin typeface="Arial Unicode MS"/>
                <a:cs typeface="Arial Unicode MS"/>
              </a:rPr>
              <a:t>a </a:t>
            </a:r>
            <a:r>
              <a:rPr sz="1600" spc="20" dirty="0">
                <a:solidFill>
                  <a:srgbClr val="434343"/>
                </a:solidFill>
                <a:latin typeface="Arial Unicode MS"/>
                <a:cs typeface="Arial Unicode MS"/>
              </a:rPr>
              <a:t>necesidades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de </a:t>
            </a:r>
            <a:r>
              <a:rPr sz="1600" spc="40" dirty="0">
                <a:solidFill>
                  <a:srgbClr val="434343"/>
                </a:solidFill>
                <a:latin typeface="Arial Unicode MS"/>
                <a:cs typeface="Arial Unicode MS"/>
              </a:rPr>
              <a:t>uso  </a:t>
            </a:r>
            <a:r>
              <a:rPr sz="1600" spc="55" dirty="0">
                <a:solidFill>
                  <a:srgbClr val="434343"/>
                </a:solidFill>
                <a:latin typeface="Arial Unicode MS"/>
                <a:cs typeface="Arial Unicode MS"/>
              </a:rPr>
              <a:t>determinadas </a:t>
            </a:r>
            <a:r>
              <a:rPr sz="1600" dirty="0">
                <a:solidFill>
                  <a:srgbClr val="434343"/>
                </a:solidFill>
                <a:latin typeface="Arial Unicode MS"/>
                <a:cs typeface="Arial Unicode MS"/>
              </a:rPr>
              <a:t>y </a:t>
            </a:r>
            <a:r>
              <a:rPr sz="1600" spc="50" dirty="0">
                <a:solidFill>
                  <a:srgbClr val="434343"/>
                </a:solidFill>
                <a:latin typeface="Arial Unicode MS"/>
                <a:cs typeface="Arial Unicode MS"/>
              </a:rPr>
              <a:t>compatibilidades </a:t>
            </a:r>
            <a:r>
              <a:rPr sz="1600" spc="70" dirty="0">
                <a:solidFill>
                  <a:srgbClr val="434343"/>
                </a:solidFill>
                <a:latin typeface="Arial Unicode MS"/>
                <a:cs typeface="Arial Unicode MS"/>
              </a:rPr>
              <a:t>entre</a:t>
            </a:r>
            <a:r>
              <a:rPr sz="1600" spc="-285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dirty="0">
                <a:solidFill>
                  <a:srgbClr val="434343"/>
                </a:solidFill>
                <a:latin typeface="Arial Unicode MS"/>
                <a:cs typeface="Arial Unicode MS"/>
              </a:rPr>
              <a:t>sus  </a:t>
            </a:r>
            <a:r>
              <a:rPr sz="1600" spc="55" dirty="0">
                <a:solidFill>
                  <a:srgbClr val="434343"/>
                </a:solidFill>
                <a:latin typeface="Arial Unicode MS"/>
                <a:cs typeface="Arial Unicode MS"/>
              </a:rPr>
              <a:t>diferentes</a:t>
            </a:r>
            <a:r>
              <a:rPr sz="1600" spc="-135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50" dirty="0">
                <a:solidFill>
                  <a:srgbClr val="434343"/>
                </a:solidFill>
                <a:latin typeface="Arial Unicode MS"/>
                <a:cs typeface="Arial Unicode MS"/>
              </a:rPr>
              <a:t>componentes.</a:t>
            </a:r>
            <a:endParaRPr sz="1600">
              <a:latin typeface="Arial Unicode MS"/>
              <a:cs typeface="Arial Unicode MS"/>
            </a:endParaRPr>
          </a:p>
          <a:p>
            <a:pPr marL="12700" marR="75565">
              <a:lnSpc>
                <a:spcPct val="113300"/>
              </a:lnSpc>
            </a:pPr>
            <a:r>
              <a:rPr sz="1600" spc="10" dirty="0">
                <a:solidFill>
                  <a:srgbClr val="434343"/>
                </a:solidFill>
                <a:latin typeface="Arial Unicode MS"/>
                <a:cs typeface="Arial Unicode MS"/>
              </a:rPr>
              <a:t>Vamos </a:t>
            </a:r>
            <a:r>
              <a:rPr sz="1600" spc="-5" dirty="0">
                <a:solidFill>
                  <a:srgbClr val="434343"/>
                </a:solidFill>
                <a:latin typeface="Arial Unicode MS"/>
                <a:cs typeface="Arial Unicode MS"/>
              </a:rPr>
              <a:t>a </a:t>
            </a:r>
            <a:r>
              <a:rPr sz="1600" spc="75" dirty="0">
                <a:solidFill>
                  <a:srgbClr val="434343"/>
                </a:solidFill>
                <a:latin typeface="Arial Unicode MS"/>
                <a:cs typeface="Arial Unicode MS"/>
              </a:rPr>
              <a:t>armar </a:t>
            </a:r>
            <a:r>
              <a:rPr sz="1600" spc="20" dirty="0">
                <a:solidFill>
                  <a:srgbClr val="434343"/>
                </a:solidFill>
                <a:latin typeface="Arial Unicode MS"/>
                <a:cs typeface="Arial Unicode MS"/>
              </a:rPr>
              <a:t>9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computadoras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de </a:t>
            </a:r>
            <a:r>
              <a:rPr sz="1600" spc="20" dirty="0">
                <a:solidFill>
                  <a:srgbClr val="434343"/>
                </a:solidFill>
                <a:latin typeface="Arial Unicode MS"/>
                <a:cs typeface="Arial Unicode MS"/>
              </a:rPr>
              <a:t>3  </a:t>
            </a:r>
            <a:r>
              <a:rPr sz="1600" spc="15" dirty="0">
                <a:solidFill>
                  <a:srgbClr val="434343"/>
                </a:solidFill>
                <a:latin typeface="Arial Unicode MS"/>
                <a:cs typeface="Arial Unicode MS"/>
              </a:rPr>
              <a:t>gamas</a:t>
            </a:r>
            <a:r>
              <a:rPr sz="1600" spc="-45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55" dirty="0">
                <a:solidFill>
                  <a:srgbClr val="434343"/>
                </a:solidFill>
                <a:latin typeface="Arial Unicode MS"/>
                <a:cs typeface="Arial Unicode MS"/>
              </a:rPr>
              <a:t>diferentes</a:t>
            </a:r>
            <a:r>
              <a:rPr sz="1600" spc="-45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10" dirty="0">
                <a:solidFill>
                  <a:srgbClr val="434343"/>
                </a:solidFill>
                <a:latin typeface="Arial Unicode MS"/>
                <a:cs typeface="Arial Unicode MS"/>
              </a:rPr>
              <a:t>(gama</a:t>
            </a:r>
            <a:r>
              <a:rPr sz="1600" spc="-45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25" dirty="0">
                <a:solidFill>
                  <a:srgbClr val="434343"/>
                </a:solidFill>
                <a:latin typeface="Arial Unicode MS"/>
                <a:cs typeface="Arial Unicode MS"/>
              </a:rPr>
              <a:t>alta,</a:t>
            </a:r>
            <a:r>
              <a:rPr sz="1600" spc="-45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55" dirty="0">
                <a:solidFill>
                  <a:srgbClr val="434343"/>
                </a:solidFill>
                <a:latin typeface="Arial Unicode MS"/>
                <a:cs typeface="Arial Unicode MS"/>
              </a:rPr>
              <a:t>media</a:t>
            </a:r>
            <a:r>
              <a:rPr sz="1600" spc="-45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dirty="0">
                <a:solidFill>
                  <a:srgbClr val="434343"/>
                </a:solidFill>
                <a:latin typeface="Arial Unicode MS"/>
                <a:cs typeface="Arial Unicode MS"/>
              </a:rPr>
              <a:t>y</a:t>
            </a:r>
            <a:r>
              <a:rPr sz="1600" spc="-45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10" dirty="0">
                <a:solidFill>
                  <a:srgbClr val="434343"/>
                </a:solidFill>
                <a:latin typeface="Arial Unicode MS"/>
                <a:cs typeface="Arial Unicode MS"/>
              </a:rPr>
              <a:t>baja) 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en </a:t>
            </a:r>
            <a:r>
              <a:rPr sz="1600" spc="65" dirty="0">
                <a:solidFill>
                  <a:srgbClr val="434343"/>
                </a:solidFill>
                <a:latin typeface="Arial Unicode MS"/>
                <a:cs typeface="Arial Unicode MS"/>
              </a:rPr>
              <a:t>donde </a:t>
            </a:r>
            <a:r>
              <a:rPr sz="1600" spc="55" dirty="0">
                <a:solidFill>
                  <a:srgbClr val="434343"/>
                </a:solidFill>
                <a:latin typeface="Arial Unicode MS"/>
                <a:cs typeface="Arial Unicode MS"/>
              </a:rPr>
              <a:t>habrá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que </a:t>
            </a:r>
            <a:r>
              <a:rPr sz="1600" spc="75" dirty="0">
                <a:solidFill>
                  <a:srgbClr val="434343"/>
                </a:solidFill>
                <a:latin typeface="Arial Unicode MS"/>
                <a:cs typeface="Arial Unicode MS"/>
              </a:rPr>
              <a:t>determinar </a:t>
            </a:r>
            <a:r>
              <a:rPr sz="1600" spc="25" dirty="0">
                <a:solidFill>
                  <a:srgbClr val="434343"/>
                </a:solidFill>
                <a:latin typeface="Arial Unicode MS"/>
                <a:cs typeface="Arial Unicode MS"/>
              </a:rPr>
              <a:t>los  </a:t>
            </a:r>
            <a:r>
              <a:rPr sz="1600" spc="55" dirty="0">
                <a:solidFill>
                  <a:srgbClr val="434343"/>
                </a:solidFill>
                <a:latin typeface="Arial Unicode MS"/>
                <a:cs typeface="Arial Unicode MS"/>
              </a:rPr>
              <a:t>componentes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compatibles </a:t>
            </a:r>
            <a:r>
              <a:rPr sz="1600" spc="-5" dirty="0">
                <a:solidFill>
                  <a:srgbClr val="434343"/>
                </a:solidFill>
                <a:latin typeface="Arial Unicode MS"/>
                <a:cs typeface="Arial Unicode MS"/>
              </a:rPr>
              <a:t>a </a:t>
            </a:r>
            <a:r>
              <a:rPr sz="1600" spc="10" dirty="0">
                <a:solidFill>
                  <a:srgbClr val="434343"/>
                </a:solidFill>
                <a:latin typeface="Arial Unicode MS"/>
                <a:cs typeface="Arial Unicode MS"/>
              </a:rPr>
              <a:t>cada</a:t>
            </a:r>
            <a:r>
              <a:rPr sz="1600" spc="-24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55" dirty="0">
                <a:solidFill>
                  <a:srgbClr val="434343"/>
                </a:solidFill>
                <a:latin typeface="Arial Unicode MS"/>
                <a:cs typeface="Arial Unicode MS"/>
              </a:rPr>
              <a:t>uno.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0075" y="778596"/>
            <a:ext cx="147891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u="none" spc="25" dirty="0">
                <a:solidFill>
                  <a:srgbClr val="EC183E"/>
                </a:solidFill>
                <a:latin typeface="Arial Narrow"/>
                <a:cs typeface="Arial Narrow"/>
              </a:rPr>
              <a:t>Consigna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65575" y="1798678"/>
            <a:ext cx="4978424" cy="2915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1449" y="1290212"/>
            <a:ext cx="1951851" cy="1097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01575" y="962650"/>
            <a:ext cx="3116400" cy="17530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30" dirty="0"/>
              <a:t>Armado </a:t>
            </a:r>
            <a:r>
              <a:rPr spc="25" dirty="0"/>
              <a:t>de</a:t>
            </a:r>
            <a:r>
              <a:rPr spc="-90" dirty="0"/>
              <a:t> </a:t>
            </a:r>
            <a:r>
              <a:rPr spc="30" dirty="0"/>
              <a:t>computadoras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2775" y="2367931"/>
            <a:ext cx="1597025" cy="645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b="1" spc="90" dirty="0">
                <a:solidFill>
                  <a:srgbClr val="FFFFFF"/>
                </a:solidFill>
                <a:latin typeface="Arial Narrow"/>
                <a:cs typeface="Arial Narrow"/>
              </a:rPr>
              <a:t>Detalles</a:t>
            </a:r>
            <a:endParaRPr sz="37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5012" y="2171055"/>
            <a:ext cx="401320" cy="103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spc="220" dirty="0">
                <a:solidFill>
                  <a:srgbClr val="FFFFFF"/>
                </a:solidFill>
                <a:latin typeface="Arial Narrow"/>
                <a:cs typeface="Arial Narrow"/>
              </a:rPr>
              <a:t>2</a:t>
            </a:r>
            <a:endParaRPr sz="60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38449" y="2141124"/>
            <a:ext cx="19050" cy="1086485"/>
          </a:xfrm>
          <a:custGeom>
            <a:avLst/>
            <a:gdLst/>
            <a:ahLst/>
            <a:cxnLst/>
            <a:rect l="l" t="t" r="r" b="b"/>
            <a:pathLst>
              <a:path w="19050" h="1086485">
                <a:moveTo>
                  <a:pt x="0" y="1086299"/>
                </a:moveTo>
                <a:lnTo>
                  <a:pt x="18599" y="1086299"/>
                </a:lnTo>
                <a:lnTo>
                  <a:pt x="18599" y="0"/>
                </a:lnTo>
                <a:lnTo>
                  <a:pt x="0" y="0"/>
                </a:lnTo>
                <a:lnTo>
                  <a:pt x="0" y="10862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33687" y="2136362"/>
            <a:ext cx="28575" cy="1096010"/>
          </a:xfrm>
          <a:custGeom>
            <a:avLst/>
            <a:gdLst/>
            <a:ahLst/>
            <a:cxnLst/>
            <a:rect l="l" t="t" r="r" b="b"/>
            <a:pathLst>
              <a:path w="28575" h="1096010">
                <a:moveTo>
                  <a:pt x="0" y="1095824"/>
                </a:moveTo>
                <a:lnTo>
                  <a:pt x="28124" y="1095824"/>
                </a:lnTo>
                <a:lnTo>
                  <a:pt x="28124" y="0"/>
                </a:lnTo>
                <a:lnTo>
                  <a:pt x="0" y="0"/>
                </a:lnTo>
                <a:lnTo>
                  <a:pt x="0" y="109582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30" dirty="0"/>
              <a:t>Armado </a:t>
            </a:r>
            <a:r>
              <a:rPr spc="25" dirty="0"/>
              <a:t>de</a:t>
            </a:r>
            <a:r>
              <a:rPr spc="-90" dirty="0"/>
              <a:t> </a:t>
            </a:r>
            <a:r>
              <a:rPr spc="30" dirty="0"/>
              <a:t>computadoras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125" y="784496"/>
            <a:ext cx="308229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u="none" spc="70" dirty="0">
                <a:solidFill>
                  <a:srgbClr val="EC183E"/>
                </a:solidFill>
                <a:latin typeface="Arial Narrow"/>
                <a:cs typeface="Arial Narrow"/>
              </a:rPr>
              <a:t>Detalles </a:t>
            </a:r>
            <a:r>
              <a:rPr sz="3000" u="none" spc="90" dirty="0">
                <a:solidFill>
                  <a:srgbClr val="EC183E"/>
                </a:solidFill>
                <a:latin typeface="Arial Narrow"/>
                <a:cs typeface="Arial Narrow"/>
              </a:rPr>
              <a:t>de</a:t>
            </a:r>
            <a:r>
              <a:rPr sz="3000" u="none" spc="-160" dirty="0">
                <a:solidFill>
                  <a:srgbClr val="EC183E"/>
                </a:solidFill>
                <a:latin typeface="Arial Narrow"/>
                <a:cs typeface="Arial Narrow"/>
              </a:rPr>
              <a:t> </a:t>
            </a:r>
            <a:r>
              <a:rPr sz="3000" u="none" spc="125" dirty="0">
                <a:solidFill>
                  <a:srgbClr val="EC183E"/>
                </a:solidFill>
                <a:latin typeface="Arial Narrow"/>
                <a:cs typeface="Arial Narrow"/>
              </a:rPr>
              <a:t>armado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3300"/>
              </a:lnSpc>
            </a:pPr>
            <a:r>
              <a:rPr dirty="0"/>
              <a:t>Para</a:t>
            </a:r>
            <a:r>
              <a:rPr spc="-45" dirty="0"/>
              <a:t> </a:t>
            </a:r>
            <a:r>
              <a:rPr spc="25" dirty="0"/>
              <a:t>el</a:t>
            </a:r>
            <a:r>
              <a:rPr spc="-45" dirty="0"/>
              <a:t> </a:t>
            </a:r>
            <a:r>
              <a:rPr spc="70" dirty="0"/>
              <a:t>armado</a:t>
            </a:r>
            <a:r>
              <a:rPr spc="-45" dirty="0"/>
              <a:t> </a:t>
            </a:r>
            <a:r>
              <a:rPr spc="35" dirty="0"/>
              <a:t>vamos</a:t>
            </a:r>
            <a:r>
              <a:rPr spc="-45" dirty="0"/>
              <a:t> </a:t>
            </a:r>
            <a:r>
              <a:rPr spc="-5" dirty="0"/>
              <a:t>a</a:t>
            </a:r>
            <a:r>
              <a:rPr spc="-45" dirty="0"/>
              <a:t> </a:t>
            </a:r>
            <a:r>
              <a:rPr spc="70" dirty="0"/>
              <a:t>tener</a:t>
            </a:r>
            <a:r>
              <a:rPr spc="-45" dirty="0"/>
              <a:t> </a:t>
            </a:r>
            <a:r>
              <a:rPr spc="90" dirty="0"/>
              <a:t>un</a:t>
            </a:r>
            <a:r>
              <a:rPr spc="-45" dirty="0"/>
              <a:t> </a:t>
            </a:r>
            <a:r>
              <a:rPr spc="55" dirty="0"/>
              <a:t>cuadro  </a:t>
            </a:r>
            <a:r>
              <a:rPr spc="45" dirty="0"/>
              <a:t>de </a:t>
            </a:r>
            <a:r>
              <a:rPr spc="20" dirty="0"/>
              <a:t>especiﬁcaciones </a:t>
            </a:r>
            <a:r>
              <a:rPr spc="65" dirty="0"/>
              <a:t>donde tendremos  </a:t>
            </a:r>
            <a:r>
              <a:rPr spc="30" dirty="0"/>
              <a:t>separado.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pc="30" dirty="0"/>
              <a:t>Procesador</a:t>
            </a:r>
          </a:p>
          <a:p>
            <a:pPr marL="469900" indent="-351790">
              <a:lnSpc>
                <a:spcPct val="100000"/>
              </a:lnSpc>
              <a:spcBef>
                <a:spcPts val="9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pc="-20" dirty="0"/>
              <a:t>Placa</a:t>
            </a:r>
            <a:r>
              <a:rPr spc="-120" dirty="0"/>
              <a:t> </a:t>
            </a:r>
            <a:r>
              <a:rPr spc="70" dirty="0"/>
              <a:t>madre</a:t>
            </a:r>
          </a:p>
          <a:p>
            <a:pPr marL="469900" indent="-351790">
              <a:lnSpc>
                <a:spcPct val="100000"/>
              </a:lnSpc>
              <a:spcBef>
                <a:spcPts val="9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pc="70" dirty="0"/>
              <a:t>Memoria</a:t>
            </a:r>
            <a:r>
              <a:rPr spc="-125" dirty="0"/>
              <a:t> </a:t>
            </a:r>
            <a:r>
              <a:rPr spc="70" dirty="0"/>
              <a:t>primaria</a:t>
            </a:r>
          </a:p>
          <a:p>
            <a:pPr marL="469900" indent="-351790">
              <a:lnSpc>
                <a:spcPct val="100000"/>
              </a:lnSpc>
              <a:spcBef>
                <a:spcPts val="9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pc="70" dirty="0"/>
              <a:t>Memoria</a:t>
            </a:r>
            <a:r>
              <a:rPr spc="-110" dirty="0"/>
              <a:t> </a:t>
            </a:r>
            <a:r>
              <a:rPr spc="35" dirty="0"/>
              <a:t>secundaria</a:t>
            </a:r>
          </a:p>
          <a:p>
            <a:pPr marL="469900" indent="-351790">
              <a:lnSpc>
                <a:spcPct val="100000"/>
              </a:lnSpc>
              <a:spcBef>
                <a:spcPts val="9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pc="-60" dirty="0"/>
              <a:t>GPU </a:t>
            </a:r>
            <a:r>
              <a:rPr spc="-20" dirty="0"/>
              <a:t>(si es </a:t>
            </a:r>
            <a:r>
              <a:rPr spc="60" dirty="0"/>
              <a:t>que fuera</a:t>
            </a:r>
            <a:r>
              <a:rPr spc="-190" dirty="0"/>
              <a:t> </a:t>
            </a:r>
            <a:r>
              <a:rPr spc="20" dirty="0"/>
              <a:t>necesario)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78025" y="1505046"/>
            <a:ext cx="3637915" cy="1958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Deberemos</a:t>
            </a:r>
            <a:r>
              <a:rPr sz="1600" spc="-12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75" dirty="0">
                <a:solidFill>
                  <a:srgbClr val="434343"/>
                </a:solidFill>
                <a:latin typeface="Arial Unicode MS"/>
                <a:cs typeface="Arial Unicode MS"/>
              </a:rPr>
              <a:t>armar</a:t>
            </a:r>
            <a:endParaRPr sz="1600">
              <a:latin typeface="Arial Unicode MS"/>
              <a:cs typeface="Arial Unicode MS"/>
            </a:endParaRPr>
          </a:p>
          <a:p>
            <a:pPr marL="12700" marR="5080" algn="just">
              <a:lnSpc>
                <a:spcPct val="114999"/>
              </a:lnSpc>
            </a:pP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computadoras </a:t>
            </a:r>
            <a:r>
              <a:rPr sz="1600" spc="90" dirty="0">
                <a:solidFill>
                  <a:srgbClr val="434343"/>
                </a:solidFill>
                <a:latin typeface="Arial Unicode MS"/>
                <a:cs typeface="Arial Unicode MS"/>
              </a:rPr>
              <a:t>por </a:t>
            </a:r>
            <a:r>
              <a:rPr sz="1600" spc="15" dirty="0">
                <a:solidFill>
                  <a:srgbClr val="434343"/>
                </a:solidFill>
                <a:latin typeface="Arial Unicode MS"/>
                <a:cs typeface="Arial Unicode MS"/>
              </a:rPr>
              <a:t>gama, </a:t>
            </a:r>
            <a:r>
              <a:rPr sz="1600" spc="65" dirty="0">
                <a:solidFill>
                  <a:srgbClr val="434343"/>
                </a:solidFill>
                <a:latin typeface="Arial Unicode MS"/>
                <a:cs typeface="Arial Unicode MS"/>
              </a:rPr>
              <a:t>donde </a:t>
            </a:r>
            <a:r>
              <a:rPr sz="1600" spc="10" dirty="0">
                <a:solidFill>
                  <a:srgbClr val="434343"/>
                </a:solidFill>
                <a:latin typeface="Arial Unicode MS"/>
                <a:cs typeface="Arial Unicode MS"/>
              </a:rPr>
              <a:t>cada 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una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de </a:t>
            </a:r>
            <a:r>
              <a:rPr sz="1600" spc="10" dirty="0">
                <a:solidFill>
                  <a:srgbClr val="434343"/>
                </a:solidFill>
                <a:latin typeface="Arial Unicode MS"/>
                <a:cs typeface="Arial Unicode MS"/>
              </a:rPr>
              <a:t>estas </a:t>
            </a:r>
            <a:r>
              <a:rPr sz="1600" spc="35" dirty="0">
                <a:solidFill>
                  <a:srgbClr val="434343"/>
                </a:solidFill>
                <a:latin typeface="Arial Unicode MS"/>
                <a:cs typeface="Arial Unicode MS"/>
              </a:rPr>
              <a:t>serán </a:t>
            </a:r>
            <a:r>
              <a:rPr sz="1600" spc="70" dirty="0">
                <a:solidFill>
                  <a:srgbClr val="434343"/>
                </a:solidFill>
                <a:latin typeface="Arial Unicode MS"/>
                <a:cs typeface="Arial Unicode MS"/>
              </a:rPr>
              <a:t>o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compatibles</a:t>
            </a:r>
            <a:r>
              <a:rPr sz="1600" spc="-4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40" dirty="0">
                <a:solidFill>
                  <a:srgbClr val="434343"/>
                </a:solidFill>
                <a:latin typeface="Arial Unicode MS"/>
                <a:cs typeface="Arial Unicode MS"/>
              </a:rPr>
              <a:t>con  </a:t>
            </a:r>
            <a:r>
              <a:rPr sz="1600" b="1" spc="80" dirty="0">
                <a:solidFill>
                  <a:srgbClr val="434343"/>
                </a:solidFill>
                <a:latin typeface="Arial"/>
                <a:cs typeface="Arial"/>
              </a:rPr>
              <a:t>Intel </a:t>
            </a:r>
            <a:r>
              <a:rPr sz="1600" spc="70" dirty="0">
                <a:solidFill>
                  <a:srgbClr val="434343"/>
                </a:solidFill>
                <a:latin typeface="Arial Unicode MS"/>
                <a:cs typeface="Arial Unicode MS"/>
              </a:rPr>
              <a:t>o</a:t>
            </a:r>
            <a:r>
              <a:rPr sz="1600" spc="-22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b="1" spc="30" dirty="0">
                <a:solidFill>
                  <a:srgbClr val="434343"/>
                </a:solidFill>
                <a:latin typeface="Arial"/>
                <a:cs typeface="Arial"/>
              </a:rPr>
              <a:t>AMD</a:t>
            </a:r>
            <a:r>
              <a:rPr sz="1600" spc="30" dirty="0">
                <a:solidFill>
                  <a:srgbClr val="434343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  <a:p>
            <a:pPr marL="12700" marR="734695">
              <a:lnSpc>
                <a:spcPct val="114999"/>
              </a:lnSpc>
            </a:pPr>
            <a:r>
              <a:rPr sz="1600" b="1" spc="-65" dirty="0">
                <a:solidFill>
                  <a:srgbClr val="434343"/>
                </a:solidFill>
                <a:latin typeface="Arial"/>
                <a:cs typeface="Arial"/>
              </a:rPr>
              <a:t>El </a:t>
            </a:r>
            <a:r>
              <a:rPr sz="1600" b="1" spc="65" dirty="0">
                <a:solidFill>
                  <a:srgbClr val="434343"/>
                </a:solidFill>
                <a:latin typeface="Arial"/>
                <a:cs typeface="Arial"/>
              </a:rPr>
              <a:t>tercer </a:t>
            </a:r>
            <a:r>
              <a:rPr sz="1600" b="1" spc="55" dirty="0">
                <a:solidFill>
                  <a:srgbClr val="434343"/>
                </a:solidFill>
                <a:latin typeface="Arial"/>
                <a:cs typeface="Arial"/>
              </a:rPr>
              <a:t>ordenador </a:t>
            </a:r>
            <a:r>
              <a:rPr sz="1600" b="1" spc="40" dirty="0">
                <a:solidFill>
                  <a:srgbClr val="434343"/>
                </a:solidFill>
                <a:latin typeface="Arial"/>
                <a:cs typeface="Arial"/>
              </a:rPr>
              <a:t>debe</a:t>
            </a:r>
            <a:r>
              <a:rPr sz="1600" b="1" spc="-2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434343"/>
                </a:solidFill>
                <a:latin typeface="Arial"/>
                <a:cs typeface="Arial"/>
              </a:rPr>
              <a:t>ser  </a:t>
            </a:r>
            <a:r>
              <a:rPr sz="1600" b="1" spc="75" dirty="0">
                <a:solidFill>
                  <a:srgbClr val="434343"/>
                </a:solidFill>
                <a:latin typeface="Arial"/>
                <a:cs typeface="Arial"/>
              </a:rPr>
              <a:t>armado a </a:t>
            </a:r>
            <a:r>
              <a:rPr sz="1600" b="1" spc="55" dirty="0">
                <a:solidFill>
                  <a:srgbClr val="434343"/>
                </a:solidFill>
                <a:latin typeface="Arial"/>
                <a:cs typeface="Arial"/>
              </a:rPr>
              <a:t>libre criterio </a:t>
            </a:r>
            <a:r>
              <a:rPr sz="1600" b="1" spc="40" dirty="0">
                <a:solidFill>
                  <a:srgbClr val="434343"/>
                </a:solidFill>
                <a:latin typeface="Arial"/>
                <a:cs typeface="Arial"/>
              </a:rPr>
              <a:t>del  </a:t>
            </a:r>
            <a:r>
              <a:rPr sz="1600" b="1" spc="55" dirty="0">
                <a:solidFill>
                  <a:srgbClr val="434343"/>
                </a:solidFill>
                <a:latin typeface="Arial"/>
                <a:cs typeface="Arial"/>
              </a:rPr>
              <a:t>estudiante.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15717" y="3197050"/>
            <a:ext cx="2899758" cy="1631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57075" y="3440613"/>
            <a:ext cx="2164157" cy="1217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30" dirty="0"/>
              <a:t>Armado </a:t>
            </a:r>
            <a:r>
              <a:rPr spc="25" dirty="0"/>
              <a:t>de</a:t>
            </a:r>
            <a:r>
              <a:rPr spc="-90" dirty="0"/>
              <a:t> </a:t>
            </a:r>
            <a:r>
              <a:rPr spc="30" dirty="0"/>
              <a:t>computadoras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8475" y="785921"/>
            <a:ext cx="129984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u="none" spc="70" dirty="0">
                <a:solidFill>
                  <a:srgbClr val="EC183E"/>
                </a:solidFill>
                <a:latin typeface="Arial Narrow"/>
                <a:cs typeface="Arial Narrow"/>
              </a:rPr>
              <a:t>Detalles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30" dirty="0"/>
              <a:t>Armado </a:t>
            </a:r>
            <a:r>
              <a:rPr spc="25" dirty="0"/>
              <a:t>de</a:t>
            </a:r>
            <a:r>
              <a:rPr spc="-90" dirty="0"/>
              <a:t> </a:t>
            </a:r>
            <a:r>
              <a:rPr spc="30" dirty="0"/>
              <a:t>computadoras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000" y="1462767"/>
            <a:ext cx="3507740" cy="287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4325">
              <a:lnSpc>
                <a:spcPct val="113999"/>
              </a:lnSpc>
            </a:pPr>
            <a:r>
              <a:rPr sz="1700" b="1" spc="-10" dirty="0">
                <a:solidFill>
                  <a:srgbClr val="434343"/>
                </a:solidFill>
                <a:latin typeface="Arial Narrow"/>
                <a:cs typeface="Arial Narrow"/>
              </a:rPr>
              <a:t>¿Por </a:t>
            </a:r>
            <a:r>
              <a:rPr sz="1700" b="1" spc="40" dirty="0">
                <a:solidFill>
                  <a:srgbClr val="434343"/>
                </a:solidFill>
                <a:latin typeface="Arial Narrow"/>
                <a:cs typeface="Arial Narrow"/>
              </a:rPr>
              <a:t>qué </a:t>
            </a:r>
            <a:r>
              <a:rPr sz="1700" b="1" spc="65" dirty="0">
                <a:solidFill>
                  <a:srgbClr val="434343"/>
                </a:solidFill>
                <a:latin typeface="Arial Narrow"/>
                <a:cs typeface="Arial Narrow"/>
              </a:rPr>
              <a:t>esta </a:t>
            </a:r>
            <a:r>
              <a:rPr sz="1700" b="1" spc="25" dirty="0">
                <a:solidFill>
                  <a:srgbClr val="434343"/>
                </a:solidFill>
                <a:latin typeface="Arial Narrow"/>
                <a:cs typeface="Arial Narrow"/>
              </a:rPr>
              <a:t>actividad?¿Sirve</a:t>
            </a:r>
            <a:r>
              <a:rPr sz="1700" b="1" spc="-125" dirty="0">
                <a:solidFill>
                  <a:srgbClr val="434343"/>
                </a:solidFill>
                <a:latin typeface="Arial Narrow"/>
                <a:cs typeface="Arial Narrow"/>
              </a:rPr>
              <a:t> </a:t>
            </a:r>
            <a:r>
              <a:rPr sz="1700" b="1" spc="55" dirty="0">
                <a:solidFill>
                  <a:srgbClr val="434343"/>
                </a:solidFill>
                <a:latin typeface="Arial Narrow"/>
                <a:cs typeface="Arial Narrow"/>
              </a:rPr>
              <a:t>este  </a:t>
            </a:r>
            <a:r>
              <a:rPr sz="1700" b="1" spc="15" dirty="0">
                <a:solidFill>
                  <a:srgbClr val="434343"/>
                </a:solidFill>
                <a:latin typeface="Arial Narrow"/>
                <a:cs typeface="Arial Narrow"/>
              </a:rPr>
              <a:t>ejercicio </a:t>
            </a:r>
            <a:r>
              <a:rPr sz="1700" b="1" spc="50" dirty="0">
                <a:solidFill>
                  <a:srgbClr val="434343"/>
                </a:solidFill>
                <a:latin typeface="Arial Narrow"/>
                <a:cs typeface="Arial Narrow"/>
              </a:rPr>
              <a:t>de </a:t>
            </a:r>
            <a:r>
              <a:rPr sz="1700" b="1" spc="85" dirty="0">
                <a:solidFill>
                  <a:srgbClr val="434343"/>
                </a:solidFill>
                <a:latin typeface="Arial Narrow"/>
                <a:cs typeface="Arial Narrow"/>
              </a:rPr>
              <a:t>armar</a:t>
            </a:r>
            <a:r>
              <a:rPr sz="1700" b="1" spc="-155" dirty="0">
                <a:solidFill>
                  <a:srgbClr val="434343"/>
                </a:solidFill>
                <a:latin typeface="Arial Narrow"/>
                <a:cs typeface="Arial Narrow"/>
              </a:rPr>
              <a:t> </a:t>
            </a:r>
            <a:r>
              <a:rPr sz="1700" b="1" spc="35" dirty="0">
                <a:solidFill>
                  <a:srgbClr val="434343"/>
                </a:solidFill>
                <a:latin typeface="Arial Narrow"/>
                <a:cs typeface="Arial Narrow"/>
              </a:rPr>
              <a:t>computadoras?</a:t>
            </a:r>
            <a:endParaRPr sz="17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5080">
              <a:lnSpc>
                <a:spcPct val="113300"/>
              </a:lnSpc>
            </a:pPr>
            <a:r>
              <a:rPr sz="1600" spc="-60" dirty="0">
                <a:solidFill>
                  <a:srgbClr val="434343"/>
                </a:solidFill>
                <a:latin typeface="Arial Unicode MS"/>
                <a:cs typeface="Arial Unicode MS"/>
              </a:rPr>
              <a:t>A</a:t>
            </a:r>
            <a:r>
              <a:rPr sz="1600" spc="-4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20" dirty="0">
                <a:solidFill>
                  <a:srgbClr val="434343"/>
                </a:solidFill>
                <a:latin typeface="Arial Unicode MS"/>
                <a:cs typeface="Arial Unicode MS"/>
              </a:rPr>
              <a:t>la</a:t>
            </a:r>
            <a:r>
              <a:rPr sz="1600" spc="-4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70" dirty="0">
                <a:solidFill>
                  <a:srgbClr val="434343"/>
                </a:solidFill>
                <a:latin typeface="Arial Unicode MS"/>
                <a:cs typeface="Arial Unicode MS"/>
              </a:rPr>
              <a:t>hora</a:t>
            </a:r>
            <a:r>
              <a:rPr sz="1600" spc="-4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de</a:t>
            </a:r>
            <a:r>
              <a:rPr sz="1600" spc="-4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trabajar</a:t>
            </a:r>
            <a:r>
              <a:rPr sz="1600" spc="-4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en</a:t>
            </a:r>
            <a:r>
              <a:rPr sz="1600" spc="-4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90" dirty="0">
                <a:solidFill>
                  <a:srgbClr val="434343"/>
                </a:solidFill>
                <a:latin typeface="Arial Unicode MS"/>
                <a:cs typeface="Arial Unicode MS"/>
              </a:rPr>
              <a:t>un</a:t>
            </a:r>
            <a:r>
              <a:rPr sz="1600" spc="-4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ambiente  </a:t>
            </a:r>
            <a:r>
              <a:rPr sz="1600" spc="40" dirty="0">
                <a:solidFill>
                  <a:srgbClr val="434343"/>
                </a:solidFill>
                <a:latin typeface="Arial Unicode MS"/>
                <a:cs typeface="Arial Unicode MS"/>
              </a:rPr>
              <a:t>laboral, </a:t>
            </a:r>
            <a:r>
              <a:rPr sz="1600" dirty="0">
                <a:solidFill>
                  <a:srgbClr val="434343"/>
                </a:solidFill>
                <a:latin typeface="Arial Unicode MS"/>
                <a:cs typeface="Arial Unicode MS"/>
              </a:rPr>
              <a:t>las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computadoras </a:t>
            </a:r>
            <a:r>
              <a:rPr sz="1600" spc="40" dirty="0">
                <a:solidFill>
                  <a:srgbClr val="434343"/>
                </a:solidFill>
                <a:latin typeface="Arial Unicode MS"/>
                <a:cs typeface="Arial Unicode MS"/>
              </a:rPr>
              <a:t>son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una  </a:t>
            </a:r>
            <a:r>
              <a:rPr sz="1600" spc="65" dirty="0">
                <a:solidFill>
                  <a:srgbClr val="434343"/>
                </a:solidFill>
                <a:latin typeface="Arial Unicode MS"/>
                <a:cs typeface="Arial Unicode MS"/>
              </a:rPr>
              <a:t>parte </a:t>
            </a:r>
            <a:r>
              <a:rPr sz="1600" spc="15" dirty="0">
                <a:solidFill>
                  <a:srgbClr val="434343"/>
                </a:solidFill>
                <a:latin typeface="Arial Unicode MS"/>
                <a:cs typeface="Arial Unicode MS"/>
              </a:rPr>
              <a:t>esencial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del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trabajo </a:t>
            </a:r>
            <a:r>
              <a:rPr sz="1600" spc="10" dirty="0">
                <a:solidFill>
                  <a:srgbClr val="434343"/>
                </a:solidFill>
                <a:latin typeface="Arial Unicode MS"/>
                <a:cs typeface="Arial Unicode MS"/>
              </a:rPr>
              <a:t>día </a:t>
            </a:r>
            <a:r>
              <a:rPr sz="1600" spc="-5" dirty="0">
                <a:solidFill>
                  <a:srgbClr val="434343"/>
                </a:solidFill>
                <a:latin typeface="Arial Unicode MS"/>
                <a:cs typeface="Arial Unicode MS"/>
              </a:rPr>
              <a:t>a </a:t>
            </a:r>
            <a:r>
              <a:rPr sz="1600" dirty="0">
                <a:solidFill>
                  <a:srgbClr val="434343"/>
                </a:solidFill>
                <a:latin typeface="Arial Unicode MS"/>
                <a:cs typeface="Arial Unicode MS"/>
              </a:rPr>
              <a:t>día,  </a:t>
            </a:r>
            <a:r>
              <a:rPr sz="1600" spc="90" dirty="0">
                <a:solidFill>
                  <a:srgbClr val="434343"/>
                </a:solidFill>
                <a:latin typeface="Arial Unicode MS"/>
                <a:cs typeface="Arial Unicode MS"/>
              </a:rPr>
              <a:t>por </a:t>
            </a:r>
            <a:r>
              <a:rPr sz="1600" spc="55" dirty="0">
                <a:solidFill>
                  <a:srgbClr val="434343"/>
                </a:solidFill>
                <a:latin typeface="Arial Unicode MS"/>
                <a:cs typeface="Arial Unicode MS"/>
              </a:rPr>
              <a:t>lo </a:t>
            </a:r>
            <a:r>
              <a:rPr sz="1600" spc="25" dirty="0">
                <a:solidFill>
                  <a:srgbClr val="434343"/>
                </a:solidFill>
                <a:latin typeface="Arial Unicode MS"/>
                <a:cs typeface="Arial Unicode MS"/>
              </a:rPr>
              <a:t>cual </a:t>
            </a:r>
            <a:r>
              <a:rPr sz="1600" spc="20" dirty="0">
                <a:solidFill>
                  <a:srgbClr val="434343"/>
                </a:solidFill>
                <a:latin typeface="Arial Unicode MS"/>
                <a:cs typeface="Arial Unicode MS"/>
              </a:rPr>
              <a:t>la </a:t>
            </a:r>
            <a:r>
              <a:rPr sz="1600" spc="50" dirty="0">
                <a:solidFill>
                  <a:srgbClr val="434343"/>
                </a:solidFill>
                <a:latin typeface="Arial Unicode MS"/>
                <a:cs typeface="Arial Unicode MS"/>
              </a:rPr>
              <a:t>habilidad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de </a:t>
            </a:r>
            <a:r>
              <a:rPr sz="1600" spc="75" dirty="0">
                <a:solidFill>
                  <a:srgbClr val="434343"/>
                </a:solidFill>
                <a:latin typeface="Arial Unicode MS"/>
                <a:cs typeface="Arial Unicode MS"/>
              </a:rPr>
              <a:t>poder  armar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una </a:t>
            </a:r>
            <a:r>
              <a:rPr sz="1600" spc="-5" dirty="0">
                <a:solidFill>
                  <a:srgbClr val="434343"/>
                </a:solidFill>
                <a:latin typeface="Arial Unicode MS"/>
                <a:cs typeface="Arial Unicode MS"/>
              </a:rPr>
              <a:t>a </a:t>
            </a:r>
            <a:r>
              <a:rPr sz="1600" spc="10" dirty="0">
                <a:solidFill>
                  <a:srgbClr val="434343"/>
                </a:solidFill>
                <a:latin typeface="Arial Unicode MS"/>
                <a:cs typeface="Arial Unicode MS"/>
              </a:rPr>
              <a:t>base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de </a:t>
            </a:r>
            <a:r>
              <a:rPr sz="1600" spc="30" dirty="0">
                <a:solidFill>
                  <a:srgbClr val="434343"/>
                </a:solidFill>
                <a:latin typeface="Arial Unicode MS"/>
                <a:cs typeface="Arial Unicode MS"/>
              </a:rPr>
              <a:t>ciertas  </a:t>
            </a:r>
            <a:r>
              <a:rPr sz="1600" spc="20" dirty="0">
                <a:solidFill>
                  <a:srgbClr val="434343"/>
                </a:solidFill>
                <a:latin typeface="Arial Unicode MS"/>
                <a:cs typeface="Arial Unicode MS"/>
              </a:rPr>
              <a:t>especiﬁcaciones </a:t>
            </a:r>
            <a:r>
              <a:rPr sz="1600" spc="-20" dirty="0">
                <a:solidFill>
                  <a:srgbClr val="434343"/>
                </a:solidFill>
                <a:latin typeface="Arial Unicode MS"/>
                <a:cs typeface="Arial Unicode MS"/>
              </a:rPr>
              <a:t>es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una </a:t>
            </a:r>
            <a:r>
              <a:rPr sz="1600" spc="50" dirty="0">
                <a:solidFill>
                  <a:srgbClr val="434343"/>
                </a:solidFill>
                <a:latin typeface="Arial Unicode MS"/>
                <a:cs typeface="Arial Unicode MS"/>
              </a:rPr>
              <a:t>habilidad  </a:t>
            </a:r>
            <a:r>
              <a:rPr sz="1600" spc="20" dirty="0">
                <a:solidFill>
                  <a:srgbClr val="434343"/>
                </a:solidFill>
                <a:latin typeface="Arial Unicode MS"/>
                <a:cs typeface="Arial Unicode MS"/>
              </a:rPr>
              <a:t>necesaria</a:t>
            </a:r>
            <a:r>
              <a:rPr sz="1600" spc="-4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50" dirty="0">
                <a:solidFill>
                  <a:srgbClr val="434343"/>
                </a:solidFill>
                <a:latin typeface="Arial Unicode MS"/>
                <a:cs typeface="Arial Unicode MS"/>
              </a:rPr>
              <a:t>para</a:t>
            </a:r>
            <a:r>
              <a:rPr sz="1600" spc="-4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25" dirty="0">
                <a:solidFill>
                  <a:srgbClr val="434343"/>
                </a:solidFill>
                <a:latin typeface="Arial Unicode MS"/>
                <a:cs typeface="Arial Unicode MS"/>
              </a:rPr>
              <a:t>el</a:t>
            </a:r>
            <a:r>
              <a:rPr sz="1600" spc="-4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50" dirty="0">
                <a:solidFill>
                  <a:srgbClr val="434343"/>
                </a:solidFill>
                <a:latin typeface="Arial Unicode MS"/>
                <a:cs typeface="Arial Unicode MS"/>
              </a:rPr>
              <a:t>profesional</a:t>
            </a:r>
            <a:r>
              <a:rPr sz="1600" spc="-4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de</a:t>
            </a:r>
            <a:r>
              <a:rPr sz="1600" spc="-4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-45" dirty="0">
                <a:solidFill>
                  <a:srgbClr val="434343"/>
                </a:solidFill>
                <a:latin typeface="Arial Unicode MS"/>
                <a:cs typeface="Arial Unicode MS"/>
              </a:rPr>
              <a:t>IT.</a:t>
            </a:r>
            <a:endParaRPr sz="16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2775" y="2181050"/>
            <a:ext cx="3195955" cy="1084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979"/>
              </a:lnSpc>
            </a:pPr>
            <a:r>
              <a:rPr sz="3700" b="1" spc="20" dirty="0">
                <a:solidFill>
                  <a:srgbClr val="FFFFFF"/>
                </a:solidFill>
                <a:latin typeface="Arial Narrow"/>
                <a:cs typeface="Arial Narrow"/>
              </a:rPr>
              <a:t>Especificaciones  </a:t>
            </a:r>
            <a:r>
              <a:rPr sz="3700" b="1" spc="114" dirty="0">
                <a:solidFill>
                  <a:srgbClr val="FFFFFF"/>
                </a:solidFill>
                <a:latin typeface="Arial Narrow"/>
                <a:cs typeface="Arial Narrow"/>
              </a:rPr>
              <a:t>de</a:t>
            </a:r>
            <a:r>
              <a:rPr sz="3700" b="1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700" b="1" spc="55" dirty="0">
                <a:solidFill>
                  <a:srgbClr val="FFFFFF"/>
                </a:solidFill>
                <a:latin typeface="Arial Narrow"/>
                <a:cs typeface="Arial Narrow"/>
              </a:rPr>
              <a:t>equipos</a:t>
            </a:r>
            <a:endParaRPr sz="37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3428" y="2171055"/>
            <a:ext cx="413384" cy="103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spc="315" dirty="0">
                <a:solidFill>
                  <a:srgbClr val="FFFFFF"/>
                </a:solidFill>
                <a:latin typeface="Arial Narrow"/>
                <a:cs typeface="Arial Narrow"/>
              </a:rPr>
              <a:t>3</a:t>
            </a:r>
            <a:endParaRPr sz="60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38449" y="2141124"/>
            <a:ext cx="19050" cy="1086485"/>
          </a:xfrm>
          <a:custGeom>
            <a:avLst/>
            <a:gdLst/>
            <a:ahLst/>
            <a:cxnLst/>
            <a:rect l="l" t="t" r="r" b="b"/>
            <a:pathLst>
              <a:path w="19050" h="1086485">
                <a:moveTo>
                  <a:pt x="0" y="1086299"/>
                </a:moveTo>
                <a:lnTo>
                  <a:pt x="18599" y="1086299"/>
                </a:lnTo>
                <a:lnTo>
                  <a:pt x="18599" y="0"/>
                </a:lnTo>
                <a:lnTo>
                  <a:pt x="0" y="0"/>
                </a:lnTo>
                <a:lnTo>
                  <a:pt x="0" y="10862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33687" y="2136362"/>
            <a:ext cx="28575" cy="1096010"/>
          </a:xfrm>
          <a:custGeom>
            <a:avLst/>
            <a:gdLst/>
            <a:ahLst/>
            <a:cxnLst/>
            <a:rect l="l" t="t" r="r" b="b"/>
            <a:pathLst>
              <a:path w="28575" h="1096010">
                <a:moveTo>
                  <a:pt x="0" y="1095824"/>
                </a:moveTo>
                <a:lnTo>
                  <a:pt x="28124" y="1095824"/>
                </a:lnTo>
                <a:lnTo>
                  <a:pt x="28124" y="0"/>
                </a:lnTo>
                <a:lnTo>
                  <a:pt x="0" y="0"/>
                </a:lnTo>
                <a:lnTo>
                  <a:pt x="0" y="109582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30" dirty="0"/>
              <a:t>Armado </a:t>
            </a:r>
            <a:r>
              <a:rPr spc="25" dirty="0"/>
              <a:t>de</a:t>
            </a:r>
            <a:r>
              <a:rPr spc="-90" dirty="0"/>
              <a:t> </a:t>
            </a:r>
            <a:r>
              <a:rPr spc="30" dirty="0"/>
              <a:t>computadoras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074" y="772296"/>
            <a:ext cx="170497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u="none" spc="70" dirty="0">
                <a:solidFill>
                  <a:srgbClr val="EC183E"/>
                </a:solidFill>
                <a:latin typeface="Arial Narrow"/>
                <a:cs typeface="Arial Narrow"/>
              </a:rPr>
              <a:t>Gama</a:t>
            </a:r>
            <a:r>
              <a:rPr sz="3000" u="none" spc="-105" dirty="0">
                <a:solidFill>
                  <a:srgbClr val="EC183E"/>
                </a:solidFill>
                <a:latin typeface="Arial Narrow"/>
                <a:cs typeface="Arial Narrow"/>
              </a:rPr>
              <a:t> </a:t>
            </a:r>
            <a:r>
              <a:rPr sz="3000" u="none" spc="125" dirty="0">
                <a:solidFill>
                  <a:srgbClr val="EC183E"/>
                </a:solidFill>
                <a:latin typeface="Arial Narrow"/>
                <a:cs typeface="Arial Narrow"/>
              </a:rPr>
              <a:t>baja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0849" y="1487652"/>
            <a:ext cx="3463925" cy="251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8899"/>
              </a:lnSpc>
            </a:pPr>
            <a:r>
              <a:rPr sz="1600" spc="-10" dirty="0">
                <a:solidFill>
                  <a:srgbClr val="434343"/>
                </a:solidFill>
                <a:latin typeface="Arial Unicode MS"/>
                <a:cs typeface="Arial Unicode MS"/>
              </a:rPr>
              <a:t>Los </a:t>
            </a:r>
            <a:r>
              <a:rPr sz="1600" spc="50" dirty="0">
                <a:solidFill>
                  <a:srgbClr val="434343"/>
                </a:solidFill>
                <a:latin typeface="Arial Unicode MS"/>
                <a:cs typeface="Arial Unicode MS"/>
              </a:rPr>
              <a:t>equipos </a:t>
            </a:r>
            <a:r>
              <a:rPr sz="1600" spc="35" dirty="0">
                <a:solidFill>
                  <a:srgbClr val="434343"/>
                </a:solidFill>
                <a:latin typeface="Arial Unicode MS"/>
                <a:cs typeface="Arial Unicode MS"/>
              </a:rPr>
              <a:t>considerados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de </a:t>
            </a:r>
            <a:r>
              <a:rPr sz="1600" spc="30" dirty="0">
                <a:solidFill>
                  <a:srgbClr val="434343"/>
                </a:solidFill>
                <a:latin typeface="Arial Unicode MS"/>
                <a:cs typeface="Arial Unicode MS"/>
              </a:rPr>
              <a:t>gama  baja </a:t>
            </a:r>
            <a:r>
              <a:rPr sz="1600" spc="50" dirty="0">
                <a:solidFill>
                  <a:srgbClr val="434343"/>
                </a:solidFill>
                <a:latin typeface="Arial Unicode MS"/>
                <a:cs typeface="Arial Unicode MS"/>
              </a:rPr>
              <a:t>generalmente </a:t>
            </a:r>
            <a:r>
              <a:rPr sz="1600" spc="40" dirty="0">
                <a:solidFill>
                  <a:srgbClr val="434343"/>
                </a:solidFill>
                <a:latin typeface="Arial Unicode MS"/>
                <a:cs typeface="Arial Unicode MS"/>
              </a:rPr>
              <a:t>son utilizados  </a:t>
            </a:r>
            <a:r>
              <a:rPr sz="1600" spc="90" dirty="0">
                <a:solidFill>
                  <a:srgbClr val="434343"/>
                </a:solidFill>
                <a:latin typeface="Arial Unicode MS"/>
                <a:cs typeface="Arial Unicode MS"/>
              </a:rPr>
              <a:t>por </a:t>
            </a:r>
            <a:r>
              <a:rPr sz="1600" spc="35" dirty="0">
                <a:solidFill>
                  <a:srgbClr val="434343"/>
                </a:solidFill>
                <a:latin typeface="Arial Unicode MS"/>
                <a:cs typeface="Arial Unicode MS"/>
              </a:rPr>
              <a:t>personas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que </a:t>
            </a:r>
            <a:r>
              <a:rPr sz="1600" spc="30" dirty="0">
                <a:solidFill>
                  <a:srgbClr val="434343"/>
                </a:solidFill>
                <a:latin typeface="Arial Unicode MS"/>
                <a:cs typeface="Arial Unicode MS"/>
              </a:rPr>
              <a:t>necesitan pocos 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requisitos. </a:t>
            </a:r>
            <a:r>
              <a:rPr sz="1600" spc="30" dirty="0">
                <a:solidFill>
                  <a:srgbClr val="434343"/>
                </a:solidFill>
                <a:latin typeface="Arial Unicode MS"/>
                <a:cs typeface="Arial Unicode MS"/>
              </a:rPr>
              <a:t>Podríamos </a:t>
            </a:r>
            <a:r>
              <a:rPr sz="1600" spc="75" dirty="0">
                <a:solidFill>
                  <a:srgbClr val="434343"/>
                </a:solidFill>
                <a:latin typeface="Arial Unicode MS"/>
                <a:cs typeface="Arial Unicode MS"/>
              </a:rPr>
              <a:t>poner </a:t>
            </a:r>
            <a:r>
              <a:rPr sz="1600" spc="25" dirty="0">
                <a:solidFill>
                  <a:srgbClr val="434343"/>
                </a:solidFill>
                <a:latin typeface="Arial Unicode MS"/>
                <a:cs typeface="Arial Unicode MS"/>
              </a:rPr>
              <a:t>el  </a:t>
            </a:r>
            <a:r>
              <a:rPr sz="1600" spc="55" dirty="0">
                <a:solidFill>
                  <a:srgbClr val="434343"/>
                </a:solidFill>
                <a:latin typeface="Arial Unicode MS"/>
                <a:cs typeface="Arial Unicode MS"/>
              </a:rPr>
              <a:t>ejemplo</a:t>
            </a:r>
            <a:r>
              <a:rPr sz="1600" spc="-45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de</a:t>
            </a:r>
            <a:r>
              <a:rPr sz="1600" spc="-45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una</a:t>
            </a:r>
            <a:r>
              <a:rPr sz="1600" spc="-45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persona</a:t>
            </a:r>
            <a:r>
              <a:rPr sz="1600" spc="-45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que</a:t>
            </a:r>
            <a:r>
              <a:rPr sz="1600" spc="-45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55" dirty="0">
                <a:solidFill>
                  <a:srgbClr val="434343"/>
                </a:solidFill>
                <a:latin typeface="Arial Unicode MS"/>
                <a:cs typeface="Arial Unicode MS"/>
              </a:rPr>
              <a:t>trabaje 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en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una </a:t>
            </a:r>
            <a:r>
              <a:rPr sz="1600" spc="50" dirty="0">
                <a:solidFill>
                  <a:srgbClr val="434343"/>
                </a:solidFill>
                <a:latin typeface="Arial Unicode MS"/>
                <a:cs typeface="Arial Unicode MS"/>
              </a:rPr>
              <a:t>oﬁcina </a:t>
            </a:r>
            <a:r>
              <a:rPr sz="1600" spc="40" dirty="0">
                <a:solidFill>
                  <a:srgbClr val="434343"/>
                </a:solidFill>
                <a:latin typeface="Arial Unicode MS"/>
                <a:cs typeface="Arial Unicode MS"/>
              </a:rPr>
              <a:t>con </a:t>
            </a:r>
            <a:r>
              <a:rPr sz="1600" spc="35" dirty="0">
                <a:solidFill>
                  <a:srgbClr val="434343"/>
                </a:solidFill>
                <a:latin typeface="Arial Unicode MS"/>
                <a:cs typeface="Arial Unicode MS"/>
              </a:rPr>
              <a:t>planillas </a:t>
            </a:r>
            <a:r>
              <a:rPr sz="1600" spc="45" dirty="0">
                <a:solidFill>
                  <a:srgbClr val="434343"/>
                </a:solidFill>
                <a:latin typeface="Arial Unicode MS"/>
                <a:cs typeface="Arial Unicode MS"/>
              </a:rPr>
              <a:t>de  </a:t>
            </a:r>
            <a:r>
              <a:rPr sz="1600" spc="60" dirty="0">
                <a:solidFill>
                  <a:srgbClr val="434343"/>
                </a:solidFill>
                <a:latin typeface="Arial Unicode MS"/>
                <a:cs typeface="Arial Unicode MS"/>
              </a:rPr>
              <a:t>oﬁmática </a:t>
            </a:r>
            <a:r>
              <a:rPr sz="1600" spc="-35" dirty="0">
                <a:solidFill>
                  <a:srgbClr val="434343"/>
                </a:solidFill>
                <a:latin typeface="Arial Unicode MS"/>
                <a:cs typeface="Arial Unicode MS"/>
              </a:rPr>
              <a:t>(Excel, </a:t>
            </a:r>
            <a:r>
              <a:rPr sz="1600" spc="40" dirty="0">
                <a:solidFill>
                  <a:srgbClr val="434343"/>
                </a:solidFill>
                <a:latin typeface="Arial Unicode MS"/>
                <a:cs typeface="Arial Unicode MS"/>
              </a:rPr>
              <a:t>Word, </a:t>
            </a:r>
            <a:r>
              <a:rPr sz="1600" dirty="0">
                <a:solidFill>
                  <a:srgbClr val="434343"/>
                </a:solidFill>
                <a:latin typeface="Arial Unicode MS"/>
                <a:cs typeface="Arial Unicode MS"/>
              </a:rPr>
              <a:t>etc.)  </a:t>
            </a:r>
            <a:r>
              <a:rPr sz="1600" spc="50" dirty="0">
                <a:solidFill>
                  <a:srgbClr val="434343"/>
                </a:solidFill>
                <a:latin typeface="Arial Unicode MS"/>
                <a:cs typeface="Arial Unicode MS"/>
              </a:rPr>
              <a:t>generalmente </a:t>
            </a:r>
            <a:r>
              <a:rPr sz="1600" spc="80" dirty="0">
                <a:solidFill>
                  <a:srgbClr val="434343"/>
                </a:solidFill>
                <a:latin typeface="Arial Unicode MS"/>
                <a:cs typeface="Arial Unicode MS"/>
              </a:rPr>
              <a:t>no </a:t>
            </a:r>
            <a:r>
              <a:rPr sz="1600" spc="30" dirty="0">
                <a:solidFill>
                  <a:srgbClr val="434343"/>
                </a:solidFill>
                <a:latin typeface="Arial Unicode MS"/>
                <a:cs typeface="Arial Unicode MS"/>
              </a:rPr>
              <a:t>necesitan</a:t>
            </a:r>
            <a:r>
              <a:rPr sz="1600" spc="-260" dirty="0">
                <a:solidFill>
                  <a:srgbClr val="434343"/>
                </a:solidFill>
                <a:latin typeface="Arial Unicode MS"/>
                <a:cs typeface="Arial Unicode MS"/>
              </a:rPr>
              <a:t> </a:t>
            </a:r>
            <a:r>
              <a:rPr sz="1600" spc="-55" dirty="0">
                <a:solidFill>
                  <a:srgbClr val="434343"/>
                </a:solidFill>
                <a:latin typeface="Arial Unicode MS"/>
                <a:cs typeface="Arial Unicode MS"/>
              </a:rPr>
              <a:t>GPU.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06550" y="1249937"/>
            <a:ext cx="4699827" cy="2643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30" dirty="0"/>
              <a:t>Armado </a:t>
            </a:r>
            <a:r>
              <a:rPr spc="25" dirty="0"/>
              <a:t>de</a:t>
            </a:r>
            <a:r>
              <a:rPr spc="-90" dirty="0"/>
              <a:t> </a:t>
            </a:r>
            <a:r>
              <a:rPr spc="30" dirty="0"/>
              <a:t>computadoras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993</Words>
  <Application>Microsoft Office PowerPoint</Application>
  <PresentationFormat>On-screen Show (16:9)</PresentationFormat>
  <Paragraphs>186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Narrow</vt:lpstr>
      <vt:lpstr>Arial Unicode MS</vt:lpstr>
      <vt:lpstr>Calibri</vt:lpstr>
      <vt:lpstr>Times New Roman</vt:lpstr>
      <vt:lpstr>Office Theme</vt:lpstr>
      <vt:lpstr>Armado de  computadoras</vt:lpstr>
      <vt:lpstr>1.  Consigna</vt:lpstr>
      <vt:lpstr>PowerPoint Presentation</vt:lpstr>
      <vt:lpstr>Consigna</vt:lpstr>
      <vt:lpstr>PowerPoint Presentation</vt:lpstr>
      <vt:lpstr>Detalles de armado</vt:lpstr>
      <vt:lpstr>Detalles</vt:lpstr>
      <vt:lpstr>PowerPoint Presentation</vt:lpstr>
      <vt:lpstr>Gama baja</vt:lpstr>
      <vt:lpstr>Gama baja - Intel</vt:lpstr>
      <vt:lpstr>Gama baja - AMD</vt:lpstr>
      <vt:lpstr>Gama baja</vt:lpstr>
      <vt:lpstr>Gama media</vt:lpstr>
      <vt:lpstr>Gama media - Intel</vt:lpstr>
      <vt:lpstr>Gama media - AMD</vt:lpstr>
      <vt:lpstr>Gama media</vt:lpstr>
      <vt:lpstr>Gama alta</vt:lpstr>
      <vt:lpstr>Gama alta - Intel</vt:lpstr>
      <vt:lpstr>Gama alta - AMD</vt:lpstr>
      <vt:lpstr>Gama alta</vt:lpstr>
      <vt:lpstr>PowerPoint Presentation</vt:lpstr>
      <vt:lpstr>Entrega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integradora armado de computadoras</dc:title>
  <dc:creator>Lina Marcela Silvera Cruz</dc:creator>
  <cp:lastModifiedBy>Lina Silvera Cruz</cp:lastModifiedBy>
  <cp:revision>6</cp:revision>
  <dcterms:created xsi:type="dcterms:W3CDTF">2021-11-07T10:02:55Z</dcterms:created>
  <dcterms:modified xsi:type="dcterms:W3CDTF">2021-11-09T07:24:42Z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