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3c7b3366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3c7b3366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3c7b3366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3c7b3366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3c7b3366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3c7b3366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3c7b3366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3c7b3366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log.malwarebytes.com/threats/ransomwa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Práctica Integradora </a:t>
            </a:r>
            <a:endParaRPr/>
          </a:p>
          <a:p>
            <a:pPr indent="0" lvl="0" marL="0" rtl="0" algn="l">
              <a:spcBef>
                <a:spcPts val="0"/>
              </a:spcBef>
              <a:spcAft>
                <a:spcPts val="0"/>
              </a:spcAft>
              <a:buNone/>
            </a:pPr>
            <a:r>
              <a:rPr lang="es"/>
              <a:t>Clase 24</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Stinson, Gaston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¿Qué tipo de amenaza es?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La amenaza es de tipo  </a:t>
            </a:r>
            <a:r>
              <a:rPr lang="es" sz="1500"/>
              <a:t>RANSOMWARE</a:t>
            </a:r>
            <a:r>
              <a:rPr lang="es" sz="1500"/>
              <a:t>:</a:t>
            </a:r>
            <a:endParaRPr sz="1500"/>
          </a:p>
          <a:p>
            <a:pPr indent="0" lvl="0" marL="0" rtl="0" algn="l">
              <a:spcBef>
                <a:spcPts val="1200"/>
              </a:spcBef>
              <a:spcAft>
                <a:spcPts val="1200"/>
              </a:spcAft>
              <a:buNone/>
            </a:pPr>
            <a:r>
              <a:rPr lang="es" sz="1500"/>
              <a:t>El malware de rescate, o </a:t>
            </a:r>
            <a:r>
              <a:rPr lang="es" sz="1500">
                <a:uFill>
                  <a:noFill/>
                </a:uFill>
                <a:hlinkClick r:id="rId3"/>
              </a:rPr>
              <a:t>ransomware</a:t>
            </a:r>
            <a:r>
              <a:rPr lang="es" sz="1500"/>
              <a:t>, es un tipo de malware que impide a los usuarios acceder a su sistema o a sus archivos personales y que exige el pago de un rescate para poder acceder de nuevo a ellos</a:t>
            </a:r>
            <a:r>
              <a:rPr lang="es" sz="1400">
                <a:solidFill>
                  <a:srgbClr val="141519"/>
                </a:solidFill>
                <a:highlight>
                  <a:srgbClr val="FFFFFF"/>
                </a:highlight>
                <a:latin typeface="Arial"/>
                <a:ea typeface="Arial"/>
                <a:cs typeface="Arial"/>
                <a:sym typeface="Arial"/>
              </a:rPr>
              <a:t>.</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comienza y cómo se propaga esta amenaza?</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sz="1500"/>
              <a:t>Comienza con un ataque de </a:t>
            </a:r>
            <a:r>
              <a:rPr lang="es" sz="1500"/>
              <a:t>phishing</a:t>
            </a:r>
            <a:r>
              <a:rPr lang="es" sz="1500"/>
              <a:t> basado en EMOTEC, un troyano que cambia su </a:t>
            </a:r>
            <a:r>
              <a:rPr lang="es" sz="1500"/>
              <a:t>código</a:t>
            </a:r>
            <a:r>
              <a:rPr lang="es" sz="1500"/>
              <a:t> frecuentemente para no ser detectado, tiene la capacidad de interceptar, registrar y guardar todo el trafico de la red.</a:t>
            </a:r>
            <a:endParaRPr sz="1500"/>
          </a:p>
          <a:p>
            <a:pPr indent="0" lvl="0" marL="0" marR="0" rtl="0" algn="l">
              <a:lnSpc>
                <a:spcPct val="115000"/>
              </a:lnSpc>
              <a:spcBef>
                <a:spcPts val="1200"/>
              </a:spcBef>
              <a:spcAft>
                <a:spcPts val="1200"/>
              </a:spcAft>
              <a:buNone/>
            </a:pPr>
            <a:r>
              <a:rPr lang="es" sz="1500"/>
              <a:t>Una vez que Emotec ha realizado su trabajo, empieza el turno de Trickbot, que se encarga de los ataques laterales, entre otros, el robo de las credenciales de inicio de sesión. Una vez que ambos malware han acabado con su labor, Ryuk es el encargado de encriptar todos los datos.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¿Hay más de una amenaza aplicada?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s" sz="1500"/>
              <a:t>Si, aplican 3 amenazas distintas. EMOTEC, TrickBot y Ryuk.</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¿Qué solución o medida recomendarían? </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sz="1500"/>
              <a:t>Una vez ejecutado el ataque, es </a:t>
            </a:r>
            <a:r>
              <a:rPr lang="es" sz="1500"/>
              <a:t>difícil</a:t>
            </a:r>
            <a:r>
              <a:rPr lang="es" sz="1500"/>
              <a:t> volver revertir la </a:t>
            </a:r>
            <a:r>
              <a:rPr lang="es" sz="1500"/>
              <a:t>situación</a:t>
            </a:r>
            <a:r>
              <a:rPr lang="es" sz="1500"/>
              <a:t>, la mejor medida que recomendaria seria ser cuidadoso y ser responsable en el uso de internet, no abrir links de mails ni anuncios desconocidos.</a:t>
            </a:r>
            <a:endParaRPr sz="1500"/>
          </a:p>
          <a:p>
            <a:pPr indent="0" lvl="0" marL="0" marR="0" rtl="0" algn="l">
              <a:lnSpc>
                <a:spcPct val="115000"/>
              </a:lnSpc>
              <a:spcBef>
                <a:spcPts val="1200"/>
              </a:spcBef>
              <a:spcAft>
                <a:spcPts val="0"/>
              </a:spcAft>
              <a:buNone/>
            </a:pPr>
            <a:r>
              <a:rPr lang="es" sz="1500"/>
              <a:t>Si llegaramos a la </a:t>
            </a:r>
            <a:r>
              <a:rPr lang="es" sz="1500"/>
              <a:t>situación</a:t>
            </a:r>
            <a:r>
              <a:rPr lang="es" sz="1500"/>
              <a:t> donde el ataque ya </a:t>
            </a:r>
            <a:r>
              <a:rPr lang="es" sz="1500"/>
              <a:t>ocurrió</a:t>
            </a:r>
            <a:r>
              <a:rPr lang="es" sz="1500"/>
              <a:t>, una solución </a:t>
            </a:r>
            <a:r>
              <a:rPr lang="es" sz="1500"/>
              <a:t>podría</a:t>
            </a:r>
            <a:r>
              <a:rPr lang="es" sz="1500"/>
              <a:t> ser restaurar a un BackUp anterior al ataque. </a:t>
            </a:r>
            <a:endParaRPr sz="1500"/>
          </a:p>
          <a:p>
            <a:pPr indent="0" lvl="0" marL="0" marR="0" rtl="0" algn="l">
              <a:lnSpc>
                <a:spcPct val="115000"/>
              </a:lnSpc>
              <a:spcBef>
                <a:spcPts val="1200"/>
              </a:spcBef>
              <a:spcAft>
                <a:spcPts val="12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