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Ex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schemas.openxmlformats.org/officeDocument/2006/relationships/font" Target="fonts/Exo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35" Type="http://schemas.openxmlformats.org/officeDocument/2006/relationships/font" Target="fonts/Exo-italic.fntdata"/><Relationship Id="rId12" Type="http://schemas.openxmlformats.org/officeDocument/2006/relationships/slide" Target="slides/slide8.xml"/><Relationship Id="rId34" Type="http://schemas.openxmlformats.org/officeDocument/2006/relationships/font" Target="fonts/Ex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Ex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edfa3e31c0_2_19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4" name="Google Shape;2984;gedfa3e31c0_2_19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edfa3e31c0_2_20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1" name="Google Shape;3061;gedfa3e31c0_2_2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1237da0e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1237da0e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edfa3e31c0_2_2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edfa3e31c0_2_2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gedfa3e31c0_2_20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9" name="Google Shape;3159;gedfa3e31c0_2_20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12325f3e9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12325f3e9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gf11272de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3" name="Google Shape;3263;gf11272de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edfa3e31c0_2_20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edfa3e31c0_2_20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6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g1231a8a67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8" name="Google Shape;2778;g1231a8a67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231a8a67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1231a8a67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edfa3e31c0_2_20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edfa3e31c0_2_20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1231a8a67c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1231a8a67c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edfa3e31c0_2_20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edfa3e31c0_2_20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edfa3e31c0_2_20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edfa3e31c0_2_20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6"/>
            <a:ext cx="4882500" cy="627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0"/>
          <p:cNvSpPr txBox="1"/>
          <p:nvPr>
            <p:ph idx="1" type="subTitle"/>
          </p:nvPr>
        </p:nvSpPr>
        <p:spPr>
          <a:xfrm>
            <a:off x="2298150" y="3376775"/>
            <a:ext cx="45477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u="sng"/>
              <a:t>Equipo 4: </a:t>
            </a:r>
            <a:br>
              <a:rPr lang="en" sz="1300"/>
            </a:br>
            <a:r>
              <a:rPr lang="en" sz="1300"/>
              <a:t>LANDERO, Aldana - GARCÍA, Valentina - FERNÁNDEZ, Emilia</a:t>
            </a:r>
            <a:endParaRPr sz="1300"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3" name="Google Shape;2713;p3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PROTOTIPOS II</a:t>
            </a:r>
            <a:endParaRPr sz="7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MODELO OSI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DIRECCIONAMIENTO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39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39"/>
          <p:cNvSpPr txBox="1"/>
          <p:nvPr>
            <p:ph type="title"/>
          </p:nvPr>
        </p:nvSpPr>
        <p:spPr>
          <a:xfrm>
            <a:off x="788850" y="2153475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PUERTOS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988" name="Google Shape;2988;p39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89" name="Google Shape;2989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5" name="Google Shape;2995;p39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96" name="Google Shape;2996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1" name="Google Shape;3001;p39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002" name="Google Shape;3002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03" name="Google Shape;3003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3" name="Google Shape;3013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14" name="Google Shape;3014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4" name="Google Shape;3024;p39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025" name="Google Shape;3025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9" name="Google Shape;3039;p39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040" name="Google Shape;3040;p3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6" name="Google Shape;3046;p39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047" name="Google Shape;3047;p3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3" name="Google Shape;3053;p39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54" name="Google Shape;3054;p3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3" name="Google Shape;3063;p40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64" name="Google Shape;3064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65" name="Google Shape;3065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5" name="Google Shape;3075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86" name="Google Shape;3086;p40"/>
          <p:cNvSpPr/>
          <p:nvPr/>
        </p:nvSpPr>
        <p:spPr>
          <a:xfrm>
            <a:off x="422225" y="1090850"/>
            <a:ext cx="2365500" cy="2291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Puntos de conexión para el intercambio de información y la transmisión de datos.</a:t>
            </a:r>
            <a:endParaRPr b="1"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87" name="Google Shape;3087;p40"/>
          <p:cNvSpPr/>
          <p:nvPr/>
        </p:nvSpPr>
        <p:spPr>
          <a:xfrm>
            <a:off x="5161400" y="1148900"/>
            <a:ext cx="2365500" cy="2175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Funcionan como puertas que se abren y cierran y permiten el paso de la información que enviamos o recibimos en la red.</a:t>
            </a:r>
            <a:endParaRPr sz="12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88" name="Google Shape;3088;p40"/>
          <p:cNvSpPr/>
          <p:nvPr/>
        </p:nvSpPr>
        <p:spPr>
          <a:xfrm flipH="1">
            <a:off x="2787725" y="2520375"/>
            <a:ext cx="2497500" cy="23208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Cuando enviamos datos desde nuestra red local a la externa, el router, utiliza una serie de canales en las que se organiza el contenido que enviamos. </a:t>
            </a:r>
            <a:endParaRPr sz="12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89" name="Google Shape;3089;p40"/>
          <p:cNvSpPr txBox="1"/>
          <p:nvPr>
            <p:ph type="title"/>
          </p:nvPr>
        </p:nvSpPr>
        <p:spPr>
          <a:xfrm>
            <a:off x="805325" y="518150"/>
            <a:ext cx="7717800" cy="572700"/>
          </a:xfrm>
          <a:prstGeom prst="rect">
            <a:avLst/>
          </a:prstGeom>
          <a:effectLst>
            <a:outerShdw blurRad="214313" rotWithShape="0" algn="bl" dist="19050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PUERTOS</a:t>
            </a:r>
            <a:endParaRPr sz="4500">
              <a:solidFill>
                <a:schemeClr val="accent2"/>
              </a:solidFill>
            </a:endParaRPr>
          </a:p>
        </p:txBody>
      </p:sp>
      <p:pic>
        <p:nvPicPr>
          <p:cNvPr id="3090" name="Google Shape;30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550" y="2791250"/>
            <a:ext cx="2195500" cy="2162150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st="19050">
              <a:schemeClr val="accent2">
                <a:alpha val="30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41"/>
          <p:cNvSpPr/>
          <p:nvPr/>
        </p:nvSpPr>
        <p:spPr>
          <a:xfrm>
            <a:off x="3294300" y="987575"/>
            <a:ext cx="2195100" cy="61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PUERTOS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96" name="Google Shape;3096;p41"/>
          <p:cNvSpPr/>
          <p:nvPr/>
        </p:nvSpPr>
        <p:spPr>
          <a:xfrm>
            <a:off x="810000" y="2174050"/>
            <a:ext cx="1787700" cy="45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0 - 1023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97" name="Google Shape;3097;p41"/>
          <p:cNvSpPr/>
          <p:nvPr/>
        </p:nvSpPr>
        <p:spPr>
          <a:xfrm>
            <a:off x="6186000" y="2174050"/>
            <a:ext cx="1787700" cy="45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49152</a:t>
            </a: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- 65535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98" name="Google Shape;3098;p41"/>
          <p:cNvSpPr/>
          <p:nvPr/>
        </p:nvSpPr>
        <p:spPr>
          <a:xfrm>
            <a:off x="3498000" y="2174050"/>
            <a:ext cx="1787700" cy="45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1024</a:t>
            </a: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- 49151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99" name="Google Shape;3099;p41"/>
          <p:cNvSpPr txBox="1"/>
          <p:nvPr/>
        </p:nvSpPr>
        <p:spPr>
          <a:xfrm>
            <a:off x="628100" y="3143450"/>
            <a:ext cx="2366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PUERTOS DE SISTEMA / PUERTOS BIEN CONOCIDOS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3100" name="Google Shape;3100;p41"/>
          <p:cNvCxnSpPr>
            <a:stCxn id="3095" idx="1"/>
            <a:endCxn id="3096" idx="0"/>
          </p:cNvCxnSpPr>
          <p:nvPr/>
        </p:nvCxnSpPr>
        <p:spPr>
          <a:xfrm flipH="1">
            <a:off x="1704000" y="1293125"/>
            <a:ext cx="1590300" cy="880800"/>
          </a:xfrm>
          <a:prstGeom prst="bentConnector2">
            <a:avLst/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1" name="Google Shape;3101;p41"/>
          <p:cNvCxnSpPr>
            <a:stCxn id="3095" idx="3"/>
            <a:endCxn id="3097" idx="0"/>
          </p:cNvCxnSpPr>
          <p:nvPr/>
        </p:nvCxnSpPr>
        <p:spPr>
          <a:xfrm>
            <a:off x="5489400" y="1293125"/>
            <a:ext cx="1590600" cy="880800"/>
          </a:xfrm>
          <a:prstGeom prst="bentConnector2">
            <a:avLst/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2" name="Google Shape;3102;p41"/>
          <p:cNvCxnSpPr>
            <a:stCxn id="3095" idx="2"/>
            <a:endCxn id="3098" idx="0"/>
          </p:cNvCxnSpPr>
          <p:nvPr/>
        </p:nvCxnSpPr>
        <p:spPr>
          <a:xfrm flipH="1" rot="-5400000">
            <a:off x="4104450" y="1886075"/>
            <a:ext cx="5754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3" name="Google Shape;3103;p41"/>
          <p:cNvSpPr txBox="1"/>
          <p:nvPr/>
        </p:nvSpPr>
        <p:spPr>
          <a:xfrm>
            <a:off x="3426000" y="3165550"/>
            <a:ext cx="2139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PUERTOS DE USUARIO / PUERTOS REGISTRADOS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04" name="Google Shape;3104;p41"/>
          <p:cNvSpPr txBox="1"/>
          <p:nvPr/>
        </p:nvSpPr>
        <p:spPr>
          <a:xfrm>
            <a:off x="6149500" y="3165550"/>
            <a:ext cx="2366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PUERTOS DINÁMICOS / PUERTOS PRIVADOS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3105" name="Google Shape;3105;p41"/>
          <p:cNvCxnSpPr>
            <a:stCxn id="3096" idx="2"/>
            <a:endCxn id="3096" idx="2"/>
          </p:cNvCxnSpPr>
          <p:nvPr/>
        </p:nvCxnSpPr>
        <p:spPr>
          <a:xfrm flipH="1" rot="-5400000">
            <a:off x="1703850" y="2632150"/>
            <a:ext cx="600" cy="600"/>
          </a:xfrm>
          <a:prstGeom prst="bentConnector3">
            <a:avLst>
              <a:gd fmla="val 87295833" name="adj1"/>
            </a:avLst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6" name="Google Shape;3106;p41"/>
          <p:cNvCxnSpPr/>
          <p:nvPr/>
        </p:nvCxnSpPr>
        <p:spPr>
          <a:xfrm flipH="1" rot="-5400000">
            <a:off x="4391550" y="2632150"/>
            <a:ext cx="600" cy="600"/>
          </a:xfrm>
          <a:prstGeom prst="bentConnector3">
            <a:avLst>
              <a:gd fmla="val 87295833" name="adj1"/>
            </a:avLst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7" name="Google Shape;3107;p41"/>
          <p:cNvCxnSpPr/>
          <p:nvPr/>
        </p:nvCxnSpPr>
        <p:spPr>
          <a:xfrm flipH="1" rot="-5400000">
            <a:off x="7079250" y="2632150"/>
            <a:ext cx="600" cy="600"/>
          </a:xfrm>
          <a:prstGeom prst="bentConnector3">
            <a:avLst>
              <a:gd fmla="val 87295833" name="adj1"/>
            </a:avLst>
          </a:prstGeom>
          <a:noFill/>
          <a:ln cap="flat" cmpd="sng" w="19050">
            <a:solidFill>
              <a:srgbClr val="8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" name="Google Shape;31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400" y="3506900"/>
            <a:ext cx="2901600" cy="1632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42913" rotWithShape="0" algn="bl">
              <a:schemeClr val="accent2">
                <a:alpha val="40000"/>
              </a:schemeClr>
            </a:outerShdw>
          </a:effectLst>
        </p:spPr>
      </p:pic>
      <p:sp>
        <p:nvSpPr>
          <p:cNvPr id="3113" name="Google Shape;3113;p42"/>
          <p:cNvSpPr/>
          <p:nvPr/>
        </p:nvSpPr>
        <p:spPr>
          <a:xfrm>
            <a:off x="5717625" y="633850"/>
            <a:ext cx="2901600" cy="2575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42"/>
          <p:cNvSpPr/>
          <p:nvPr/>
        </p:nvSpPr>
        <p:spPr>
          <a:xfrm>
            <a:off x="648375" y="1105500"/>
            <a:ext cx="2103900" cy="186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42"/>
          <p:cNvSpPr txBox="1"/>
          <p:nvPr>
            <p:ph type="title"/>
          </p:nvPr>
        </p:nvSpPr>
        <p:spPr>
          <a:xfrm>
            <a:off x="744825" y="5328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TCP - UDP</a:t>
            </a:r>
            <a:endParaRPr/>
          </a:p>
        </p:txBody>
      </p:sp>
      <p:sp>
        <p:nvSpPr>
          <p:cNvPr id="3116" name="Google Shape;3116;p42"/>
          <p:cNvSpPr txBox="1"/>
          <p:nvPr>
            <p:ph idx="2" type="title"/>
          </p:nvPr>
        </p:nvSpPr>
        <p:spPr>
          <a:xfrm>
            <a:off x="680025" y="1268198"/>
            <a:ext cx="20406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400">
                <a:latin typeface="PT Sans"/>
                <a:ea typeface="PT Sans"/>
                <a:cs typeface="PT Sans"/>
                <a:sym typeface="PT Sans"/>
              </a:rPr>
              <a:t>Actualmente los  dos protocolos más utilizados en la capa de transporte</a:t>
            </a:r>
            <a:endParaRPr sz="1400"/>
          </a:p>
        </p:txBody>
      </p:sp>
      <p:grpSp>
        <p:nvGrpSpPr>
          <p:cNvPr id="3117" name="Google Shape;3117;p42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3118" name="Google Shape;3118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4" name="Google Shape;3124;p42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3125" name="Google Shape;312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26" name="Google Shape;312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6" name="Google Shape;313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37" name="Google Shape;313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7" name="Google Shape;3147;p42"/>
          <p:cNvGrpSpPr/>
          <p:nvPr/>
        </p:nvGrpSpPr>
        <p:grpSpPr>
          <a:xfrm rot="5400000">
            <a:off x="4376150" y="1252387"/>
            <a:ext cx="98902" cy="553090"/>
            <a:chOff x="4898850" y="4820550"/>
            <a:chExt cx="98902" cy="553090"/>
          </a:xfrm>
        </p:grpSpPr>
        <p:sp>
          <p:nvSpPr>
            <p:cNvPr id="3148" name="Google Shape;3148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3" name="Google Shape;3153;p42"/>
          <p:cNvSpPr/>
          <p:nvPr/>
        </p:nvSpPr>
        <p:spPr>
          <a:xfrm>
            <a:off x="3068850" y="2227500"/>
            <a:ext cx="2103900" cy="186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42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000">
              <a:solidFill>
                <a:schemeClr val="accent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55" name="Google Shape;3155;p42"/>
          <p:cNvSpPr txBox="1"/>
          <p:nvPr>
            <p:ph idx="9" type="title"/>
          </p:nvPr>
        </p:nvSpPr>
        <p:spPr>
          <a:xfrm>
            <a:off x="3131550" y="2192438"/>
            <a:ext cx="1978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b="0" lang="en" sz="12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Ambos son utilizados para enviar bits de datos, conocidos como paquetes, a través de Internet. </a:t>
            </a:r>
            <a:endParaRPr b="0" sz="12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0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56" name="Google Shape;3156;p42"/>
          <p:cNvSpPr txBox="1"/>
          <p:nvPr>
            <p:ph idx="9" type="title"/>
          </p:nvPr>
        </p:nvSpPr>
        <p:spPr>
          <a:xfrm>
            <a:off x="6130563" y="1021188"/>
            <a:ext cx="19785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Dentro de la comunicación por Internet se encargan de establecer la conexión, ensamblar los paquetes de datos tras la transmisión y enviarlos a los programas a los que se dirigían en el receptor.</a:t>
            </a:r>
            <a:endParaRPr sz="12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0" name="Shape 3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1" name="Google Shape;3161;p43"/>
          <p:cNvSpPr txBox="1"/>
          <p:nvPr>
            <p:ph type="title"/>
          </p:nvPr>
        </p:nvSpPr>
        <p:spPr>
          <a:xfrm>
            <a:off x="713100" y="885900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62" name="Google Shape;3162;p43"/>
          <p:cNvSpPr txBox="1"/>
          <p:nvPr>
            <p:ph idx="1" type="subTitle"/>
          </p:nvPr>
        </p:nvSpPr>
        <p:spPr>
          <a:xfrm>
            <a:off x="713100" y="1733875"/>
            <a:ext cx="8007000" cy="1066200"/>
          </a:xfrm>
          <a:prstGeom prst="rect">
            <a:avLst/>
          </a:prstGeom>
          <a:effectLst>
            <a:outerShdw blurRad="57150" rotWithShape="0" algn="bl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T Sans"/>
              <a:buChar char="➔"/>
            </a:pPr>
            <a:r>
              <a:rPr lang="en" sz="1600"/>
              <a:t>Sólo admiten protocolos orientados a la conexión.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T Sans"/>
              <a:buChar char="➔"/>
            </a:pPr>
            <a:r>
              <a:rPr lang="en" sz="1600"/>
              <a:t>Las descargas de archivos no se corrompen, incluso si hay problemas de red.</a:t>
            </a:r>
            <a:endParaRPr sz="1600"/>
          </a:p>
        </p:txBody>
      </p:sp>
      <p:sp>
        <p:nvSpPr>
          <p:cNvPr id="3163" name="Google Shape;3163;p43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43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5" name="Google Shape;3165;p43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166" name="Google Shape;3166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2" name="Google Shape;3172;p43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3173" name="Google Shape;3173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43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3179" name="Google Shape;3179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5" name="Google Shape;3185;p43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186" name="Google Shape;3186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87" name="Google Shape;3187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7" name="Google Shape;3197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98" name="Google Shape;3198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08" name="Google Shape;3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123" y="2853524"/>
            <a:ext cx="4339200" cy="1769100"/>
          </a:xfrm>
          <a:prstGeom prst="roundRect">
            <a:avLst>
              <a:gd fmla="val 38692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44"/>
          <p:cNvSpPr txBox="1"/>
          <p:nvPr>
            <p:ph type="title"/>
          </p:nvPr>
        </p:nvSpPr>
        <p:spPr>
          <a:xfrm>
            <a:off x="713100" y="885900"/>
            <a:ext cx="440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14" name="Google Shape;3214;p44"/>
          <p:cNvSpPr txBox="1"/>
          <p:nvPr>
            <p:ph idx="1" type="subTitle"/>
          </p:nvPr>
        </p:nvSpPr>
        <p:spPr>
          <a:xfrm>
            <a:off x="713100" y="1733875"/>
            <a:ext cx="8007000" cy="1066200"/>
          </a:xfrm>
          <a:prstGeom prst="rect">
            <a:avLst/>
          </a:prstGeom>
          <a:ln>
            <a:noFill/>
          </a:ln>
          <a:effectLst>
            <a:outerShdw blurRad="57150" rotWithShape="0" algn="bl" dist="190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T Sans"/>
              <a:buChar char="➔"/>
            </a:pPr>
            <a:r>
              <a:rPr lang="en" sz="1600"/>
              <a:t>Es un protocolo sin conexión que se ejecuta sobre IP. 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PT Sans"/>
              <a:buChar char="➔"/>
            </a:pPr>
            <a:r>
              <a:rPr lang="en" sz="1600"/>
              <a:t>No hay garantía de que se estén recibiendo todos los paquetes y no hay manera de volver a pedir un paquete si lo pierde.</a:t>
            </a:r>
            <a:endParaRPr sz="1600"/>
          </a:p>
        </p:txBody>
      </p:sp>
      <p:sp>
        <p:nvSpPr>
          <p:cNvPr id="3215" name="Google Shape;3215;p44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44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7" name="Google Shape;3217;p44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3218" name="Google Shape;3218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4" name="Google Shape;3224;p44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3225" name="Google Shape;3225;p4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0" name="Google Shape;3230;p44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3231" name="Google Shape;3231;p4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7" name="Google Shape;3237;p44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3238" name="Google Shape;3238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39" name="Google Shape;3239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9" name="Google Shape;3249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50" name="Google Shape;3250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260" name="Google Shape;3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50" y="3041150"/>
            <a:ext cx="4573500" cy="1910700"/>
          </a:xfrm>
          <a:prstGeom prst="round2DiagRect">
            <a:avLst>
              <a:gd fmla="val 16667" name="adj1"/>
              <a:gd fmla="val 33311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57225" rotWithShape="0" algn="bl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4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p45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45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2"/>
                </a:solidFill>
              </a:rPr>
              <a:t>¡Muchas Gracias!</a:t>
            </a:r>
            <a:endParaRPr sz="7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45"/>
          <p:cNvSpPr txBox="1"/>
          <p:nvPr>
            <p:ph idx="1" type="subTitle"/>
          </p:nvPr>
        </p:nvSpPr>
        <p:spPr>
          <a:xfrm>
            <a:off x="1588925" y="3514275"/>
            <a:ext cx="644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LANDERO, Aldana - GARCÍA, Valentina - FERNÁNDEZ, Emilia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8" name="Google Shape;3268;p45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3269" name="Google Shape;3269;p4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5" name="Google Shape;3275;p45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3276" name="Google Shape;3276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1" name="Google Shape;3281;p45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282" name="Google Shape;3282;p4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6" name="Google Shape;3296;p45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297" name="Google Shape;3297;p4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98" name="Google Shape;3298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8" name="Google Shape;3308;p4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09" name="Google Shape;3309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9" name="Google Shape;3319;p45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320" name="Google Shape;3320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9" name="Google Shape;2719;p31"/>
          <p:cNvGrpSpPr/>
          <p:nvPr/>
        </p:nvGrpSpPr>
        <p:grpSpPr>
          <a:xfrm flipH="1" rot="5400000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2720" name="Google Shape;2720;p3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6" name="Google Shape;2726;p31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2727" name="Google Shape;2727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8" name="Google Shape;2728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8" name="Google Shape;2738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9" name="Google Shape;2739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9" name="Google Shape;2749;p31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2750" name="Google Shape;2750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5" name="Google Shape;2755;p31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2756" name="Google Shape;2756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1" name="Google Shape;2761;p31"/>
          <p:cNvSpPr txBox="1"/>
          <p:nvPr>
            <p:ph type="title"/>
          </p:nvPr>
        </p:nvSpPr>
        <p:spPr>
          <a:xfrm>
            <a:off x="788850" y="1904738"/>
            <a:ext cx="75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</a:t>
            </a:r>
            <a:r>
              <a:rPr lang="en">
                <a:solidFill>
                  <a:schemeClr val="accent2"/>
                </a:solidFill>
              </a:rPr>
              <a:t>OSI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3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MODELO OSI</a:t>
            </a:r>
            <a:endParaRPr sz="4500">
              <a:solidFill>
                <a:schemeClr val="accent2"/>
              </a:solidFill>
            </a:endParaRPr>
          </a:p>
        </p:txBody>
      </p:sp>
      <p:sp>
        <p:nvSpPr>
          <p:cNvPr id="2767" name="Google Shape;2767;p32"/>
          <p:cNvSpPr txBox="1"/>
          <p:nvPr>
            <p:ph idx="1" type="body"/>
          </p:nvPr>
        </p:nvSpPr>
        <p:spPr>
          <a:xfrm>
            <a:off x="793600" y="1144300"/>
            <a:ext cx="7717800" cy="3416400"/>
          </a:xfrm>
          <a:prstGeom prst="rect">
            <a:avLst/>
          </a:prstGeom>
          <a:effectLst>
            <a:outerShdw blurRad="285750" rotWithShape="0" algn="bl" dist="1905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9685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500"/>
              <a:t>Modelo de Interconexión de Sistemas Abierto</a:t>
            </a:r>
            <a:br>
              <a:rPr lang="en" sz="1500"/>
            </a:br>
            <a:endParaRPr sz="1500"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500"/>
              <a:t>Es un modelo que permite que cualquier dispositivo de red, independientemente de su fabricante, puedan comunicarse entre sí, a través de protocolos estándar.</a:t>
            </a:r>
            <a:br>
              <a:rPr lang="en" sz="1500"/>
            </a:br>
            <a:endParaRPr sz="1300"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500"/>
              <a:t>Conformado por 7 capas</a:t>
            </a:r>
            <a:br>
              <a:rPr lang="en" sz="1500"/>
            </a:br>
            <a:endParaRPr sz="1500"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500"/>
              <a:t>Puede ayudar a reducir el problema y aislar la fuente del mismo.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68" name="Google Shape;2768;p32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75" name="Google Shape;2775;p32"/>
          <p:cNvPicPr preferRelativeResize="0"/>
          <p:nvPr/>
        </p:nvPicPr>
        <p:blipFill rotWithShape="1">
          <a:blip r:embed="rId3">
            <a:alphaModFix/>
          </a:blip>
          <a:srcRect b="17997" l="0" r="0" t="17997"/>
          <a:stretch/>
        </p:blipFill>
        <p:spPr>
          <a:xfrm>
            <a:off x="6488599" y="3160527"/>
            <a:ext cx="2336700" cy="984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42913" rotWithShape="0" algn="bl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214313" rotWithShape="0" algn="bl" dist="19050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 DEL MODELO OSI</a:t>
            </a:r>
            <a:endParaRPr/>
          </a:p>
        </p:txBody>
      </p:sp>
      <p:sp>
        <p:nvSpPr>
          <p:cNvPr id="2781" name="Google Shape;2781;p33"/>
          <p:cNvSpPr txBox="1"/>
          <p:nvPr/>
        </p:nvSpPr>
        <p:spPr>
          <a:xfrm>
            <a:off x="4042175" y="1578000"/>
            <a:ext cx="4788600" cy="3408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Es la responsable de gestionar la información de las aplicaciones del cliente. 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82" name="Google Shape;2782;p33"/>
          <p:cNvSpPr/>
          <p:nvPr/>
        </p:nvSpPr>
        <p:spPr>
          <a:xfrm>
            <a:off x="606450" y="1610200"/>
            <a:ext cx="2976000" cy="2910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7. CAPA DE APLICACIÓN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3" name="Google Shape;2783;p33"/>
          <p:cNvSpPr/>
          <p:nvPr/>
        </p:nvSpPr>
        <p:spPr>
          <a:xfrm>
            <a:off x="606450" y="2050300"/>
            <a:ext cx="2976000" cy="2910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6. CAPA DE PRESENTACIÓN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4" name="Google Shape;2784;p33"/>
          <p:cNvSpPr/>
          <p:nvPr/>
        </p:nvSpPr>
        <p:spPr>
          <a:xfrm>
            <a:off x="573025" y="4261050"/>
            <a:ext cx="3009300" cy="291000"/>
          </a:xfrm>
          <a:prstGeom prst="bevel">
            <a:avLst>
              <a:gd fmla="val 12500" name="adj"/>
            </a:avLst>
          </a:prstGeom>
          <a:solidFill>
            <a:srgbClr val="4A86E8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1. CAPA FÍSICA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5" name="Google Shape;2785;p33"/>
          <p:cNvSpPr/>
          <p:nvPr/>
        </p:nvSpPr>
        <p:spPr>
          <a:xfrm>
            <a:off x="573025" y="3820950"/>
            <a:ext cx="2976000" cy="2910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 CAPA DE ENLACE DE DATOS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6" name="Google Shape;2786;p33"/>
          <p:cNvSpPr/>
          <p:nvPr/>
        </p:nvSpPr>
        <p:spPr>
          <a:xfrm>
            <a:off x="606450" y="2495525"/>
            <a:ext cx="2976000" cy="2910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5. CAPA DE SESIÓN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7" name="Google Shape;2787;p33"/>
          <p:cNvSpPr/>
          <p:nvPr/>
        </p:nvSpPr>
        <p:spPr>
          <a:xfrm>
            <a:off x="606450" y="3380838"/>
            <a:ext cx="2976000" cy="291000"/>
          </a:xfrm>
          <a:prstGeom prst="bevel">
            <a:avLst>
              <a:gd fmla="val 12500" name="adj"/>
            </a:avLst>
          </a:prstGeom>
          <a:solidFill>
            <a:srgbClr val="FF8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3. CAPA DE RED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8" name="Google Shape;2788;p33"/>
          <p:cNvSpPr/>
          <p:nvPr/>
        </p:nvSpPr>
        <p:spPr>
          <a:xfrm>
            <a:off x="606450" y="2940738"/>
            <a:ext cx="2976000" cy="291000"/>
          </a:xfrm>
          <a:prstGeom prst="beve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628650" rotWithShape="0" algn="bl" dist="19050">
              <a:schemeClr val="accent2">
                <a:alpha val="3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4. CAPA DE TRANSPORTE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9" name="Google Shape;2789;p33"/>
          <p:cNvSpPr txBox="1"/>
          <p:nvPr/>
        </p:nvSpPr>
        <p:spPr>
          <a:xfrm>
            <a:off x="4042175" y="2018363"/>
            <a:ext cx="4835400" cy="3408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Conversión de datos a formatos y codificaciones normalizadas.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90" name="Google Shape;2790;p33"/>
          <p:cNvSpPr txBox="1"/>
          <p:nvPr/>
        </p:nvSpPr>
        <p:spPr>
          <a:xfrm>
            <a:off x="4042175" y="2458738"/>
            <a:ext cx="4467000" cy="3408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Apertura y cierre de comunicaciones entre dos dispositivos.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91" name="Google Shape;2791;p33"/>
          <p:cNvSpPr txBox="1"/>
          <p:nvPr/>
        </p:nvSpPr>
        <p:spPr>
          <a:xfrm>
            <a:off x="4042175" y="2800775"/>
            <a:ext cx="4686900" cy="548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Asegura que la comunicación se realice sin errores y que la información se entregue en el orden correcto.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92" name="Google Shape;2792;p33"/>
          <p:cNvSpPr txBox="1"/>
          <p:nvPr/>
        </p:nvSpPr>
        <p:spPr>
          <a:xfrm>
            <a:off x="4075925" y="3664525"/>
            <a:ext cx="4467000" cy="507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Similar a la capa de red. Facilita la transferencia de datos entre dos dispositivos ubicados en una misma red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93" name="Google Shape;2793;p33"/>
          <p:cNvSpPr txBox="1"/>
          <p:nvPr/>
        </p:nvSpPr>
        <p:spPr>
          <a:xfrm>
            <a:off x="4042175" y="4128200"/>
            <a:ext cx="4585800" cy="548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Proporciona los medios de transporte de los bits que conforman una trama de la capa de enlace de datos a través de los medios de red.</a:t>
            </a:r>
            <a:endParaRPr sz="12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94" name="Google Shape;2794;p33"/>
          <p:cNvSpPr txBox="1"/>
          <p:nvPr/>
        </p:nvSpPr>
        <p:spPr>
          <a:xfrm>
            <a:off x="4042175" y="3339500"/>
            <a:ext cx="5064600" cy="3408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st="19050">
              <a:schemeClr val="dk1">
                <a:alpha val="4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Permite la conexión entre dispositivos que están ubicados en redes diferentes.</a:t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300038" rotWithShape="0" algn="bl" dist="19050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DE DATOS</a:t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00" name="Google Shape;2800;p34"/>
          <p:cNvCxnSpPr/>
          <p:nvPr/>
        </p:nvCxnSpPr>
        <p:spPr>
          <a:xfrm>
            <a:off x="6572388" y="1667900"/>
            <a:ext cx="477000" cy="414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1" name="Google Shape;2801;p34"/>
          <p:cNvCxnSpPr/>
          <p:nvPr/>
        </p:nvCxnSpPr>
        <p:spPr>
          <a:xfrm flipH="1" rot="10800000">
            <a:off x="6517413" y="2071425"/>
            <a:ext cx="615300" cy="43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34"/>
          <p:cNvCxnSpPr/>
          <p:nvPr/>
        </p:nvCxnSpPr>
        <p:spPr>
          <a:xfrm>
            <a:off x="6542063" y="2082800"/>
            <a:ext cx="373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03" name="Google Shape;2803;p34"/>
          <p:cNvSpPr txBox="1"/>
          <p:nvPr/>
        </p:nvSpPr>
        <p:spPr>
          <a:xfrm>
            <a:off x="7108563" y="1897463"/>
            <a:ext cx="6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PT Sans"/>
                <a:ea typeface="PT Sans"/>
                <a:cs typeface="PT Sans"/>
                <a:sym typeface="PT Sans"/>
              </a:rPr>
              <a:t>Datos</a:t>
            </a:r>
            <a:endParaRPr b="1" sz="1200">
              <a:solidFill>
                <a:srgbClr val="FF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04" name="Google Shape;2804;p34"/>
          <p:cNvCxnSpPr/>
          <p:nvPr/>
        </p:nvCxnSpPr>
        <p:spPr>
          <a:xfrm>
            <a:off x="6541563" y="2888275"/>
            <a:ext cx="5670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05" name="Google Shape;2805;p34"/>
          <p:cNvSpPr txBox="1"/>
          <p:nvPr/>
        </p:nvSpPr>
        <p:spPr>
          <a:xfrm>
            <a:off x="7075138" y="2692675"/>
            <a:ext cx="1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PT Sans"/>
                <a:ea typeface="PT Sans"/>
                <a:cs typeface="PT Sans"/>
                <a:sym typeface="PT Sans"/>
              </a:rPr>
              <a:t>Segmento</a:t>
            </a:r>
            <a:endParaRPr b="1" sz="1200">
              <a:solidFill>
                <a:srgbClr val="00FF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06" name="Google Shape;2806;p34"/>
          <p:cNvCxnSpPr/>
          <p:nvPr/>
        </p:nvCxnSpPr>
        <p:spPr>
          <a:xfrm>
            <a:off x="6541563" y="3247925"/>
            <a:ext cx="567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07" name="Google Shape;2807;p34"/>
          <p:cNvSpPr txBox="1"/>
          <p:nvPr/>
        </p:nvSpPr>
        <p:spPr>
          <a:xfrm>
            <a:off x="7094388" y="3052113"/>
            <a:ext cx="1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PT Sans"/>
                <a:ea typeface="PT Sans"/>
                <a:cs typeface="PT Sans"/>
                <a:sym typeface="PT Sans"/>
              </a:rPr>
              <a:t>Paquetes</a:t>
            </a:r>
            <a:endParaRPr b="1" sz="1200">
              <a:solidFill>
                <a:srgbClr val="FF99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08" name="Google Shape;2808;p34"/>
          <p:cNvCxnSpPr/>
          <p:nvPr/>
        </p:nvCxnSpPr>
        <p:spPr>
          <a:xfrm>
            <a:off x="6445163" y="3641375"/>
            <a:ext cx="5670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09" name="Google Shape;2809;p34"/>
          <p:cNvSpPr txBox="1"/>
          <p:nvPr/>
        </p:nvSpPr>
        <p:spPr>
          <a:xfrm>
            <a:off x="7075138" y="3456725"/>
            <a:ext cx="1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  <a:latin typeface="PT Sans"/>
                <a:ea typeface="PT Sans"/>
                <a:cs typeface="PT Sans"/>
                <a:sym typeface="PT Sans"/>
              </a:rPr>
              <a:t>Frames</a:t>
            </a:r>
            <a:endParaRPr b="1" sz="1200">
              <a:solidFill>
                <a:srgbClr val="FFFF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10" name="Google Shape;2810;p34"/>
          <p:cNvCxnSpPr/>
          <p:nvPr/>
        </p:nvCxnSpPr>
        <p:spPr>
          <a:xfrm>
            <a:off x="6541563" y="4078550"/>
            <a:ext cx="5670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1" name="Google Shape;2811;p34"/>
          <p:cNvSpPr txBox="1"/>
          <p:nvPr/>
        </p:nvSpPr>
        <p:spPr>
          <a:xfrm>
            <a:off x="7094388" y="3893900"/>
            <a:ext cx="10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  <a:latin typeface="PT Sans"/>
                <a:ea typeface="PT Sans"/>
                <a:cs typeface="PT Sans"/>
                <a:sym typeface="PT Sans"/>
              </a:rPr>
              <a:t>Bits</a:t>
            </a:r>
            <a:endParaRPr b="1" sz="1200">
              <a:solidFill>
                <a:srgbClr val="4A86E8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812" name="Google Shape;2812;p34"/>
          <p:cNvCxnSpPr/>
          <p:nvPr/>
        </p:nvCxnSpPr>
        <p:spPr>
          <a:xfrm>
            <a:off x="3880850" y="1432400"/>
            <a:ext cx="0" cy="2869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</p:cxnSp>
      <p:sp>
        <p:nvSpPr>
          <p:cNvPr id="2813" name="Google Shape;2813;p34"/>
          <p:cNvSpPr txBox="1"/>
          <p:nvPr/>
        </p:nvSpPr>
        <p:spPr>
          <a:xfrm rot="-5400000">
            <a:off x="2718200" y="2542925"/>
            <a:ext cx="1674900" cy="5541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Emisor Encapsulamiento</a:t>
            </a:r>
            <a:endParaRPr b="1" sz="120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814" name="Google Shape;2814;p34"/>
          <p:cNvCxnSpPr/>
          <p:nvPr/>
        </p:nvCxnSpPr>
        <p:spPr>
          <a:xfrm rot="10800000">
            <a:off x="7906825" y="1453675"/>
            <a:ext cx="0" cy="2869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</p:cxnSp>
      <p:sp>
        <p:nvSpPr>
          <p:cNvPr id="2815" name="Google Shape;2815;p34"/>
          <p:cNvSpPr txBox="1"/>
          <p:nvPr/>
        </p:nvSpPr>
        <p:spPr>
          <a:xfrm rot="5400000">
            <a:off x="7323875" y="2542925"/>
            <a:ext cx="1961700" cy="5541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Receptor</a:t>
            </a:r>
            <a:endParaRPr b="1" sz="120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Desencapsulamiento</a:t>
            </a:r>
            <a:endParaRPr b="1" sz="1200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16" name="Google Shape;2816;p34"/>
          <p:cNvSpPr/>
          <p:nvPr/>
        </p:nvSpPr>
        <p:spPr>
          <a:xfrm>
            <a:off x="4047816" y="1564100"/>
            <a:ext cx="2465400" cy="2577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7. CAPA DE APLICACIÓN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7" name="Google Shape;2817;p34"/>
          <p:cNvSpPr/>
          <p:nvPr/>
        </p:nvSpPr>
        <p:spPr>
          <a:xfrm>
            <a:off x="4047816" y="1953938"/>
            <a:ext cx="2465400" cy="2577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6. CAPA DE PRESENTACIÓN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8" name="Google Shape;2818;p34"/>
          <p:cNvSpPr/>
          <p:nvPr/>
        </p:nvSpPr>
        <p:spPr>
          <a:xfrm>
            <a:off x="4020125" y="3912206"/>
            <a:ext cx="2493000" cy="257700"/>
          </a:xfrm>
          <a:prstGeom prst="bevel">
            <a:avLst>
              <a:gd fmla="val 12500" name="adj"/>
            </a:avLst>
          </a:prstGeom>
          <a:solidFill>
            <a:srgbClr val="4A86E8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1. CAPA FÍSICA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9" name="Google Shape;2819;p34"/>
          <p:cNvSpPr/>
          <p:nvPr/>
        </p:nvSpPr>
        <p:spPr>
          <a:xfrm>
            <a:off x="4020125" y="3522368"/>
            <a:ext cx="2465400" cy="2577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CAPA DE ENLACE DE DATOS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0" name="Google Shape;2820;p34"/>
          <p:cNvSpPr/>
          <p:nvPr/>
        </p:nvSpPr>
        <p:spPr>
          <a:xfrm>
            <a:off x="4047816" y="2348315"/>
            <a:ext cx="2465400" cy="257700"/>
          </a:xfrm>
          <a:prstGeom prst="bevel">
            <a:avLst>
              <a:gd fmla="val 12500" name="adj"/>
            </a:avLst>
          </a:prstGeom>
          <a:solidFill>
            <a:srgbClr val="FF0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5. CAPA DE SESIÓN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1" name="Google Shape;2821;p34"/>
          <p:cNvSpPr/>
          <p:nvPr/>
        </p:nvSpPr>
        <p:spPr>
          <a:xfrm>
            <a:off x="4047816" y="3132519"/>
            <a:ext cx="2465400" cy="257700"/>
          </a:xfrm>
          <a:prstGeom prst="bevel">
            <a:avLst>
              <a:gd fmla="val 12500" name="adj"/>
            </a:avLst>
          </a:prstGeom>
          <a:solidFill>
            <a:srgbClr val="FF80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3. CAPA DE RED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2" name="Google Shape;2822;p34"/>
          <p:cNvSpPr/>
          <p:nvPr/>
        </p:nvSpPr>
        <p:spPr>
          <a:xfrm>
            <a:off x="4047816" y="2742682"/>
            <a:ext cx="2465400" cy="257700"/>
          </a:xfrm>
          <a:prstGeom prst="beve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4. CAPA DE TRANSPORTE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3" name="Google Shape;2823;p34"/>
          <p:cNvSpPr/>
          <p:nvPr/>
        </p:nvSpPr>
        <p:spPr>
          <a:xfrm>
            <a:off x="719750" y="1564107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ENCAPSULAMIENTO</a:t>
            </a:r>
            <a:endParaRPr sz="1700"/>
          </a:p>
        </p:txBody>
      </p:sp>
      <p:sp>
        <p:nvSpPr>
          <p:cNvPr id="2824" name="Google Shape;2824;p34"/>
          <p:cNvSpPr txBox="1"/>
          <p:nvPr>
            <p:ph idx="1" type="subTitle"/>
          </p:nvPr>
        </p:nvSpPr>
        <p:spPr>
          <a:xfrm>
            <a:off x="588950" y="20893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Rodea los datos con la información de protocolo necesaria antes de que se una al tránsito de la red</a:t>
            </a:r>
            <a:r>
              <a:rPr lang="en" sz="1300"/>
              <a:t>.</a:t>
            </a:r>
            <a:endParaRPr/>
          </a:p>
        </p:txBody>
      </p:sp>
      <p:sp>
        <p:nvSpPr>
          <p:cNvPr id="2825" name="Google Shape;2825;p34"/>
          <p:cNvSpPr/>
          <p:nvPr/>
        </p:nvSpPr>
        <p:spPr>
          <a:xfrm>
            <a:off x="667250" y="3341825"/>
            <a:ext cx="2465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DESENCAPSULAMIENTO</a:t>
            </a:r>
            <a:endParaRPr sz="1700"/>
          </a:p>
        </p:txBody>
      </p:sp>
      <p:sp>
        <p:nvSpPr>
          <p:cNvPr id="2826" name="Google Shape;2826;p34"/>
          <p:cNvSpPr txBox="1"/>
          <p:nvPr>
            <p:ph idx="1" type="subTitle"/>
          </p:nvPr>
        </p:nvSpPr>
        <p:spPr>
          <a:xfrm>
            <a:off x="588950" y="3780077"/>
            <a:ext cx="2622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inverso, para eliminar los encabezados de protocolo.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35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35"/>
          <p:cNvSpPr txBox="1"/>
          <p:nvPr>
            <p:ph type="title"/>
          </p:nvPr>
        </p:nvSpPr>
        <p:spPr>
          <a:xfrm>
            <a:off x="847500" y="2038775"/>
            <a:ext cx="75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ENRUTAMIENTO</a:t>
            </a:r>
            <a:endParaRPr/>
          </a:p>
        </p:txBody>
      </p:sp>
      <p:grpSp>
        <p:nvGrpSpPr>
          <p:cNvPr id="2833" name="Google Shape;2833;p35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2834" name="Google Shape;2834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0" name="Google Shape;2840;p35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2841" name="Google Shape;2841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35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2847" name="Google Shape;2847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8" name="Google Shape;2848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8" name="Google Shape;2858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9" name="Google Shape;2859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69" name="Google Shape;2869;p35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2870" name="Google Shape;2870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6" name="Google Shape;2876;p35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2877" name="Google Shape;2877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p3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214313" rotWithShape="0" algn="bl" dist="19050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</a:rPr>
              <a:t>ENRUTAMIENTO</a:t>
            </a:r>
            <a:endParaRPr sz="4500">
              <a:solidFill>
                <a:schemeClr val="accent2"/>
              </a:solidFill>
            </a:endParaRPr>
          </a:p>
        </p:txBody>
      </p:sp>
      <p:sp>
        <p:nvSpPr>
          <p:cNvPr id="2887" name="Google Shape;2887;p36"/>
          <p:cNvSpPr txBox="1"/>
          <p:nvPr>
            <p:ph idx="4294967295" type="body"/>
          </p:nvPr>
        </p:nvSpPr>
        <p:spPr>
          <a:xfrm>
            <a:off x="561675" y="1776225"/>
            <a:ext cx="4276800" cy="2563800"/>
          </a:xfrm>
          <a:prstGeom prst="rect">
            <a:avLst/>
          </a:prstGeom>
          <a:effectLst>
            <a:outerShdw blurRad="285750" rotWithShape="0" algn="bl" dir="5400000" dist="19050">
              <a:srgbClr val="000000">
                <a:alpha val="3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300"/>
              <a:t>Significa mover datos de una red a otra, mediante el router, el cual interconecta los dispositivos, a través de las direcciones IP.</a:t>
            </a:r>
            <a:br>
              <a:rPr lang="en" sz="1300"/>
            </a:br>
            <a:endParaRPr sz="1300"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300"/>
              <a:t>Funciones del router</a:t>
            </a:r>
            <a:br>
              <a:rPr lang="en" sz="1300"/>
            </a:br>
            <a:endParaRPr sz="1300"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 sz="1300"/>
              <a:t>Para recibir o enviar información, utiliza</a:t>
            </a:r>
            <a:br>
              <a:rPr lang="en" sz="1300"/>
            </a:br>
            <a:r>
              <a:rPr i="1" lang="en" sz="1300">
                <a:solidFill>
                  <a:schemeClr val="accent2"/>
                </a:solidFill>
              </a:rPr>
              <a:t>tablas de enrutamiento.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8" name="Google Shape;28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132" y="762000"/>
            <a:ext cx="1169775" cy="1178811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pic>
      <p:pic>
        <p:nvPicPr>
          <p:cNvPr id="2889" name="Google Shape;28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746" y="3716873"/>
            <a:ext cx="709556" cy="704178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pic>
      <p:pic>
        <p:nvPicPr>
          <p:cNvPr id="2890" name="Google Shape;289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575" y="2127660"/>
            <a:ext cx="709556" cy="704178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pic>
      <p:pic>
        <p:nvPicPr>
          <p:cNvPr id="2891" name="Google Shape;289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7285" y="2557484"/>
            <a:ext cx="709556" cy="704178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pic>
      <p:pic>
        <p:nvPicPr>
          <p:cNvPr id="2892" name="Google Shape;289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830" y="3570441"/>
            <a:ext cx="1271363" cy="128118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pic>
      <p:cxnSp>
        <p:nvCxnSpPr>
          <p:cNvPr id="2893" name="Google Shape;2893;p36"/>
          <p:cNvCxnSpPr>
            <a:stCxn id="2888" idx="2"/>
            <a:endCxn id="2890" idx="3"/>
          </p:cNvCxnSpPr>
          <p:nvPr/>
        </p:nvCxnSpPr>
        <p:spPr>
          <a:xfrm flipH="1">
            <a:off x="5565019" y="1940811"/>
            <a:ext cx="585000" cy="538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cxnSp>
      <p:cxnSp>
        <p:nvCxnSpPr>
          <p:cNvPr id="2894" name="Google Shape;2894;p36"/>
          <p:cNvCxnSpPr>
            <a:endCxn id="2891" idx="1"/>
          </p:cNvCxnSpPr>
          <p:nvPr/>
        </p:nvCxnSpPr>
        <p:spPr>
          <a:xfrm>
            <a:off x="5582085" y="2633873"/>
            <a:ext cx="985200" cy="275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cxnSp>
      <p:cxnSp>
        <p:nvCxnSpPr>
          <p:cNvPr id="2895" name="Google Shape;2895;p36"/>
          <p:cNvCxnSpPr/>
          <p:nvPr/>
        </p:nvCxnSpPr>
        <p:spPr>
          <a:xfrm flipH="1">
            <a:off x="6037452" y="3297341"/>
            <a:ext cx="871800" cy="53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cxnSp>
      <p:cxnSp>
        <p:nvCxnSpPr>
          <p:cNvPr id="2896" name="Google Shape;2896;p36"/>
          <p:cNvCxnSpPr>
            <a:stCxn id="2889" idx="3"/>
            <a:endCxn id="2892" idx="1"/>
          </p:cNvCxnSpPr>
          <p:nvPr/>
        </p:nvCxnSpPr>
        <p:spPr>
          <a:xfrm>
            <a:off x="6076302" y="4068962"/>
            <a:ext cx="1200600" cy="142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85725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2897" name="Google Shape;2897;p36"/>
          <p:cNvSpPr/>
          <p:nvPr/>
        </p:nvSpPr>
        <p:spPr>
          <a:xfrm>
            <a:off x="6770675" y="671300"/>
            <a:ext cx="2373300" cy="1360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285750" rotWithShape="0" algn="bl" dir="600000" dist="9525">
              <a:schemeClr val="accent2">
                <a:alpha val="2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u="sng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</a:br>
            <a:r>
              <a:rPr b="1" lang="en" sz="1300" u="sng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Tabla de Enrutamiento</a:t>
            </a:r>
            <a:endParaRPr b="1" sz="1300" u="sng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sz="1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Red de destino</a:t>
            </a:r>
            <a:endParaRPr sz="1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Dirección IP de interfaz</a:t>
            </a:r>
            <a:endParaRPr sz="13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Interfaz de salida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3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ENRUTAMIENTO</a:t>
            </a:r>
            <a:endParaRPr/>
          </a:p>
        </p:txBody>
      </p:sp>
      <p:sp>
        <p:nvSpPr>
          <p:cNvPr id="2903" name="Google Shape;2903;p37"/>
          <p:cNvSpPr/>
          <p:nvPr/>
        </p:nvSpPr>
        <p:spPr>
          <a:xfrm>
            <a:off x="5105775" y="4100394"/>
            <a:ext cx="1633200" cy="51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Interfaz de salida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04" name="Google Shape;2904;p37"/>
          <p:cNvSpPr/>
          <p:nvPr/>
        </p:nvSpPr>
        <p:spPr>
          <a:xfrm>
            <a:off x="5771450" y="1214376"/>
            <a:ext cx="1633200" cy="51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Red de destino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05" name="Google Shape;2905;p37"/>
          <p:cNvSpPr/>
          <p:nvPr/>
        </p:nvSpPr>
        <p:spPr>
          <a:xfrm>
            <a:off x="7003850" y="2404400"/>
            <a:ext cx="1633200" cy="5136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Siguiente salto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906" name="Google Shape;2906;p37"/>
          <p:cNvCxnSpPr>
            <a:stCxn id="2907" idx="6"/>
            <a:endCxn id="2905" idx="1"/>
          </p:cNvCxnSpPr>
          <p:nvPr/>
        </p:nvCxnSpPr>
        <p:spPr>
          <a:xfrm>
            <a:off x="6073305" y="2165969"/>
            <a:ext cx="930600" cy="49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8" name="Google Shape;2908;p37"/>
          <p:cNvCxnSpPr>
            <a:stCxn id="2907" idx="7"/>
            <a:endCxn id="2904" idx="2"/>
          </p:cNvCxnSpPr>
          <p:nvPr/>
        </p:nvCxnSpPr>
        <p:spPr>
          <a:xfrm flipH="1" rot="10800000">
            <a:off x="6029098" y="1724560"/>
            <a:ext cx="558900" cy="342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9" name="Google Shape;2909;p37"/>
          <p:cNvCxnSpPr>
            <a:stCxn id="2910" idx="7"/>
          </p:cNvCxnSpPr>
          <p:nvPr/>
        </p:nvCxnSpPr>
        <p:spPr>
          <a:xfrm flipH="1" rot="10800000">
            <a:off x="6336730" y="2934835"/>
            <a:ext cx="1303500" cy="32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1" name="Google Shape;2911;p37"/>
          <p:cNvCxnSpPr/>
          <p:nvPr/>
        </p:nvCxnSpPr>
        <p:spPr>
          <a:xfrm rot="10800000">
            <a:off x="6228500" y="3495075"/>
            <a:ext cx="3000" cy="599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12" name="Google Shape;2912;p37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2913" name="Google Shape;2913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9" name="Google Shape;2919;p37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2920" name="Google Shape;2920;p37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2" name="Google Shape;2922;p37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2923" name="Google Shape;2923;p3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8" name="Google Shape;2928;p37"/>
          <p:cNvGrpSpPr/>
          <p:nvPr/>
        </p:nvGrpSpPr>
        <p:grpSpPr>
          <a:xfrm>
            <a:off x="5771441" y="2026656"/>
            <a:ext cx="301864" cy="278626"/>
            <a:chOff x="1443599" y="2835362"/>
            <a:chExt cx="331500" cy="331500"/>
          </a:xfrm>
        </p:grpSpPr>
        <p:sp>
          <p:nvSpPr>
            <p:cNvPr id="2929" name="Google Shape;2929;p37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0" name="Google Shape;2930;p37"/>
          <p:cNvGrpSpPr/>
          <p:nvPr/>
        </p:nvGrpSpPr>
        <p:grpSpPr>
          <a:xfrm>
            <a:off x="6079073" y="3219831"/>
            <a:ext cx="301864" cy="278626"/>
            <a:chOff x="2924924" y="2835362"/>
            <a:chExt cx="331500" cy="331500"/>
          </a:xfrm>
        </p:grpSpPr>
        <p:sp>
          <p:nvSpPr>
            <p:cNvPr id="2931" name="Google Shape;2931;p37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2" name="Google Shape;2932;p37"/>
          <p:cNvSpPr txBox="1"/>
          <p:nvPr>
            <p:ph idx="4294967295" type="body"/>
          </p:nvPr>
        </p:nvSpPr>
        <p:spPr>
          <a:xfrm>
            <a:off x="713100" y="1776225"/>
            <a:ext cx="4276800" cy="1527600"/>
          </a:xfrm>
          <a:prstGeom prst="rect">
            <a:avLst/>
          </a:prstGeom>
          <a:effectLst>
            <a:outerShdw blurRad="285750" rotWithShape="0" algn="bl" dist="19050">
              <a:srgbClr val="000000">
                <a:alpha val="3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➔"/>
            </a:pPr>
            <a:r>
              <a:rPr lang="en"/>
              <a:t>Conjunto de reglas que sirven para determinar qué camino deben seguir los paquetes de datos</a:t>
            </a:r>
            <a:br>
              <a:rPr lang="en"/>
            </a:br>
            <a:endParaRPr/>
          </a:p>
          <a:p>
            <a:pPr indent="-1968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>
                <a:solidFill>
                  <a:schemeClr val="accent2"/>
                </a:solidFill>
              </a:rPr>
              <a:t>Dirección IP</a:t>
            </a:r>
            <a:br>
              <a:rPr lang="en" sz="1300">
                <a:solidFill>
                  <a:schemeClr val="accent2"/>
                </a:solidFill>
              </a:rPr>
            </a:br>
            <a:br>
              <a:rPr lang="en" sz="1400"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37"/>
          <p:cNvSpPr txBox="1"/>
          <p:nvPr/>
        </p:nvSpPr>
        <p:spPr>
          <a:xfrm rot="-4557060">
            <a:off x="4262210" y="2732330"/>
            <a:ext cx="1960027" cy="431034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st="19050">
              <a:schemeClr val="accent2">
                <a:alpha val="37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COMPONENTES:</a:t>
            </a:r>
            <a:endParaRPr b="1" sz="1600" u="sng">
              <a:solidFill>
                <a:schemeClr val="accent2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38"/>
          <p:cNvSpPr/>
          <p:nvPr/>
        </p:nvSpPr>
        <p:spPr>
          <a:xfrm>
            <a:off x="3474450" y="544400"/>
            <a:ext cx="2195100" cy="611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TIPOS DE ENRUTAMIENTO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39" name="Google Shape;2939;p38"/>
          <p:cNvSpPr/>
          <p:nvPr/>
        </p:nvSpPr>
        <p:spPr>
          <a:xfrm>
            <a:off x="1493220" y="1988750"/>
            <a:ext cx="21951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ESTÁTICO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40" name="Google Shape;2940;p38"/>
          <p:cNvSpPr/>
          <p:nvPr/>
        </p:nvSpPr>
        <p:spPr>
          <a:xfrm>
            <a:off x="5669558" y="1988762"/>
            <a:ext cx="21951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DINÁMICO</a:t>
            </a:r>
            <a:endParaRPr b="1" sz="18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941" name="Google Shape;2941;p38"/>
          <p:cNvCxnSpPr>
            <a:stCxn id="2938" idx="2"/>
            <a:endCxn id="2939" idx="0"/>
          </p:cNvCxnSpPr>
          <p:nvPr/>
        </p:nvCxnSpPr>
        <p:spPr>
          <a:xfrm rot="5400000">
            <a:off x="3164850" y="581450"/>
            <a:ext cx="833100" cy="1981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2" name="Google Shape;2942;p38"/>
          <p:cNvCxnSpPr>
            <a:stCxn id="2938" idx="2"/>
            <a:endCxn id="2940" idx="0"/>
          </p:cNvCxnSpPr>
          <p:nvPr/>
        </p:nvCxnSpPr>
        <p:spPr>
          <a:xfrm flipH="1" rot="-5400000">
            <a:off x="5252850" y="474650"/>
            <a:ext cx="833400" cy="21951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3" name="Google Shape;2943;p38"/>
          <p:cNvCxnSpPr>
            <a:stCxn id="2938" idx="2"/>
          </p:cNvCxnSpPr>
          <p:nvPr/>
        </p:nvCxnSpPr>
        <p:spPr>
          <a:xfrm flipH="1" rot="-5400000">
            <a:off x="4361700" y="1365800"/>
            <a:ext cx="424200" cy="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44" name="Google Shape;2944;p38"/>
          <p:cNvGrpSpPr/>
          <p:nvPr/>
        </p:nvGrpSpPr>
        <p:grpSpPr>
          <a:xfrm rot="5400000">
            <a:off x="7226650" y="970650"/>
            <a:ext cx="98902" cy="553090"/>
            <a:chOff x="4898850" y="4820550"/>
            <a:chExt cx="98902" cy="553090"/>
          </a:xfrm>
        </p:grpSpPr>
        <p:sp>
          <p:nvSpPr>
            <p:cNvPr id="2945" name="Google Shape;2945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0" name="Google Shape;2950;p38"/>
          <p:cNvGrpSpPr/>
          <p:nvPr/>
        </p:nvGrpSpPr>
        <p:grpSpPr>
          <a:xfrm rot="10800000">
            <a:off x="1525764" y="1126153"/>
            <a:ext cx="883262" cy="242091"/>
            <a:chOff x="2300350" y="2601250"/>
            <a:chExt cx="2275275" cy="623625"/>
          </a:xfrm>
        </p:grpSpPr>
        <p:sp>
          <p:nvSpPr>
            <p:cNvPr id="2951" name="Google Shape;2951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38"/>
          <p:cNvGrpSpPr/>
          <p:nvPr/>
        </p:nvGrpSpPr>
        <p:grpSpPr>
          <a:xfrm>
            <a:off x="2037767" y="446592"/>
            <a:ext cx="1105976" cy="133969"/>
            <a:chOff x="8183182" y="663852"/>
            <a:chExt cx="1475028" cy="178673"/>
          </a:xfrm>
        </p:grpSpPr>
        <p:grpSp>
          <p:nvGrpSpPr>
            <p:cNvPr id="2958" name="Google Shape;295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59" name="Google Shape;295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9" name="Google Shape;296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70" name="Google Shape;297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80" name="Google Shape;2980;p38"/>
          <p:cNvSpPr txBox="1"/>
          <p:nvPr>
            <p:ph idx="4294967295" type="subTitle"/>
          </p:nvPr>
        </p:nvSpPr>
        <p:spPr>
          <a:xfrm>
            <a:off x="673025" y="2563550"/>
            <a:ext cx="38355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Configurar y actualizar manualmente cada uno de los routers</a:t>
            </a:r>
            <a:endParaRPr/>
          </a:p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 Utiliza una única ruta por defecto o predeterminada</a:t>
            </a:r>
            <a:endParaRPr/>
          </a:p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Configuración en cada router</a:t>
            </a:r>
            <a:endParaRPr/>
          </a:p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Se utiliza en redes pequeñas</a:t>
            </a:r>
            <a:endParaRPr/>
          </a:p>
        </p:txBody>
      </p:sp>
      <p:sp>
        <p:nvSpPr>
          <p:cNvPr id="2981" name="Google Shape;2981;p38"/>
          <p:cNvSpPr txBox="1"/>
          <p:nvPr>
            <p:ph idx="4294967295" type="subTitle"/>
          </p:nvPr>
        </p:nvSpPr>
        <p:spPr>
          <a:xfrm>
            <a:off x="4805550" y="2563550"/>
            <a:ext cx="3923100" cy="21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Configurar el protocolo de enrutamiento una sola vez</a:t>
            </a:r>
            <a:endParaRPr/>
          </a:p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Reconoce automáticamente cuando un router se agrega o elimina.</a:t>
            </a:r>
            <a:endParaRPr/>
          </a:p>
          <a:p>
            <a:pPr indent="-203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/>
              <a:t> Intercambian automáticamente sus tablas de enrutamiento con sus routers vecinos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