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Medium" charset="1" panose="02000000000000000000"/>
      <p:regular r:id="rId12"/>
    </p:embeddedFont>
    <p:embeddedFont>
      <p:font typeface="Poppins Medium Bold" charset="1" panose="02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83967" y="-1338059"/>
            <a:ext cx="7641615" cy="58458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41738" y="6017092"/>
            <a:ext cx="2768138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0576" y="7560812"/>
            <a:ext cx="2661737" cy="287614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50576" y="-202196"/>
            <a:ext cx="17259300" cy="8276688"/>
            <a:chOff x="0" y="0"/>
            <a:chExt cx="23012400" cy="110355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2260"/>
              <a:ext cx="7488375" cy="460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46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61256"/>
              <a:ext cx="23012400" cy="8398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99"/>
                </a:lnSpc>
              </a:pPr>
              <a:r>
                <a:rPr lang="en-US" sz="7999">
                  <a:solidFill>
                    <a:srgbClr val="FFFFFF"/>
                  </a:solidFill>
                  <a:latin typeface="Poppins Medium Bold"/>
                </a:rPr>
                <a:t>Ataque a departamentos financieros en los Balcanes utiliza un backdoor y un RAT</a:t>
              </a:r>
            </a:p>
            <a:p>
              <a:pPr>
                <a:lnSpc>
                  <a:spcPts val="1279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187003"/>
              <a:ext cx="23012400" cy="844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333"/>
                </a:lnSpc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584506" y="6282569"/>
            <a:ext cx="7118989" cy="4004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615297">
            <a:off x="13738138" y="4998949"/>
            <a:ext cx="4645127" cy="501929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639050" y="2778405"/>
            <a:ext cx="8833319" cy="4730191"/>
            <a:chOff x="0" y="0"/>
            <a:chExt cx="11777759" cy="630692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8425"/>
              <a:ext cx="11777759" cy="345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260"/>
                </a:lnSpc>
              </a:pPr>
              <a:r>
                <a:rPr lang="en-US" sz="8550">
                  <a:solidFill>
                    <a:srgbClr val="FFFFFF"/>
                  </a:solidFill>
                  <a:latin typeface="Poppins Medium Bold"/>
                </a:rPr>
                <a:t>¿Qué tipo de amenaza es?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45830"/>
              <a:ext cx="11777759" cy="1783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1200"/>
                </a:lnSpc>
                <a:spcBef>
                  <a:spcPct val="0"/>
                </a:spcBef>
              </a:pPr>
              <a:r>
                <a:rPr lang="en-US" u="none" sz="8000">
                  <a:solidFill>
                    <a:srgbClr val="FFFFFF"/>
                  </a:solidFill>
                  <a:latin typeface="Poppins Light Bold"/>
                </a:rPr>
                <a:t>TROYANOS 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086100"/>
            <a:ext cx="578808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19313" y="6994060"/>
            <a:ext cx="4024687" cy="45284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142141" y="7096822"/>
            <a:ext cx="5887373" cy="5004314"/>
            <a:chOff x="0" y="0"/>
            <a:chExt cx="7849830" cy="66724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849830" cy="374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09"/>
                </a:lnSpc>
              </a:pPr>
              <a:r>
                <a:rPr lang="en-US" sz="6175">
                  <a:solidFill>
                    <a:srgbClr val="FFFFFF"/>
                  </a:solidFill>
                  <a:latin typeface="Poppins Medium Bold"/>
                </a:rPr>
                <a:t>Los malwares se distribuian vía Mail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71236"/>
              <a:ext cx="7849830" cy="461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8788" indent="-229394" lvl="1">
                <a:lnSpc>
                  <a:spcPts val="2974"/>
                </a:lnSpc>
                <a:buFont typeface="Arial"/>
                <a:buChar char="•"/>
              </a:pP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4864443"/>
              <a:ext cx="7849830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1825598" y="3906643"/>
            <a:ext cx="12760713" cy="638035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672556" y="392303"/>
            <a:ext cx="6356958" cy="6356958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101960" y="203668"/>
            <a:ext cx="10442545" cy="6298254"/>
            <a:chOff x="0" y="0"/>
            <a:chExt cx="13923394" cy="839767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3923394" cy="4676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268"/>
                </a:lnSpc>
              </a:pPr>
              <a:r>
                <a:rPr lang="en-US" sz="7723">
                  <a:solidFill>
                    <a:srgbClr val="FFFFFF"/>
                  </a:solidFill>
                  <a:latin typeface="Poppins Medium Bold"/>
                </a:rPr>
                <a:t>¿Cómo comienza y cómo se propaga esta amenaza?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100154"/>
              <a:ext cx="13923394" cy="627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8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2913" y="4468470"/>
            <a:ext cx="6283697" cy="1533392"/>
            <a:chOff x="0" y="0"/>
            <a:chExt cx="6692783" cy="1633220"/>
          </a:xfrm>
        </p:grpSpPr>
        <p:sp>
          <p:nvSpPr>
            <p:cNvPr name="Freeform 3" id="3"/>
            <p:cNvSpPr/>
            <p:nvPr/>
          </p:nvSpPr>
          <p:spPr>
            <a:xfrm>
              <a:off x="26670" y="26670"/>
              <a:ext cx="6639443" cy="1537970"/>
            </a:xfrm>
            <a:custGeom>
              <a:avLst/>
              <a:gdLst/>
              <a:ahLst/>
              <a:cxnLst/>
              <a:rect r="r" b="b" t="t" l="l"/>
              <a:pathLst>
                <a:path h="1537970" w="6639443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6639443" y="1252220"/>
                  </a:lnTo>
                  <a:lnTo>
                    <a:pt x="6639443" y="1167130"/>
                  </a:lnTo>
                  <a:lnTo>
                    <a:pt x="6639443" y="1092200"/>
                  </a:lnTo>
                  <a:lnTo>
                    <a:pt x="6639443" y="148590"/>
                  </a:lnTo>
                  <a:lnTo>
                    <a:pt x="6639443" y="107950"/>
                  </a:lnTo>
                  <a:lnTo>
                    <a:pt x="6639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141714" y="5335101"/>
            <a:ext cx="6283697" cy="1533392"/>
            <a:chOff x="0" y="0"/>
            <a:chExt cx="6692783" cy="1633220"/>
          </a:xfrm>
        </p:grpSpPr>
        <p:sp>
          <p:nvSpPr>
            <p:cNvPr name="Freeform 5" id="5"/>
            <p:cNvSpPr/>
            <p:nvPr/>
          </p:nvSpPr>
          <p:spPr>
            <a:xfrm>
              <a:off x="26670" y="26670"/>
              <a:ext cx="6639443" cy="1537970"/>
            </a:xfrm>
            <a:custGeom>
              <a:avLst/>
              <a:gdLst/>
              <a:ahLst/>
              <a:cxnLst/>
              <a:rect r="r" b="b" t="t" l="l"/>
              <a:pathLst>
                <a:path h="1537970" w="6639443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6639443" y="1252220"/>
                  </a:lnTo>
                  <a:lnTo>
                    <a:pt x="6639443" y="1167130"/>
                  </a:lnTo>
                  <a:lnTo>
                    <a:pt x="6639443" y="1092200"/>
                  </a:lnTo>
                  <a:lnTo>
                    <a:pt x="6639443" y="148590"/>
                  </a:lnTo>
                  <a:lnTo>
                    <a:pt x="6639443" y="107950"/>
                  </a:lnTo>
                  <a:lnTo>
                    <a:pt x="6639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751083" y="727462"/>
            <a:ext cx="4508217" cy="4507703"/>
            <a:chOff x="0" y="0"/>
            <a:chExt cx="6350013" cy="6349289"/>
          </a:xfrm>
        </p:grpSpPr>
        <p:sp>
          <p:nvSpPr>
            <p:cNvPr name="Freeform 7" id="7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l="-7810" r="-20808" t="-13337" b="-15295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95679" y="7011246"/>
            <a:ext cx="5374035" cy="3458893"/>
            <a:chOff x="0" y="0"/>
            <a:chExt cx="5513070" cy="3548380"/>
          </a:xfrm>
        </p:grpSpPr>
        <p:sp>
          <p:nvSpPr>
            <p:cNvPr name="Freeform 9" id="9"/>
            <p:cNvSpPr/>
            <p:nvPr/>
          </p:nvSpPr>
          <p:spPr>
            <a:xfrm>
              <a:off x="-2540" y="-15240"/>
              <a:ext cx="5515610" cy="3563620"/>
            </a:xfrm>
            <a:custGeom>
              <a:avLst/>
              <a:gdLst/>
              <a:ahLst/>
              <a:cxnLst/>
              <a:rect r="r" b="b" t="t" l="l"/>
              <a:pathLst>
                <a:path h="3563620" w="551561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1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blipFill>
              <a:blip r:embed="rId3"/>
              <a:stretch>
                <a:fillRect l="-7446" r="-7446" t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65955" y="1028700"/>
            <a:ext cx="13541311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00"/>
              </a:lnSpc>
            </a:pPr>
            <a:r>
              <a:rPr lang="en-US" sz="7250">
                <a:solidFill>
                  <a:srgbClr val="FFFFFF"/>
                </a:solidFill>
                <a:latin typeface="Poppins Medium Bold"/>
              </a:rPr>
              <a:t>¿Hay más de una amenaza aplicada?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1737" y="4686300"/>
            <a:ext cx="364605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Poppins Medium Bold"/>
              </a:rPr>
              <a:t>BACKDOOR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5979" y="5457825"/>
            <a:ext cx="573920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4"/>
              </a:lnSpc>
              <a:spcBef>
                <a:spcPct val="0"/>
              </a:spcBef>
            </a:pPr>
            <a:r>
              <a:rPr lang="en-US" sz="3620">
                <a:solidFill>
                  <a:srgbClr val="FFFFFF"/>
                </a:solidFill>
                <a:latin typeface="Poppins Medium Bold"/>
              </a:rPr>
              <a:t>TROYANO DE ACCESO REMOTO (RAT)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51947" y="6919688"/>
            <a:ext cx="5863233" cy="151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Poppins Medium Bold"/>
              </a:rPr>
              <a:t>BalkanRAT.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2913" y="5957267"/>
            <a:ext cx="6404729" cy="151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9"/>
              </a:lnSpc>
              <a:spcBef>
                <a:spcPct val="0"/>
              </a:spcBef>
            </a:pPr>
            <a:r>
              <a:rPr lang="en-US" sz="7999">
                <a:solidFill>
                  <a:srgbClr val="B6B3B8"/>
                </a:solidFill>
                <a:latin typeface="Poppins Medium Bold"/>
              </a:rPr>
              <a:t>BalkanDoor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69714" y="8718549"/>
            <a:ext cx="9144000" cy="156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EFEEF2"/>
                </a:solidFill>
                <a:latin typeface="Poppins Light Bold"/>
              </a:rPr>
              <a:t>I</a:t>
            </a:r>
            <a:r>
              <a:rPr lang="en-US" sz="3999">
                <a:solidFill>
                  <a:srgbClr val="EFEEF2"/>
                </a:solidFill>
                <a:latin typeface="Poppins Light Bold"/>
              </a:rPr>
              <a:t>mitan la identidad de sitios web legítimos de instituciones oficiales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844368" y="5380995"/>
            <a:ext cx="5778062" cy="5778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3293930" y="-1307881"/>
            <a:ext cx="5778062" cy="577806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099449"/>
            <a:ext cx="12025598" cy="2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4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 Medium"/>
              </a:rPr>
              <a:t> Ambas herramientas han sido desplegadas en la misma máquina. La combinación de las herramientas le brinda al atacante una interfaz de línea de comando y una interfaz gráfica para la computadora comprometida.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1148" y="1028700"/>
            <a:ext cx="1354131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00"/>
              </a:lnSpc>
            </a:pPr>
            <a:r>
              <a:rPr lang="en-US" sz="7250">
                <a:solidFill>
                  <a:srgbClr val="FFFFFF"/>
                </a:solidFill>
                <a:latin typeface="Poppins Medium Bold"/>
              </a:rPr>
              <a:t>¿Como funcionan?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1705" y="6633204"/>
            <a:ext cx="8981257" cy="2625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2"/>
              </a:lnSpc>
              <a:spcBef>
                <a:spcPct val="0"/>
              </a:spcBef>
            </a:pPr>
            <a:r>
              <a:rPr lang="en-US" sz="4426">
                <a:solidFill>
                  <a:srgbClr val="FFFFFF"/>
                </a:solidFill>
                <a:latin typeface="Poppins Medium Bold"/>
              </a:rPr>
              <a:t>Los PDF señuelo giran en torno al tema impositivo.</a:t>
            </a:r>
          </a:p>
          <a:p>
            <a:pPr algn="ctr">
              <a:lnSpc>
                <a:spcPts val="70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14346" b="0"/>
          <a:stretch>
            <a:fillRect/>
          </a:stretch>
        </p:blipFill>
        <p:spPr>
          <a:xfrm flipH="false" flipV="false" rot="0">
            <a:off x="8578896" y="3085250"/>
            <a:ext cx="6003054" cy="49164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52443" y="1331152"/>
            <a:ext cx="1553623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Poppins Medium Bold"/>
              </a:rPr>
              <a:t>El tema del Mail eran los impuestos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33092" y="4652327"/>
            <a:ext cx="5402784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Se cree que tenia motivos FINANCIEROS,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no de espionaje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60321" y="718232"/>
            <a:ext cx="8572665" cy="3224149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88845" y="555718"/>
            <a:ext cx="7971476" cy="6773327"/>
            <a:chOff x="0" y="0"/>
            <a:chExt cx="10628635" cy="90311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009264"/>
              <a:ext cx="10628635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3"/>
              <a:ext cx="10628635" cy="422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Solución o medidas a tomar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312032"/>
              <a:ext cx="10628635" cy="2691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94"/>
                </a:lnSpc>
              </a:pPr>
              <a:r>
                <a:rPr lang="en-US" sz="2925">
                  <a:solidFill>
                    <a:srgbClr val="FFFFFF"/>
                  </a:solidFill>
                  <a:latin typeface="Poppins Light"/>
                </a:rPr>
                <a:t>Hay que tener en cuenta que estos malwares se disfrazan en mails que generalmente son enlaces a un PDF.</a:t>
              </a:r>
            </a:p>
            <a:p>
              <a:pPr>
                <a:lnSpc>
                  <a:spcPts val="409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452445" y="5109104"/>
            <a:ext cx="9668126" cy="170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51" indent="-313076" lvl="1">
              <a:lnSpc>
                <a:spcPts val="464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 Medium"/>
              </a:rPr>
              <a:t>NUNCA clickear en links que nos llegan en el cuerpo de mails, salvo que estemos realizando una registracion.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2445" y="6790574"/>
            <a:ext cx="9668126" cy="53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51" indent="-313076" lvl="1">
              <a:lnSpc>
                <a:spcPts val="464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 Medium"/>
              </a:rPr>
              <a:t>Tener un antivirus actualizado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9595" y="7430251"/>
            <a:ext cx="9668126" cy="53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51" indent="-313076" lvl="1">
              <a:lnSpc>
                <a:spcPts val="464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 Medium"/>
              </a:rPr>
              <a:t>Mantener el sistema operativo actualizado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09595" y="8138805"/>
            <a:ext cx="9668126" cy="111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51" indent="-313076" lvl="1">
              <a:lnSpc>
                <a:spcPts val="464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 Medium"/>
              </a:rPr>
              <a:t>Verificar el dominio del remitente del correo, si es malicioso suele notarse.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DAE9V6uYMBs</dc:identifier>
  <dcterms:modified xsi:type="dcterms:W3CDTF">2011-08-01T06:04:30Z</dcterms:modified>
  <cp:revision>1</cp:revision>
  <dc:title>¿Qué tipo de amenaza es?</dc:title>
</cp:coreProperties>
</file>