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3d89b8f0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3d89b8f0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3d89b8f0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3d89b8f0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3d89b8f08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3d89b8f08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3d89b8f08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3d89b8f08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Backdoor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Malware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Grupo 2. Zurbriggen Kanneman. Pacholczuk Bonaffini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tipo de amenaza es?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</a:rPr>
              <a:t>En informática un </a:t>
            </a:r>
            <a:r>
              <a:rPr b="1" lang="es-419" sz="1200">
                <a:solidFill>
                  <a:schemeClr val="dk1"/>
                </a:solidFill>
                <a:highlight>
                  <a:srgbClr val="FFFFFF"/>
                </a:highlight>
              </a:rPr>
              <a:t>backdoor</a:t>
            </a: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</a:rPr>
              <a:t> es un </a:t>
            </a:r>
            <a:r>
              <a:rPr b="1" lang="es-419" sz="1200">
                <a:solidFill>
                  <a:schemeClr val="dk1"/>
                </a:solidFill>
                <a:highlight>
                  <a:srgbClr val="FFFFFF"/>
                </a:highlight>
              </a:rPr>
              <a:t>tipo</a:t>
            </a:r>
            <a:r>
              <a:rPr lang="es-419" sz="1200">
                <a:solidFill>
                  <a:schemeClr val="dk1"/>
                </a:solidFill>
                <a:highlight>
                  <a:srgbClr val="FFFFFF"/>
                </a:highlight>
              </a:rPr>
              <a:t> de virus diseñado para dar acceso a usuarios maliciosos al control de un equipo infectado de manera remota.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BDC1C6"/>
              </a:solidFill>
              <a:highlight>
                <a:srgbClr val="202124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¿Cómo comienza y cómo se propaga esta amenaza?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350">
                <a:solidFill>
                  <a:srgbClr val="424D56"/>
                </a:solidFill>
                <a:highlight>
                  <a:srgbClr val="FFFFFF"/>
                </a:highlight>
              </a:rPr>
              <a:t>Como vectores de infección inicial, el grupo ha estado aprovechando la explotación de dispositivos vulnerables expuestos a Internet, como servidores web e interfaces de gestión para equipos de red. Una vez dentro de un sistema, sus operadores utilizan herramientas de código abierto para escanear el entorno y realizar movimiento lateral. El acceso interactivo se logra de dos maneras: (1) a través de un backdoor personalizado que llamamos Turian que deriva del backdoor Quarian; y (2) en menos casos, cuando se requiere un acceso más directo e interactivo, se implementan ciertas herramientas de acceso remoto de código abierto.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¿Hay más de una amenaza aplicada?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Si, también hacen mención de un Dropper (</a:t>
            </a:r>
            <a:r>
              <a:rPr lang="es-419" sz="1400">
                <a:solidFill>
                  <a:srgbClr val="444444"/>
                </a:solidFill>
                <a:highlight>
                  <a:srgbClr val="F4F4F2"/>
                </a:highlight>
              </a:rPr>
              <a:t>Este tipo de amenazas usa dos métodos para tratar de evadir los procesos de detección. En principio se valen de técnicas destinadas a embeber código malicioso “a cuentagotas” (de ahí su nombre). Y adicionalmente funcionan como </a:t>
            </a:r>
            <a:r>
              <a:rPr i="1" lang="es-419" sz="1400">
                <a:solidFill>
                  <a:srgbClr val="444444"/>
                </a:solidFill>
                <a:highlight>
                  <a:srgbClr val="F4F4F2"/>
                </a:highlight>
              </a:rPr>
              <a:t>matryoshkas</a:t>
            </a:r>
            <a:r>
              <a:rPr lang="es-419" sz="1400">
                <a:solidFill>
                  <a:srgbClr val="444444"/>
                </a:solidFill>
                <a:highlight>
                  <a:srgbClr val="F4F4F2"/>
                </a:highlight>
              </a:rPr>
              <a:t>, las muñecas rusas que por fuera simulan ser una única pieza, pero esconden representaciones más pequeñas en su interior.</a:t>
            </a:r>
            <a:endParaRPr sz="1400">
              <a:solidFill>
                <a:srgbClr val="444444"/>
              </a:solidFill>
              <a:highlight>
                <a:srgbClr val="F4F4F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44444"/>
              </a:solidFill>
              <a:highlight>
                <a:srgbClr val="F4F4F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350">
                <a:solidFill>
                  <a:srgbClr val="424D56"/>
                </a:solidFill>
                <a:highlight>
                  <a:srgbClr val="FFFFFF"/>
                </a:highlight>
              </a:rPr>
              <a:t>BackdoorDiplomacy apuntó a servidores con puertos expuestos a Internet, probablemente explotando vulnerabilidades sin parchear o la pobre implementación de la seguridad de carga de archivos.</a:t>
            </a:r>
            <a:endParaRPr sz="1400">
              <a:solidFill>
                <a:srgbClr val="444444"/>
              </a:solidFill>
              <a:highlight>
                <a:srgbClr val="F4F4F2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5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solución o medida recomendarían?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rgbClr val="444444"/>
                </a:solidFill>
                <a:highlight>
                  <a:srgbClr val="F4F4F2"/>
                </a:highlight>
              </a:rPr>
              <a:t>Aplicar estrategias de defensa en profundidad: activando el firewall local siempre que sea posible y usando un programa antimalware vigente, con las firmas actualizadas a diario. Implementar esquemas de mínimo privilegio: utilizando cuentas de acceso estándar y dejando las del tipo </a:t>
            </a:r>
            <a:r>
              <a:rPr i="1" lang="es-419" sz="1400">
                <a:solidFill>
                  <a:srgbClr val="444444"/>
                </a:solidFill>
                <a:highlight>
                  <a:srgbClr val="F4F4F2"/>
                </a:highlight>
              </a:rPr>
              <a:t>root</a:t>
            </a:r>
            <a:r>
              <a:rPr lang="es-419" sz="1400">
                <a:solidFill>
                  <a:srgbClr val="444444"/>
                </a:solidFill>
                <a:highlight>
                  <a:srgbClr val="F4F4F2"/>
                </a:highlight>
              </a:rPr>
              <a:t> , </a:t>
            </a:r>
            <a:r>
              <a:rPr i="1" lang="es-419" sz="1400">
                <a:solidFill>
                  <a:srgbClr val="444444"/>
                </a:solidFill>
                <a:highlight>
                  <a:srgbClr val="F4F4F2"/>
                </a:highlight>
              </a:rPr>
              <a:t>admin</a:t>
            </a:r>
            <a:r>
              <a:rPr lang="es-419" sz="1400">
                <a:solidFill>
                  <a:srgbClr val="444444"/>
                </a:solidFill>
                <a:highlight>
                  <a:srgbClr val="F4F4F2"/>
                </a:highlight>
              </a:rPr>
              <a:t> o </a:t>
            </a:r>
            <a:r>
              <a:rPr i="1" lang="es-419" sz="1400">
                <a:solidFill>
                  <a:srgbClr val="444444"/>
                </a:solidFill>
                <a:highlight>
                  <a:srgbClr val="F4F4F2"/>
                </a:highlight>
              </a:rPr>
              <a:t>superusuario</a:t>
            </a:r>
            <a:r>
              <a:rPr lang="es-419" sz="1400">
                <a:solidFill>
                  <a:srgbClr val="444444"/>
                </a:solidFill>
                <a:highlight>
                  <a:srgbClr val="F4F4F2"/>
                </a:highlight>
              </a:rPr>
              <a:t> sólo para tareas específicas o de mantenimiento</a:t>
            </a:r>
            <a:r>
              <a:rPr lang="es-419" sz="1400"/>
              <a:t>)</a:t>
            </a:r>
            <a:endParaRPr sz="1400"/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