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jdhani Medium"/>
      <p:regular r:id="rId11"/>
      <p:bold r:id="rId12"/>
    </p:embeddedFont>
    <p:embeddedFont>
      <p:font typeface="Rajdhani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Medium-regular.fntdata"/><Relationship Id="rId10" Type="http://schemas.openxmlformats.org/officeDocument/2006/relationships/slide" Target="slides/slide5.xml"/><Relationship Id="rId13" Type="http://schemas.openxmlformats.org/officeDocument/2006/relationships/font" Target="fonts/Rajdhani-regular.fntdata"/><Relationship Id="rId12" Type="http://schemas.openxmlformats.org/officeDocument/2006/relationships/font" Target="fonts/Rajdhani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a552df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a552df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a552df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a552df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a552df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a552df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a552df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a552df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83500" y="882025"/>
            <a:ext cx="40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Backdoor y RAT</a:t>
            </a:r>
            <a:endParaRPr sz="2400">
              <a:solidFill>
                <a:schemeClr val="lt1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373775" y="1648200"/>
            <a:ext cx="698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CE5CD"/>
                </a:solidFill>
              </a:rPr>
              <a:t>Conocido como BalkanRAT y BalkanDoor, se trata de un conjunto de malware compuesto de una interfaz gráfica (BalkanRAT) y un shell (BalkanDoor).</a:t>
            </a:r>
            <a:br>
              <a:rPr lang="en-GB" sz="1800">
                <a:solidFill>
                  <a:srgbClr val="FCE5CD"/>
                </a:solidFill>
              </a:rPr>
            </a:br>
            <a:br>
              <a:rPr lang="en-GB" sz="1800">
                <a:solidFill>
                  <a:srgbClr val="FCE5CD"/>
                </a:solidFill>
              </a:rPr>
            </a:br>
            <a:r>
              <a:rPr lang="en-GB" sz="1800">
                <a:solidFill>
                  <a:srgbClr val="FCE5CD"/>
                </a:solidFill>
              </a:rPr>
              <a:t>BalkanRAT es un troyano de acceso remoto (Remote Access Trojan) y BalkanDoor un backdoor.</a:t>
            </a:r>
            <a:endParaRPr sz="1800">
              <a:solidFill>
                <a:srgbClr val="FCE5CD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927025" y="372775"/>
            <a:ext cx="55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ajdhani"/>
                <a:ea typeface="Rajdhani"/>
                <a:cs typeface="Rajdhani"/>
                <a:sym typeface="Rajdhani"/>
              </a:rPr>
              <a:t>¿Qué tipo de amenaza es?</a:t>
            </a:r>
            <a:endParaRPr b="1" sz="24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73775" y="1648200"/>
            <a:ext cx="6980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CE5CD"/>
                </a:solidFill>
              </a:rPr>
              <a:t>Método de propagación</a:t>
            </a:r>
            <a:r>
              <a:rPr lang="en-GB" sz="1800">
                <a:solidFill>
                  <a:srgbClr val="FCE5CD"/>
                </a:solidFill>
              </a:rPr>
              <a:t>: correo electrónico</a:t>
            </a:r>
            <a:br>
              <a:rPr lang="en-GB" sz="1800">
                <a:solidFill>
                  <a:srgbClr val="FCE5CD"/>
                </a:solidFill>
              </a:rPr>
            </a:br>
            <a:endParaRPr sz="180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CE5CD"/>
                </a:solidFill>
              </a:rPr>
              <a:t>Se propaga mediante la apertura de enlaces y archivos comprimidos en los mails. Estos últimos son autoextraíbles y autoejecutables.</a:t>
            </a:r>
            <a:br>
              <a:rPr lang="en-GB" sz="1800">
                <a:solidFill>
                  <a:srgbClr val="FCE5CD"/>
                </a:solidFill>
              </a:rPr>
            </a:br>
            <a:br>
              <a:rPr lang="en-GB" sz="1800">
                <a:solidFill>
                  <a:srgbClr val="FCE5CD"/>
                </a:solidFill>
              </a:rPr>
            </a:br>
            <a:r>
              <a:rPr lang="en-GB" sz="1800">
                <a:solidFill>
                  <a:srgbClr val="FCE5CD"/>
                </a:solidFill>
              </a:rPr>
              <a:t>Esto deja ambas infecciones (backdoor y RAT) presentes en el sistema.</a:t>
            </a:r>
            <a:br>
              <a:rPr lang="en-GB" sz="1800">
                <a:solidFill>
                  <a:srgbClr val="FCE5CD"/>
                </a:solidFill>
              </a:rPr>
            </a:br>
            <a:endParaRPr sz="1800">
              <a:solidFill>
                <a:srgbClr val="FCE5CD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927025" y="372775"/>
            <a:ext cx="55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ajdhani"/>
                <a:ea typeface="Rajdhani"/>
                <a:cs typeface="Rajdhani"/>
                <a:sym typeface="Rajdhani"/>
              </a:rPr>
              <a:t>¿Cómo comienza y cómo se propaga esta amenaza?</a:t>
            </a:r>
            <a:endParaRPr b="1" sz="24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373775" y="1648200"/>
            <a:ext cx="6980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CE5CD"/>
                </a:solidFill>
              </a:rPr>
              <a:t>Hay dos amenazas aplicadas en conjunto.</a:t>
            </a:r>
            <a:br>
              <a:rPr lang="en-GB" sz="1800">
                <a:solidFill>
                  <a:srgbClr val="FCE5CD"/>
                </a:solidFill>
              </a:rPr>
            </a:br>
            <a:br>
              <a:rPr lang="en-GB" sz="1800">
                <a:solidFill>
                  <a:srgbClr val="FCE5CD"/>
                </a:solidFill>
              </a:rPr>
            </a:br>
            <a:r>
              <a:rPr lang="en-GB" sz="1800">
                <a:solidFill>
                  <a:srgbClr val="FCE5CD"/>
                </a:solidFill>
              </a:rPr>
              <a:t>Se abre un puerto mediante un backdoor y se deja instalado un shell que permite obtener información mediante la consola.</a:t>
            </a:r>
            <a:br>
              <a:rPr lang="en-GB" sz="1800">
                <a:solidFill>
                  <a:srgbClr val="FCE5CD"/>
                </a:solidFill>
              </a:rPr>
            </a:br>
            <a:br>
              <a:rPr lang="en-GB" sz="1800">
                <a:solidFill>
                  <a:srgbClr val="FCE5CD"/>
                </a:solidFill>
              </a:rPr>
            </a:br>
            <a:r>
              <a:rPr lang="en-GB" sz="1800">
                <a:solidFill>
                  <a:srgbClr val="FCE5CD"/>
                </a:solidFill>
              </a:rPr>
              <a:t>A su vez, se propaga un troyano que habilita servicios maliciosas y le otorga una interfaz gráfica a quien controla nuestra computadora.</a:t>
            </a:r>
            <a:endParaRPr sz="1800">
              <a:solidFill>
                <a:srgbClr val="FCE5CD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927025" y="372775"/>
            <a:ext cx="55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ajdhani"/>
                <a:ea typeface="Rajdhani"/>
                <a:cs typeface="Rajdhani"/>
                <a:sym typeface="Rajdhani"/>
              </a:rPr>
              <a:t>¿Hay más de una amenaza aplicada?</a:t>
            </a:r>
            <a:endParaRPr b="1" sz="24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373775" y="1648200"/>
            <a:ext cx="698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CE5CD"/>
                </a:solidFill>
              </a:rPr>
              <a:t>Links</a:t>
            </a:r>
            <a:r>
              <a:rPr lang="en-GB" sz="1800">
                <a:solidFill>
                  <a:srgbClr val="FCE5CD"/>
                </a:solidFill>
              </a:rPr>
              <a:t>: antes de clickear en un link, hacer hover para ver el destino de ese hipervínculo.</a:t>
            </a:r>
            <a:br>
              <a:rPr lang="en-GB" sz="1800">
                <a:solidFill>
                  <a:srgbClr val="FCE5CD"/>
                </a:solidFill>
              </a:rPr>
            </a:br>
            <a:br>
              <a:rPr lang="en-GB" sz="1800">
                <a:solidFill>
                  <a:srgbClr val="FCE5CD"/>
                </a:solidFill>
              </a:rPr>
            </a:br>
            <a:r>
              <a:rPr b="1" lang="en-GB" sz="1800">
                <a:solidFill>
                  <a:srgbClr val="FCE5CD"/>
                </a:solidFill>
              </a:rPr>
              <a:t>Archivos</a:t>
            </a:r>
            <a:r>
              <a:rPr lang="en-GB" sz="1800">
                <a:solidFill>
                  <a:srgbClr val="FCE5CD"/>
                </a:solidFill>
              </a:rPr>
              <a:t>: </a:t>
            </a:r>
            <a:endParaRPr sz="1800">
              <a:solidFill>
                <a:srgbClr val="FCE5C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800"/>
              <a:buAutoNum type="arabicParenR"/>
            </a:pPr>
            <a:r>
              <a:rPr lang="en-GB" sz="1800">
                <a:solidFill>
                  <a:srgbClr val="FCE5CD"/>
                </a:solidFill>
              </a:rPr>
              <a:t>Revisar la extensión antes de descargarlo.</a:t>
            </a:r>
            <a:endParaRPr sz="1800">
              <a:solidFill>
                <a:srgbClr val="FCE5C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800"/>
              <a:buAutoNum type="arabicParenR"/>
            </a:pPr>
            <a:r>
              <a:rPr lang="en-GB" sz="1800">
                <a:solidFill>
                  <a:srgbClr val="FCE5CD"/>
                </a:solidFill>
              </a:rPr>
              <a:t>Preguntarse si realmente era necesario que ese mail tenga un adjunto.</a:t>
            </a:r>
            <a:endParaRPr sz="180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CE5CD"/>
                </a:solidFill>
              </a:rPr>
              <a:t>Correos en general</a:t>
            </a:r>
            <a:r>
              <a:rPr lang="en-GB" sz="1800">
                <a:solidFill>
                  <a:srgbClr val="FCE5CD"/>
                </a:solidFill>
              </a:rPr>
              <a:t>: revisar el remitente del correo.</a:t>
            </a:r>
            <a:br>
              <a:rPr lang="en-GB" sz="1800">
                <a:solidFill>
                  <a:srgbClr val="FCE5CD"/>
                </a:solidFill>
              </a:rPr>
            </a:br>
            <a:endParaRPr sz="1800">
              <a:solidFill>
                <a:srgbClr val="FCE5CD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927025" y="372775"/>
            <a:ext cx="55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ajdhani"/>
                <a:ea typeface="Rajdhani"/>
                <a:cs typeface="Rajdhani"/>
                <a:sym typeface="Rajdhani"/>
              </a:rPr>
              <a:t>¿Qué solución o medida recomendarían?</a:t>
            </a:r>
            <a:endParaRPr b="1" sz="24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