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22" r:id="rId1"/>
  </p:sldMasterIdLst>
  <p:notesMasterIdLst>
    <p:notesMasterId r:id="rId26"/>
  </p:notesMasterIdLst>
  <p:sldIdLst>
    <p:sldId id="259" r:id="rId2"/>
    <p:sldId id="258" r:id="rId3"/>
    <p:sldId id="257" r:id="rId4"/>
    <p:sldId id="270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74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1"/>
    <p:restoredTop sz="94686"/>
  </p:normalViewPr>
  <p:slideViewPr>
    <p:cSldViewPr snapToGrid="0" snapToObjects="1">
      <p:cViewPr>
        <p:scale>
          <a:sx n="111" d="100"/>
          <a:sy n="111" d="100"/>
        </p:scale>
        <p:origin x="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AF4B4-BE66-0E46-8C2A-924FF0C21DF7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032846-D62C-6C49-AAF7-8C150EF967F9}">
      <dgm:prSet phldrT="[Texto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Creación de base de datos</a:t>
          </a:r>
        </a:p>
      </dgm:t>
    </dgm:pt>
    <dgm:pt modelId="{E3EA9607-EDD3-A049-88D8-63CCFE595052}" type="parTrans" cxnId="{E5A9A1DE-BDE8-134B-A2F2-ACA5B1F2EEEE}">
      <dgm:prSet/>
      <dgm:spPr/>
      <dgm:t>
        <a:bodyPr/>
        <a:lstStyle/>
        <a:p>
          <a:endParaRPr lang="es-ES"/>
        </a:p>
      </dgm:t>
    </dgm:pt>
    <dgm:pt modelId="{E20A4C51-7E9C-404C-8806-BE5514E59BD8}" type="sibTrans" cxnId="{E5A9A1DE-BDE8-134B-A2F2-ACA5B1F2EEEE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s-ES"/>
        </a:p>
      </dgm:t>
    </dgm:pt>
    <dgm:pt modelId="{B5CBC8DC-724A-5745-9044-EEAAD5EE1CE6}">
      <dgm:prSet phldrT="[Texto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Creación Front y Back</a:t>
          </a:r>
        </a:p>
      </dgm:t>
    </dgm:pt>
    <dgm:pt modelId="{190E7D84-07DD-8F47-A2FA-786F3FAD3EA9}" type="parTrans" cxnId="{92BBCE39-D6F8-4145-AC42-C2B404F3FCD6}">
      <dgm:prSet/>
      <dgm:spPr/>
      <dgm:t>
        <a:bodyPr/>
        <a:lstStyle/>
        <a:p>
          <a:endParaRPr lang="es-ES"/>
        </a:p>
      </dgm:t>
    </dgm:pt>
    <dgm:pt modelId="{EB819B45-EC7E-FF4C-957C-1F2DF9990477}" type="sibTrans" cxnId="{92BBCE39-D6F8-4145-AC42-C2B404F3FCD6}">
      <dgm:prSet/>
      <dgm:spPr/>
      <dgm:t>
        <a:bodyPr/>
        <a:lstStyle/>
        <a:p>
          <a:endParaRPr lang="es-ES"/>
        </a:p>
      </dgm:t>
    </dgm:pt>
    <dgm:pt modelId="{62DF3562-7450-2B4F-A63B-325460990A60}" type="pres">
      <dgm:prSet presAssocID="{0CAAF4B4-BE66-0E46-8C2A-924FF0C21DF7}" presName="Name0" presStyleCnt="0">
        <dgm:presLayoutVars>
          <dgm:dir/>
          <dgm:resizeHandles val="exact"/>
        </dgm:presLayoutVars>
      </dgm:prSet>
      <dgm:spPr/>
    </dgm:pt>
    <dgm:pt modelId="{8A88A401-378B-7C41-B964-15EFD9361667}" type="pres">
      <dgm:prSet presAssocID="{83032846-D62C-6C49-AAF7-8C150EF967F9}" presName="node" presStyleLbl="node1" presStyleIdx="0" presStyleCnt="2" custScaleX="62712" custScaleY="68507">
        <dgm:presLayoutVars>
          <dgm:bulletEnabled val="1"/>
        </dgm:presLayoutVars>
      </dgm:prSet>
      <dgm:spPr/>
    </dgm:pt>
    <dgm:pt modelId="{240ADEA2-ACFE-DC4C-BCD9-14C03BBA38B2}" type="pres">
      <dgm:prSet presAssocID="{E20A4C51-7E9C-404C-8806-BE5514E59BD8}" presName="sibTrans" presStyleLbl="sibTrans2D1" presStyleIdx="0" presStyleCnt="1" custScaleX="117349" custScaleY="68722" custLinFactNeighborX="4116" custLinFactNeighborY="2642"/>
      <dgm:spPr/>
    </dgm:pt>
    <dgm:pt modelId="{02F75B30-D32B-2F4D-A60E-CA49C5005721}" type="pres">
      <dgm:prSet presAssocID="{E20A4C51-7E9C-404C-8806-BE5514E59BD8}" presName="connectorText" presStyleLbl="sibTrans2D1" presStyleIdx="0" presStyleCnt="1"/>
      <dgm:spPr/>
    </dgm:pt>
    <dgm:pt modelId="{AFACF261-ADA0-2B4C-B9EA-E4BCF9DAC73C}" type="pres">
      <dgm:prSet presAssocID="{B5CBC8DC-724A-5745-9044-EEAAD5EE1CE6}" presName="node" presStyleLbl="node1" presStyleIdx="1" presStyleCnt="2" custScaleX="64834" custScaleY="68531" custLinFactNeighborX="-36859" custLinFactNeighborY="351">
        <dgm:presLayoutVars>
          <dgm:bulletEnabled val="1"/>
        </dgm:presLayoutVars>
      </dgm:prSet>
      <dgm:spPr/>
    </dgm:pt>
  </dgm:ptLst>
  <dgm:cxnLst>
    <dgm:cxn modelId="{FC873015-FAB9-A744-96A2-EDF907AC2613}" type="presOf" srcId="{E20A4C51-7E9C-404C-8806-BE5514E59BD8}" destId="{02F75B30-D32B-2F4D-A60E-CA49C5005721}" srcOrd="1" destOrd="0" presId="urn:microsoft.com/office/officeart/2005/8/layout/process1"/>
    <dgm:cxn modelId="{92BBCE39-D6F8-4145-AC42-C2B404F3FCD6}" srcId="{0CAAF4B4-BE66-0E46-8C2A-924FF0C21DF7}" destId="{B5CBC8DC-724A-5745-9044-EEAAD5EE1CE6}" srcOrd="1" destOrd="0" parTransId="{190E7D84-07DD-8F47-A2FA-786F3FAD3EA9}" sibTransId="{EB819B45-EC7E-FF4C-957C-1F2DF9990477}"/>
    <dgm:cxn modelId="{2C837D83-4A04-3046-A66A-D0A428A67064}" type="presOf" srcId="{83032846-D62C-6C49-AAF7-8C150EF967F9}" destId="{8A88A401-378B-7C41-B964-15EFD9361667}" srcOrd="0" destOrd="0" presId="urn:microsoft.com/office/officeart/2005/8/layout/process1"/>
    <dgm:cxn modelId="{2DC63F9A-7739-074D-BD37-8E53C2F247BD}" type="presOf" srcId="{0CAAF4B4-BE66-0E46-8C2A-924FF0C21DF7}" destId="{62DF3562-7450-2B4F-A63B-325460990A60}" srcOrd="0" destOrd="0" presId="urn:microsoft.com/office/officeart/2005/8/layout/process1"/>
    <dgm:cxn modelId="{E5A9A1DE-BDE8-134B-A2F2-ACA5B1F2EEEE}" srcId="{0CAAF4B4-BE66-0E46-8C2A-924FF0C21DF7}" destId="{83032846-D62C-6C49-AAF7-8C150EF967F9}" srcOrd="0" destOrd="0" parTransId="{E3EA9607-EDD3-A049-88D8-63CCFE595052}" sibTransId="{E20A4C51-7E9C-404C-8806-BE5514E59BD8}"/>
    <dgm:cxn modelId="{D64D03E2-8048-2748-A59D-A5BE83C0DB73}" type="presOf" srcId="{B5CBC8DC-724A-5745-9044-EEAAD5EE1CE6}" destId="{AFACF261-ADA0-2B4C-B9EA-E4BCF9DAC73C}" srcOrd="0" destOrd="0" presId="urn:microsoft.com/office/officeart/2005/8/layout/process1"/>
    <dgm:cxn modelId="{A9CD89EF-0D09-4A44-BB07-72E53DD96C37}" type="presOf" srcId="{E20A4C51-7E9C-404C-8806-BE5514E59BD8}" destId="{240ADEA2-ACFE-DC4C-BCD9-14C03BBA38B2}" srcOrd="0" destOrd="0" presId="urn:microsoft.com/office/officeart/2005/8/layout/process1"/>
    <dgm:cxn modelId="{84E1CFB1-2927-E741-B425-52B1924C30C5}" type="presParOf" srcId="{62DF3562-7450-2B4F-A63B-325460990A60}" destId="{8A88A401-378B-7C41-B964-15EFD9361667}" srcOrd="0" destOrd="0" presId="urn:microsoft.com/office/officeart/2005/8/layout/process1"/>
    <dgm:cxn modelId="{473F36C0-FE53-CF4F-A545-FFE56137DE5A}" type="presParOf" srcId="{62DF3562-7450-2B4F-A63B-325460990A60}" destId="{240ADEA2-ACFE-DC4C-BCD9-14C03BBA38B2}" srcOrd="1" destOrd="0" presId="urn:microsoft.com/office/officeart/2005/8/layout/process1"/>
    <dgm:cxn modelId="{8CA60BC3-7A63-344F-B9EE-66D96BD9809E}" type="presParOf" srcId="{240ADEA2-ACFE-DC4C-BCD9-14C03BBA38B2}" destId="{02F75B30-D32B-2F4D-A60E-CA49C5005721}" srcOrd="0" destOrd="0" presId="urn:microsoft.com/office/officeart/2005/8/layout/process1"/>
    <dgm:cxn modelId="{72451D80-5610-A54F-AEC8-4C2D7DFFDA31}" type="presParOf" srcId="{62DF3562-7450-2B4F-A63B-325460990A60}" destId="{AFACF261-ADA0-2B4C-B9EA-E4BCF9DAC73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AAF4B4-BE66-0E46-8C2A-924FF0C21DF7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032846-D62C-6C49-AAF7-8C150EF967F9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Recolección de datos</a:t>
          </a:r>
        </a:p>
      </dgm:t>
    </dgm:pt>
    <dgm:pt modelId="{E3EA9607-EDD3-A049-88D8-63CCFE595052}" type="parTrans" cxnId="{E5A9A1DE-BDE8-134B-A2F2-ACA5B1F2EEEE}">
      <dgm:prSet/>
      <dgm:spPr/>
      <dgm:t>
        <a:bodyPr/>
        <a:lstStyle/>
        <a:p>
          <a:endParaRPr lang="es-ES"/>
        </a:p>
      </dgm:t>
    </dgm:pt>
    <dgm:pt modelId="{E20A4C51-7E9C-404C-8806-BE5514E59BD8}" type="sibTrans" cxnId="{E5A9A1DE-BDE8-134B-A2F2-ACA5B1F2EEEE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s-ES"/>
        </a:p>
      </dgm:t>
    </dgm:pt>
    <dgm:pt modelId="{B5CBC8DC-724A-5745-9044-EEAAD5EE1CE6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Preprocesado</a:t>
          </a:r>
        </a:p>
      </dgm:t>
    </dgm:pt>
    <dgm:pt modelId="{190E7D84-07DD-8F47-A2FA-786F3FAD3EA9}" type="parTrans" cxnId="{92BBCE39-D6F8-4145-AC42-C2B404F3FCD6}">
      <dgm:prSet/>
      <dgm:spPr/>
      <dgm:t>
        <a:bodyPr/>
        <a:lstStyle/>
        <a:p>
          <a:endParaRPr lang="es-ES"/>
        </a:p>
      </dgm:t>
    </dgm:pt>
    <dgm:pt modelId="{EB819B45-EC7E-FF4C-957C-1F2DF9990477}" type="sibTrans" cxnId="{92BBCE39-D6F8-4145-AC42-C2B404F3FCD6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s-ES"/>
        </a:p>
      </dgm:t>
    </dgm:pt>
    <dgm:pt modelId="{A8320AC0-9EAE-CB4B-A565-E9CE58F697A8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s-E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División en Train Set y Train Test</a:t>
          </a:r>
        </a:p>
      </dgm:t>
    </dgm:pt>
    <dgm:pt modelId="{467FE5F2-589C-0E41-960C-5E190ADB5D54}" type="parTrans" cxnId="{50605F75-F07B-624B-804C-0B9EB6FF905A}">
      <dgm:prSet/>
      <dgm:spPr/>
      <dgm:t>
        <a:bodyPr/>
        <a:lstStyle/>
        <a:p>
          <a:endParaRPr lang="es-ES"/>
        </a:p>
      </dgm:t>
    </dgm:pt>
    <dgm:pt modelId="{63AE466A-08CF-BA40-BE18-37DD64E68AFF}" type="sibTrans" cxnId="{50605F75-F07B-624B-804C-0B9EB6FF905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s-ES"/>
        </a:p>
      </dgm:t>
    </dgm:pt>
    <dgm:pt modelId="{6DA918A8-FBA9-D448-BE1A-511C0E72DEA8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s-E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Iniciar algoritmo</a:t>
          </a:r>
        </a:p>
      </dgm:t>
    </dgm:pt>
    <dgm:pt modelId="{1DE2B2EC-F93C-E340-BCF9-35A36D6A4AAA}" type="parTrans" cxnId="{AE4AB72E-34B0-724A-A716-2453F48479E6}">
      <dgm:prSet/>
      <dgm:spPr/>
      <dgm:t>
        <a:bodyPr/>
        <a:lstStyle/>
        <a:p>
          <a:endParaRPr lang="es-ES"/>
        </a:p>
      </dgm:t>
    </dgm:pt>
    <dgm:pt modelId="{8E23AEBD-2618-1A43-B336-5F789CE0562A}" type="sibTrans" cxnId="{AE4AB72E-34B0-724A-A716-2453F48479E6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s-ES"/>
        </a:p>
      </dgm:t>
    </dgm:pt>
    <dgm:pt modelId="{7F618793-6123-7846-B4CA-2E72569DCE9A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s-E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Entrenamiento de datos</a:t>
          </a:r>
        </a:p>
      </dgm:t>
    </dgm:pt>
    <dgm:pt modelId="{3C7C1910-7D55-6C4A-BAC0-292DC71161EA}" type="parTrans" cxnId="{22365DDD-6115-9347-90C4-EDD4545F7C81}">
      <dgm:prSet/>
      <dgm:spPr/>
      <dgm:t>
        <a:bodyPr/>
        <a:lstStyle/>
        <a:p>
          <a:endParaRPr lang="es-ES"/>
        </a:p>
      </dgm:t>
    </dgm:pt>
    <dgm:pt modelId="{B56FAB33-A947-744B-9D93-70269462FD66}" type="sibTrans" cxnId="{22365DDD-6115-9347-90C4-EDD4545F7C8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s-ES"/>
        </a:p>
      </dgm:t>
    </dgm:pt>
    <dgm:pt modelId="{0F3B9617-DAD8-DF4F-A83C-C91D4D53E812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s-E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Realizar predicción</a:t>
          </a:r>
        </a:p>
      </dgm:t>
    </dgm:pt>
    <dgm:pt modelId="{80CF63FD-6F97-C540-B4E1-1E33B60D3BEA}" type="parTrans" cxnId="{5763EB16-26FB-B746-9B50-444A8375A00C}">
      <dgm:prSet/>
      <dgm:spPr/>
      <dgm:t>
        <a:bodyPr/>
        <a:lstStyle/>
        <a:p>
          <a:endParaRPr lang="es-ES"/>
        </a:p>
      </dgm:t>
    </dgm:pt>
    <dgm:pt modelId="{9EA5A970-4B82-8F4B-A1B6-454C9692A28F}" type="sibTrans" cxnId="{5763EB16-26FB-B746-9B50-444A8375A00C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s-ES"/>
        </a:p>
      </dgm:t>
    </dgm:pt>
    <dgm:pt modelId="{EC8FF9C6-3C14-EA47-9AC9-D2DE63238427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s-E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Creación de modelo</a:t>
          </a:r>
        </a:p>
      </dgm:t>
    </dgm:pt>
    <dgm:pt modelId="{00412A45-B0D3-514C-B7B9-1B90D856F181}" type="parTrans" cxnId="{FB38691F-0356-F443-B957-EB3CFB604284}">
      <dgm:prSet/>
      <dgm:spPr/>
      <dgm:t>
        <a:bodyPr/>
        <a:lstStyle/>
        <a:p>
          <a:endParaRPr lang="es-ES"/>
        </a:p>
      </dgm:t>
    </dgm:pt>
    <dgm:pt modelId="{2FC1AFF5-6A5B-6B4F-A8FE-71D9F16C3E12}" type="sibTrans" cxnId="{FB38691F-0356-F443-B957-EB3CFB604284}">
      <dgm:prSet/>
      <dgm:spPr/>
      <dgm:t>
        <a:bodyPr/>
        <a:lstStyle/>
        <a:p>
          <a:endParaRPr lang="es-ES"/>
        </a:p>
      </dgm:t>
    </dgm:pt>
    <dgm:pt modelId="{62DF3562-7450-2B4F-A63B-325460990A60}" type="pres">
      <dgm:prSet presAssocID="{0CAAF4B4-BE66-0E46-8C2A-924FF0C21DF7}" presName="Name0" presStyleCnt="0">
        <dgm:presLayoutVars>
          <dgm:dir/>
          <dgm:resizeHandles val="exact"/>
        </dgm:presLayoutVars>
      </dgm:prSet>
      <dgm:spPr/>
    </dgm:pt>
    <dgm:pt modelId="{8A88A401-378B-7C41-B964-15EFD9361667}" type="pres">
      <dgm:prSet presAssocID="{83032846-D62C-6C49-AAF7-8C150EF967F9}" presName="node" presStyleLbl="node1" presStyleIdx="0" presStyleCnt="7">
        <dgm:presLayoutVars>
          <dgm:bulletEnabled val="1"/>
        </dgm:presLayoutVars>
      </dgm:prSet>
      <dgm:spPr/>
    </dgm:pt>
    <dgm:pt modelId="{240ADEA2-ACFE-DC4C-BCD9-14C03BBA38B2}" type="pres">
      <dgm:prSet presAssocID="{E20A4C51-7E9C-404C-8806-BE5514E59BD8}" presName="sibTrans" presStyleLbl="sibTrans2D1" presStyleIdx="0" presStyleCnt="6"/>
      <dgm:spPr/>
    </dgm:pt>
    <dgm:pt modelId="{02F75B30-D32B-2F4D-A60E-CA49C5005721}" type="pres">
      <dgm:prSet presAssocID="{E20A4C51-7E9C-404C-8806-BE5514E59BD8}" presName="connectorText" presStyleLbl="sibTrans2D1" presStyleIdx="0" presStyleCnt="6"/>
      <dgm:spPr/>
    </dgm:pt>
    <dgm:pt modelId="{AFACF261-ADA0-2B4C-B9EA-E4BCF9DAC73C}" type="pres">
      <dgm:prSet presAssocID="{B5CBC8DC-724A-5745-9044-EEAAD5EE1CE6}" presName="node" presStyleLbl="node1" presStyleIdx="1" presStyleCnt="7">
        <dgm:presLayoutVars>
          <dgm:bulletEnabled val="1"/>
        </dgm:presLayoutVars>
      </dgm:prSet>
      <dgm:spPr/>
    </dgm:pt>
    <dgm:pt modelId="{B7C3DC8E-7171-FA4A-B800-77A7F2B8F905}" type="pres">
      <dgm:prSet presAssocID="{EB819B45-EC7E-FF4C-957C-1F2DF9990477}" presName="sibTrans" presStyleLbl="sibTrans2D1" presStyleIdx="1" presStyleCnt="6"/>
      <dgm:spPr/>
    </dgm:pt>
    <dgm:pt modelId="{4C1AE137-FFD9-4A40-ACF3-AD57487705DE}" type="pres">
      <dgm:prSet presAssocID="{EB819B45-EC7E-FF4C-957C-1F2DF9990477}" presName="connectorText" presStyleLbl="sibTrans2D1" presStyleIdx="1" presStyleCnt="6"/>
      <dgm:spPr/>
    </dgm:pt>
    <dgm:pt modelId="{1D34D2F9-FA06-DD4F-BF1A-637BC6157B34}" type="pres">
      <dgm:prSet presAssocID="{A8320AC0-9EAE-CB4B-A565-E9CE58F697A8}" presName="node" presStyleLbl="node1" presStyleIdx="2" presStyleCnt="7" custScaleY="100186">
        <dgm:presLayoutVars>
          <dgm:bulletEnabled val="1"/>
        </dgm:presLayoutVars>
      </dgm:prSet>
      <dgm:spPr/>
    </dgm:pt>
    <dgm:pt modelId="{ADD994BA-F422-0845-9DCA-AC038B86C933}" type="pres">
      <dgm:prSet presAssocID="{63AE466A-08CF-BA40-BE18-37DD64E68AFF}" presName="sibTrans" presStyleLbl="sibTrans2D1" presStyleIdx="2" presStyleCnt="6"/>
      <dgm:spPr/>
    </dgm:pt>
    <dgm:pt modelId="{F8A48930-0E8A-0E46-B0A7-D671A4330E93}" type="pres">
      <dgm:prSet presAssocID="{63AE466A-08CF-BA40-BE18-37DD64E68AFF}" presName="connectorText" presStyleLbl="sibTrans2D1" presStyleIdx="2" presStyleCnt="6"/>
      <dgm:spPr/>
    </dgm:pt>
    <dgm:pt modelId="{859155E2-F94D-E641-B47E-79940C7E9A28}" type="pres">
      <dgm:prSet presAssocID="{6DA918A8-FBA9-D448-BE1A-511C0E72DEA8}" presName="node" presStyleLbl="node1" presStyleIdx="3" presStyleCnt="7">
        <dgm:presLayoutVars>
          <dgm:bulletEnabled val="1"/>
        </dgm:presLayoutVars>
      </dgm:prSet>
      <dgm:spPr/>
    </dgm:pt>
    <dgm:pt modelId="{9622061C-6250-3A4D-ABC6-C30FD75D6AEB}" type="pres">
      <dgm:prSet presAssocID="{8E23AEBD-2618-1A43-B336-5F789CE0562A}" presName="sibTrans" presStyleLbl="sibTrans2D1" presStyleIdx="3" presStyleCnt="6"/>
      <dgm:spPr/>
    </dgm:pt>
    <dgm:pt modelId="{A402972D-AFB6-8346-AB39-D15030357F22}" type="pres">
      <dgm:prSet presAssocID="{8E23AEBD-2618-1A43-B336-5F789CE0562A}" presName="connectorText" presStyleLbl="sibTrans2D1" presStyleIdx="3" presStyleCnt="6"/>
      <dgm:spPr/>
    </dgm:pt>
    <dgm:pt modelId="{E552679C-C793-C94A-8104-CB88C6EC50E7}" type="pres">
      <dgm:prSet presAssocID="{7F618793-6123-7846-B4CA-2E72569DCE9A}" presName="node" presStyleLbl="node1" presStyleIdx="4" presStyleCnt="7">
        <dgm:presLayoutVars>
          <dgm:bulletEnabled val="1"/>
        </dgm:presLayoutVars>
      </dgm:prSet>
      <dgm:spPr/>
    </dgm:pt>
    <dgm:pt modelId="{D0C333F9-9605-A749-9E14-1FCD3D496F5F}" type="pres">
      <dgm:prSet presAssocID="{B56FAB33-A947-744B-9D93-70269462FD66}" presName="sibTrans" presStyleLbl="sibTrans2D1" presStyleIdx="4" presStyleCnt="6"/>
      <dgm:spPr/>
    </dgm:pt>
    <dgm:pt modelId="{C9A446DA-509C-FF4F-84A7-734D94C950BA}" type="pres">
      <dgm:prSet presAssocID="{B56FAB33-A947-744B-9D93-70269462FD66}" presName="connectorText" presStyleLbl="sibTrans2D1" presStyleIdx="4" presStyleCnt="6"/>
      <dgm:spPr/>
    </dgm:pt>
    <dgm:pt modelId="{5B6484FD-CBE3-1E45-AD1E-8C81DF921741}" type="pres">
      <dgm:prSet presAssocID="{0F3B9617-DAD8-DF4F-A83C-C91D4D53E812}" presName="node" presStyleLbl="node1" presStyleIdx="5" presStyleCnt="7">
        <dgm:presLayoutVars>
          <dgm:bulletEnabled val="1"/>
        </dgm:presLayoutVars>
      </dgm:prSet>
      <dgm:spPr/>
    </dgm:pt>
    <dgm:pt modelId="{8C566657-A029-1D43-B2FB-C9A481B524B0}" type="pres">
      <dgm:prSet presAssocID="{9EA5A970-4B82-8F4B-A1B6-454C9692A28F}" presName="sibTrans" presStyleLbl="sibTrans2D1" presStyleIdx="5" presStyleCnt="6"/>
      <dgm:spPr/>
    </dgm:pt>
    <dgm:pt modelId="{C83EF770-0443-5D40-BA10-D82C35E613E3}" type="pres">
      <dgm:prSet presAssocID="{9EA5A970-4B82-8F4B-A1B6-454C9692A28F}" presName="connectorText" presStyleLbl="sibTrans2D1" presStyleIdx="5" presStyleCnt="6"/>
      <dgm:spPr/>
    </dgm:pt>
    <dgm:pt modelId="{CE90753A-E673-F648-B0D6-BFDD126EDA1F}" type="pres">
      <dgm:prSet presAssocID="{EC8FF9C6-3C14-EA47-9AC9-D2DE63238427}" presName="node" presStyleLbl="node1" presStyleIdx="6" presStyleCnt="7">
        <dgm:presLayoutVars>
          <dgm:bulletEnabled val="1"/>
        </dgm:presLayoutVars>
      </dgm:prSet>
      <dgm:spPr/>
    </dgm:pt>
  </dgm:ptLst>
  <dgm:cxnLst>
    <dgm:cxn modelId="{9F55B500-49CD-184E-828F-B42452D3D1E6}" type="presOf" srcId="{63AE466A-08CF-BA40-BE18-37DD64E68AFF}" destId="{F8A48930-0E8A-0E46-B0A7-D671A4330E93}" srcOrd="1" destOrd="0" presId="urn:microsoft.com/office/officeart/2005/8/layout/process1"/>
    <dgm:cxn modelId="{F1F22B15-B7F8-B345-A15C-E81F76AE0727}" type="presOf" srcId="{EC8FF9C6-3C14-EA47-9AC9-D2DE63238427}" destId="{CE90753A-E673-F648-B0D6-BFDD126EDA1F}" srcOrd="0" destOrd="0" presId="urn:microsoft.com/office/officeart/2005/8/layout/process1"/>
    <dgm:cxn modelId="{FC873015-FAB9-A744-96A2-EDF907AC2613}" type="presOf" srcId="{E20A4C51-7E9C-404C-8806-BE5514E59BD8}" destId="{02F75B30-D32B-2F4D-A60E-CA49C5005721}" srcOrd="1" destOrd="0" presId="urn:microsoft.com/office/officeart/2005/8/layout/process1"/>
    <dgm:cxn modelId="{5763EB16-26FB-B746-9B50-444A8375A00C}" srcId="{0CAAF4B4-BE66-0E46-8C2A-924FF0C21DF7}" destId="{0F3B9617-DAD8-DF4F-A83C-C91D4D53E812}" srcOrd="5" destOrd="0" parTransId="{80CF63FD-6F97-C540-B4E1-1E33B60D3BEA}" sibTransId="{9EA5A970-4B82-8F4B-A1B6-454C9692A28F}"/>
    <dgm:cxn modelId="{C3423B1D-7F28-6C4E-A78D-B4EEE66ED877}" type="presOf" srcId="{EB819B45-EC7E-FF4C-957C-1F2DF9990477}" destId="{4C1AE137-FFD9-4A40-ACF3-AD57487705DE}" srcOrd="1" destOrd="0" presId="urn:microsoft.com/office/officeart/2005/8/layout/process1"/>
    <dgm:cxn modelId="{FB38691F-0356-F443-B957-EB3CFB604284}" srcId="{0CAAF4B4-BE66-0E46-8C2A-924FF0C21DF7}" destId="{EC8FF9C6-3C14-EA47-9AC9-D2DE63238427}" srcOrd="6" destOrd="0" parTransId="{00412A45-B0D3-514C-B7B9-1B90D856F181}" sibTransId="{2FC1AFF5-6A5B-6B4F-A8FE-71D9F16C3E12}"/>
    <dgm:cxn modelId="{3B0FAB2A-B2A8-B54E-A397-FFE9FD967FB3}" type="presOf" srcId="{9EA5A970-4B82-8F4B-A1B6-454C9692A28F}" destId="{C83EF770-0443-5D40-BA10-D82C35E613E3}" srcOrd="1" destOrd="0" presId="urn:microsoft.com/office/officeart/2005/8/layout/process1"/>
    <dgm:cxn modelId="{AE4AB72E-34B0-724A-A716-2453F48479E6}" srcId="{0CAAF4B4-BE66-0E46-8C2A-924FF0C21DF7}" destId="{6DA918A8-FBA9-D448-BE1A-511C0E72DEA8}" srcOrd="3" destOrd="0" parTransId="{1DE2B2EC-F93C-E340-BCF9-35A36D6A4AAA}" sibTransId="{8E23AEBD-2618-1A43-B336-5F789CE0562A}"/>
    <dgm:cxn modelId="{92BBCE39-D6F8-4145-AC42-C2B404F3FCD6}" srcId="{0CAAF4B4-BE66-0E46-8C2A-924FF0C21DF7}" destId="{B5CBC8DC-724A-5745-9044-EEAAD5EE1CE6}" srcOrd="1" destOrd="0" parTransId="{190E7D84-07DD-8F47-A2FA-786F3FAD3EA9}" sibTransId="{EB819B45-EC7E-FF4C-957C-1F2DF9990477}"/>
    <dgm:cxn modelId="{062D4E45-46D9-9A4A-9467-0AB274831458}" type="presOf" srcId="{63AE466A-08CF-BA40-BE18-37DD64E68AFF}" destId="{ADD994BA-F422-0845-9DCA-AC038B86C933}" srcOrd="0" destOrd="0" presId="urn:microsoft.com/office/officeart/2005/8/layout/process1"/>
    <dgm:cxn modelId="{E146734D-5077-1849-9025-9E110817D400}" type="presOf" srcId="{A8320AC0-9EAE-CB4B-A565-E9CE58F697A8}" destId="{1D34D2F9-FA06-DD4F-BF1A-637BC6157B34}" srcOrd="0" destOrd="0" presId="urn:microsoft.com/office/officeart/2005/8/layout/process1"/>
    <dgm:cxn modelId="{BC0B7653-8D5D-DD48-97A2-7A581F36F86B}" type="presOf" srcId="{0F3B9617-DAD8-DF4F-A83C-C91D4D53E812}" destId="{5B6484FD-CBE3-1E45-AD1E-8C81DF921741}" srcOrd="0" destOrd="0" presId="urn:microsoft.com/office/officeart/2005/8/layout/process1"/>
    <dgm:cxn modelId="{1AA07A70-5543-8346-B85A-DAC7ECEEDC79}" type="presOf" srcId="{7F618793-6123-7846-B4CA-2E72569DCE9A}" destId="{E552679C-C793-C94A-8104-CB88C6EC50E7}" srcOrd="0" destOrd="0" presId="urn:microsoft.com/office/officeart/2005/8/layout/process1"/>
    <dgm:cxn modelId="{50605F75-F07B-624B-804C-0B9EB6FF905A}" srcId="{0CAAF4B4-BE66-0E46-8C2A-924FF0C21DF7}" destId="{A8320AC0-9EAE-CB4B-A565-E9CE58F697A8}" srcOrd="2" destOrd="0" parTransId="{467FE5F2-589C-0E41-960C-5E190ADB5D54}" sibTransId="{63AE466A-08CF-BA40-BE18-37DD64E68AFF}"/>
    <dgm:cxn modelId="{2C837D83-4A04-3046-A66A-D0A428A67064}" type="presOf" srcId="{83032846-D62C-6C49-AAF7-8C150EF967F9}" destId="{8A88A401-378B-7C41-B964-15EFD9361667}" srcOrd="0" destOrd="0" presId="urn:microsoft.com/office/officeart/2005/8/layout/process1"/>
    <dgm:cxn modelId="{2E82BD8C-F45C-094E-8C0E-2177DF0A9500}" type="presOf" srcId="{9EA5A970-4B82-8F4B-A1B6-454C9692A28F}" destId="{8C566657-A029-1D43-B2FB-C9A481B524B0}" srcOrd="0" destOrd="0" presId="urn:microsoft.com/office/officeart/2005/8/layout/process1"/>
    <dgm:cxn modelId="{2DC63F9A-7739-074D-BD37-8E53C2F247BD}" type="presOf" srcId="{0CAAF4B4-BE66-0E46-8C2A-924FF0C21DF7}" destId="{62DF3562-7450-2B4F-A63B-325460990A60}" srcOrd="0" destOrd="0" presId="urn:microsoft.com/office/officeart/2005/8/layout/process1"/>
    <dgm:cxn modelId="{A93D819D-6A92-AE4E-960B-461A2D8DB6F6}" type="presOf" srcId="{B56FAB33-A947-744B-9D93-70269462FD66}" destId="{C9A446DA-509C-FF4F-84A7-734D94C950BA}" srcOrd="1" destOrd="0" presId="urn:microsoft.com/office/officeart/2005/8/layout/process1"/>
    <dgm:cxn modelId="{8C8BC1A4-8608-2A44-B834-F98780BA5B6E}" type="presOf" srcId="{6DA918A8-FBA9-D448-BE1A-511C0E72DEA8}" destId="{859155E2-F94D-E641-B47E-79940C7E9A28}" srcOrd="0" destOrd="0" presId="urn:microsoft.com/office/officeart/2005/8/layout/process1"/>
    <dgm:cxn modelId="{C779BEC8-D762-C74C-B9A5-2563F25B0C91}" type="presOf" srcId="{EB819B45-EC7E-FF4C-957C-1F2DF9990477}" destId="{B7C3DC8E-7171-FA4A-B800-77A7F2B8F905}" srcOrd="0" destOrd="0" presId="urn:microsoft.com/office/officeart/2005/8/layout/process1"/>
    <dgm:cxn modelId="{64CE1AD1-BCA8-AA40-A049-11469BCC8A1B}" type="presOf" srcId="{8E23AEBD-2618-1A43-B336-5F789CE0562A}" destId="{9622061C-6250-3A4D-ABC6-C30FD75D6AEB}" srcOrd="0" destOrd="0" presId="urn:microsoft.com/office/officeart/2005/8/layout/process1"/>
    <dgm:cxn modelId="{22365DDD-6115-9347-90C4-EDD4545F7C81}" srcId="{0CAAF4B4-BE66-0E46-8C2A-924FF0C21DF7}" destId="{7F618793-6123-7846-B4CA-2E72569DCE9A}" srcOrd="4" destOrd="0" parTransId="{3C7C1910-7D55-6C4A-BAC0-292DC71161EA}" sibTransId="{B56FAB33-A947-744B-9D93-70269462FD66}"/>
    <dgm:cxn modelId="{E5A9A1DE-BDE8-134B-A2F2-ACA5B1F2EEEE}" srcId="{0CAAF4B4-BE66-0E46-8C2A-924FF0C21DF7}" destId="{83032846-D62C-6C49-AAF7-8C150EF967F9}" srcOrd="0" destOrd="0" parTransId="{E3EA9607-EDD3-A049-88D8-63CCFE595052}" sibTransId="{E20A4C51-7E9C-404C-8806-BE5514E59BD8}"/>
    <dgm:cxn modelId="{D64D03E2-8048-2748-A59D-A5BE83C0DB73}" type="presOf" srcId="{B5CBC8DC-724A-5745-9044-EEAAD5EE1CE6}" destId="{AFACF261-ADA0-2B4C-B9EA-E4BCF9DAC73C}" srcOrd="0" destOrd="0" presId="urn:microsoft.com/office/officeart/2005/8/layout/process1"/>
    <dgm:cxn modelId="{10226CEE-CBB8-9F4F-BBC6-45248BD62DD4}" type="presOf" srcId="{B56FAB33-A947-744B-9D93-70269462FD66}" destId="{D0C333F9-9605-A749-9E14-1FCD3D496F5F}" srcOrd="0" destOrd="0" presId="urn:microsoft.com/office/officeart/2005/8/layout/process1"/>
    <dgm:cxn modelId="{A9CD89EF-0D09-4A44-BB07-72E53DD96C37}" type="presOf" srcId="{E20A4C51-7E9C-404C-8806-BE5514E59BD8}" destId="{240ADEA2-ACFE-DC4C-BCD9-14C03BBA38B2}" srcOrd="0" destOrd="0" presId="urn:microsoft.com/office/officeart/2005/8/layout/process1"/>
    <dgm:cxn modelId="{39F53CFC-DC3A-CA4C-9D7C-889834F4F0B4}" type="presOf" srcId="{8E23AEBD-2618-1A43-B336-5F789CE0562A}" destId="{A402972D-AFB6-8346-AB39-D15030357F22}" srcOrd="1" destOrd="0" presId="urn:microsoft.com/office/officeart/2005/8/layout/process1"/>
    <dgm:cxn modelId="{84E1CFB1-2927-E741-B425-52B1924C30C5}" type="presParOf" srcId="{62DF3562-7450-2B4F-A63B-325460990A60}" destId="{8A88A401-378B-7C41-B964-15EFD9361667}" srcOrd="0" destOrd="0" presId="urn:microsoft.com/office/officeart/2005/8/layout/process1"/>
    <dgm:cxn modelId="{473F36C0-FE53-CF4F-A545-FFE56137DE5A}" type="presParOf" srcId="{62DF3562-7450-2B4F-A63B-325460990A60}" destId="{240ADEA2-ACFE-DC4C-BCD9-14C03BBA38B2}" srcOrd="1" destOrd="0" presId="urn:microsoft.com/office/officeart/2005/8/layout/process1"/>
    <dgm:cxn modelId="{8CA60BC3-7A63-344F-B9EE-66D96BD9809E}" type="presParOf" srcId="{240ADEA2-ACFE-DC4C-BCD9-14C03BBA38B2}" destId="{02F75B30-D32B-2F4D-A60E-CA49C5005721}" srcOrd="0" destOrd="0" presId="urn:microsoft.com/office/officeart/2005/8/layout/process1"/>
    <dgm:cxn modelId="{72451D80-5610-A54F-AEC8-4C2D7DFFDA31}" type="presParOf" srcId="{62DF3562-7450-2B4F-A63B-325460990A60}" destId="{AFACF261-ADA0-2B4C-B9EA-E4BCF9DAC73C}" srcOrd="2" destOrd="0" presId="urn:microsoft.com/office/officeart/2005/8/layout/process1"/>
    <dgm:cxn modelId="{D202F94E-38F7-874A-8C81-B2E3CAE42B09}" type="presParOf" srcId="{62DF3562-7450-2B4F-A63B-325460990A60}" destId="{B7C3DC8E-7171-FA4A-B800-77A7F2B8F905}" srcOrd="3" destOrd="0" presId="urn:microsoft.com/office/officeart/2005/8/layout/process1"/>
    <dgm:cxn modelId="{6F8925CB-3098-8644-9CB7-E09F8AB43124}" type="presParOf" srcId="{B7C3DC8E-7171-FA4A-B800-77A7F2B8F905}" destId="{4C1AE137-FFD9-4A40-ACF3-AD57487705DE}" srcOrd="0" destOrd="0" presId="urn:microsoft.com/office/officeart/2005/8/layout/process1"/>
    <dgm:cxn modelId="{97F75EE8-7066-7146-84C4-7659E2DB1008}" type="presParOf" srcId="{62DF3562-7450-2B4F-A63B-325460990A60}" destId="{1D34D2F9-FA06-DD4F-BF1A-637BC6157B34}" srcOrd="4" destOrd="0" presId="urn:microsoft.com/office/officeart/2005/8/layout/process1"/>
    <dgm:cxn modelId="{CDAA3132-2727-3147-A027-A032D93FA0D0}" type="presParOf" srcId="{62DF3562-7450-2B4F-A63B-325460990A60}" destId="{ADD994BA-F422-0845-9DCA-AC038B86C933}" srcOrd="5" destOrd="0" presId="urn:microsoft.com/office/officeart/2005/8/layout/process1"/>
    <dgm:cxn modelId="{25EAECE7-043D-8B4E-9496-8EBE1B2A8677}" type="presParOf" srcId="{ADD994BA-F422-0845-9DCA-AC038B86C933}" destId="{F8A48930-0E8A-0E46-B0A7-D671A4330E93}" srcOrd="0" destOrd="0" presId="urn:microsoft.com/office/officeart/2005/8/layout/process1"/>
    <dgm:cxn modelId="{22FAABDA-FA90-A74B-9C7E-C831040C44E0}" type="presParOf" srcId="{62DF3562-7450-2B4F-A63B-325460990A60}" destId="{859155E2-F94D-E641-B47E-79940C7E9A28}" srcOrd="6" destOrd="0" presId="urn:microsoft.com/office/officeart/2005/8/layout/process1"/>
    <dgm:cxn modelId="{004F3D89-7D49-6C44-BF1F-F61C2962B5DB}" type="presParOf" srcId="{62DF3562-7450-2B4F-A63B-325460990A60}" destId="{9622061C-6250-3A4D-ABC6-C30FD75D6AEB}" srcOrd="7" destOrd="0" presId="urn:microsoft.com/office/officeart/2005/8/layout/process1"/>
    <dgm:cxn modelId="{ECDD39A9-2F01-5F45-A1F5-82159DCEE675}" type="presParOf" srcId="{9622061C-6250-3A4D-ABC6-C30FD75D6AEB}" destId="{A402972D-AFB6-8346-AB39-D15030357F22}" srcOrd="0" destOrd="0" presId="urn:microsoft.com/office/officeart/2005/8/layout/process1"/>
    <dgm:cxn modelId="{C687229A-362D-2340-8886-7864A1495FF6}" type="presParOf" srcId="{62DF3562-7450-2B4F-A63B-325460990A60}" destId="{E552679C-C793-C94A-8104-CB88C6EC50E7}" srcOrd="8" destOrd="0" presId="urn:microsoft.com/office/officeart/2005/8/layout/process1"/>
    <dgm:cxn modelId="{F0D84C7C-C2A9-1B40-82F6-756B09E8AD3F}" type="presParOf" srcId="{62DF3562-7450-2B4F-A63B-325460990A60}" destId="{D0C333F9-9605-A749-9E14-1FCD3D496F5F}" srcOrd="9" destOrd="0" presId="urn:microsoft.com/office/officeart/2005/8/layout/process1"/>
    <dgm:cxn modelId="{00BD22F5-1EC2-DB41-BFB1-86B7D3121FC6}" type="presParOf" srcId="{D0C333F9-9605-A749-9E14-1FCD3D496F5F}" destId="{C9A446DA-509C-FF4F-84A7-734D94C950BA}" srcOrd="0" destOrd="0" presId="urn:microsoft.com/office/officeart/2005/8/layout/process1"/>
    <dgm:cxn modelId="{7F96664F-929C-4846-866C-DB5C64AB0F44}" type="presParOf" srcId="{62DF3562-7450-2B4F-A63B-325460990A60}" destId="{5B6484FD-CBE3-1E45-AD1E-8C81DF921741}" srcOrd="10" destOrd="0" presId="urn:microsoft.com/office/officeart/2005/8/layout/process1"/>
    <dgm:cxn modelId="{D3C85F69-A1E2-9144-B08F-C64AF39A8FF6}" type="presParOf" srcId="{62DF3562-7450-2B4F-A63B-325460990A60}" destId="{8C566657-A029-1D43-B2FB-C9A481B524B0}" srcOrd="11" destOrd="0" presId="urn:microsoft.com/office/officeart/2005/8/layout/process1"/>
    <dgm:cxn modelId="{8B9855D3-B466-684B-A85F-09E6522664BD}" type="presParOf" srcId="{8C566657-A029-1D43-B2FB-C9A481B524B0}" destId="{C83EF770-0443-5D40-BA10-D82C35E613E3}" srcOrd="0" destOrd="0" presId="urn:microsoft.com/office/officeart/2005/8/layout/process1"/>
    <dgm:cxn modelId="{013B5425-7EBC-9A4D-A8E1-5D7A740945FE}" type="presParOf" srcId="{62DF3562-7450-2B4F-A63B-325460990A60}" destId="{CE90753A-E673-F648-B0D6-BFDD126EDA1F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8A401-378B-7C41-B964-15EFD9361667}">
      <dsp:nvSpPr>
        <dsp:cNvPr id="0" name=""/>
        <dsp:cNvSpPr/>
      </dsp:nvSpPr>
      <dsp:spPr>
        <a:xfrm>
          <a:off x="413" y="707601"/>
          <a:ext cx="1077604" cy="73941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Creación de base de datos</a:t>
          </a:r>
        </a:p>
      </dsp:txBody>
      <dsp:txXfrm>
        <a:off x="22070" y="729258"/>
        <a:ext cx="1034290" cy="696103"/>
      </dsp:txXfrm>
    </dsp:sp>
    <dsp:sp modelId="{240ADEA2-ACFE-DC4C-BCD9-14C03BBA38B2}">
      <dsp:nvSpPr>
        <dsp:cNvPr id="0" name=""/>
        <dsp:cNvSpPr/>
      </dsp:nvSpPr>
      <dsp:spPr>
        <a:xfrm rot="8310">
          <a:off x="1184488" y="944029"/>
          <a:ext cx="293216" cy="292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1184488" y="1002494"/>
        <a:ext cx="205359" cy="175715"/>
      </dsp:txXfrm>
    </dsp:sp>
    <dsp:sp modelId="{AFACF261-ADA0-2B4C-B9EA-E4BCF9DAC73C}">
      <dsp:nvSpPr>
        <dsp:cNvPr id="0" name=""/>
        <dsp:cNvSpPr/>
      </dsp:nvSpPr>
      <dsp:spPr>
        <a:xfrm>
          <a:off x="1549463" y="711260"/>
          <a:ext cx="1114067" cy="73967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Creación Front y Back</a:t>
          </a:r>
        </a:p>
      </dsp:txBody>
      <dsp:txXfrm>
        <a:off x="1571127" y="732924"/>
        <a:ext cx="1070739" cy="696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8A401-378B-7C41-B964-15EFD9361667}">
      <dsp:nvSpPr>
        <dsp:cNvPr id="0" name=""/>
        <dsp:cNvSpPr/>
      </dsp:nvSpPr>
      <dsp:spPr>
        <a:xfrm>
          <a:off x="8165" y="1920270"/>
          <a:ext cx="1128156" cy="74035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Recolección de datos</a:t>
          </a:r>
        </a:p>
      </dsp:txBody>
      <dsp:txXfrm>
        <a:off x="29849" y="1941954"/>
        <a:ext cx="1084788" cy="696984"/>
      </dsp:txXfrm>
    </dsp:sp>
    <dsp:sp modelId="{240ADEA2-ACFE-DC4C-BCD9-14C03BBA38B2}">
      <dsp:nvSpPr>
        <dsp:cNvPr id="0" name=""/>
        <dsp:cNvSpPr/>
      </dsp:nvSpPr>
      <dsp:spPr>
        <a:xfrm>
          <a:off x="1249137" y="2150555"/>
          <a:ext cx="239169" cy="279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1249137" y="2206511"/>
        <a:ext cx="167418" cy="167870"/>
      </dsp:txXfrm>
    </dsp:sp>
    <dsp:sp modelId="{AFACF261-ADA0-2B4C-B9EA-E4BCF9DAC73C}">
      <dsp:nvSpPr>
        <dsp:cNvPr id="0" name=""/>
        <dsp:cNvSpPr/>
      </dsp:nvSpPr>
      <dsp:spPr>
        <a:xfrm>
          <a:off x="1587584" y="1920270"/>
          <a:ext cx="1128156" cy="74035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Preprocesado</a:t>
          </a:r>
        </a:p>
      </dsp:txBody>
      <dsp:txXfrm>
        <a:off x="1609268" y="1941954"/>
        <a:ext cx="1084788" cy="696984"/>
      </dsp:txXfrm>
    </dsp:sp>
    <dsp:sp modelId="{B7C3DC8E-7171-FA4A-B800-77A7F2B8F905}">
      <dsp:nvSpPr>
        <dsp:cNvPr id="0" name=""/>
        <dsp:cNvSpPr/>
      </dsp:nvSpPr>
      <dsp:spPr>
        <a:xfrm>
          <a:off x="2828556" y="2150555"/>
          <a:ext cx="239169" cy="279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2828556" y="2206511"/>
        <a:ext cx="167418" cy="167870"/>
      </dsp:txXfrm>
    </dsp:sp>
    <dsp:sp modelId="{1D34D2F9-FA06-DD4F-BF1A-637BC6157B34}">
      <dsp:nvSpPr>
        <dsp:cNvPr id="0" name=""/>
        <dsp:cNvSpPr/>
      </dsp:nvSpPr>
      <dsp:spPr>
        <a:xfrm>
          <a:off x="3167003" y="1919582"/>
          <a:ext cx="1128156" cy="741729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División en Train Set y Train Test</a:t>
          </a:r>
        </a:p>
      </dsp:txBody>
      <dsp:txXfrm>
        <a:off x="3188728" y="1941307"/>
        <a:ext cx="1084706" cy="698279"/>
      </dsp:txXfrm>
    </dsp:sp>
    <dsp:sp modelId="{ADD994BA-F422-0845-9DCA-AC038B86C933}">
      <dsp:nvSpPr>
        <dsp:cNvPr id="0" name=""/>
        <dsp:cNvSpPr/>
      </dsp:nvSpPr>
      <dsp:spPr>
        <a:xfrm>
          <a:off x="4407975" y="2150555"/>
          <a:ext cx="239169" cy="279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4407975" y="2206511"/>
        <a:ext cx="167418" cy="167870"/>
      </dsp:txXfrm>
    </dsp:sp>
    <dsp:sp modelId="{859155E2-F94D-E641-B47E-79940C7E9A28}">
      <dsp:nvSpPr>
        <dsp:cNvPr id="0" name=""/>
        <dsp:cNvSpPr/>
      </dsp:nvSpPr>
      <dsp:spPr>
        <a:xfrm>
          <a:off x="4746422" y="1920270"/>
          <a:ext cx="1128156" cy="74035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Iniciar algoritmo</a:t>
          </a:r>
        </a:p>
      </dsp:txBody>
      <dsp:txXfrm>
        <a:off x="4768106" y="1941954"/>
        <a:ext cx="1084788" cy="696984"/>
      </dsp:txXfrm>
    </dsp:sp>
    <dsp:sp modelId="{9622061C-6250-3A4D-ABC6-C30FD75D6AEB}">
      <dsp:nvSpPr>
        <dsp:cNvPr id="0" name=""/>
        <dsp:cNvSpPr/>
      </dsp:nvSpPr>
      <dsp:spPr>
        <a:xfrm>
          <a:off x="5987394" y="2150555"/>
          <a:ext cx="239169" cy="279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5987394" y="2206511"/>
        <a:ext cx="167418" cy="167870"/>
      </dsp:txXfrm>
    </dsp:sp>
    <dsp:sp modelId="{E552679C-C793-C94A-8104-CB88C6EC50E7}">
      <dsp:nvSpPr>
        <dsp:cNvPr id="0" name=""/>
        <dsp:cNvSpPr/>
      </dsp:nvSpPr>
      <dsp:spPr>
        <a:xfrm>
          <a:off x="6325841" y="1920270"/>
          <a:ext cx="1128156" cy="74035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Entrenamiento de datos</a:t>
          </a:r>
        </a:p>
      </dsp:txBody>
      <dsp:txXfrm>
        <a:off x="6347525" y="1941954"/>
        <a:ext cx="1084788" cy="696984"/>
      </dsp:txXfrm>
    </dsp:sp>
    <dsp:sp modelId="{D0C333F9-9605-A749-9E14-1FCD3D496F5F}">
      <dsp:nvSpPr>
        <dsp:cNvPr id="0" name=""/>
        <dsp:cNvSpPr/>
      </dsp:nvSpPr>
      <dsp:spPr>
        <a:xfrm>
          <a:off x="7566813" y="2150555"/>
          <a:ext cx="239169" cy="279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7566813" y="2206511"/>
        <a:ext cx="167418" cy="167870"/>
      </dsp:txXfrm>
    </dsp:sp>
    <dsp:sp modelId="{5B6484FD-CBE3-1E45-AD1E-8C81DF921741}">
      <dsp:nvSpPr>
        <dsp:cNvPr id="0" name=""/>
        <dsp:cNvSpPr/>
      </dsp:nvSpPr>
      <dsp:spPr>
        <a:xfrm>
          <a:off x="7905260" y="1920270"/>
          <a:ext cx="1128156" cy="74035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Realizar predicción</a:t>
          </a:r>
        </a:p>
      </dsp:txBody>
      <dsp:txXfrm>
        <a:off x="7926944" y="1941954"/>
        <a:ext cx="1084788" cy="696984"/>
      </dsp:txXfrm>
    </dsp:sp>
    <dsp:sp modelId="{8C566657-A029-1D43-B2FB-C9A481B524B0}">
      <dsp:nvSpPr>
        <dsp:cNvPr id="0" name=""/>
        <dsp:cNvSpPr/>
      </dsp:nvSpPr>
      <dsp:spPr>
        <a:xfrm>
          <a:off x="9146232" y="2150555"/>
          <a:ext cx="239169" cy="279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9146232" y="2206511"/>
        <a:ext cx="167418" cy="167870"/>
      </dsp:txXfrm>
    </dsp:sp>
    <dsp:sp modelId="{CE90753A-E673-F648-B0D6-BFDD126EDA1F}">
      <dsp:nvSpPr>
        <dsp:cNvPr id="0" name=""/>
        <dsp:cNvSpPr/>
      </dsp:nvSpPr>
      <dsp:spPr>
        <a:xfrm>
          <a:off x="9484679" y="1920270"/>
          <a:ext cx="1128156" cy="74035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Creación de modelo</a:t>
          </a:r>
        </a:p>
      </dsp:txBody>
      <dsp:txXfrm>
        <a:off x="9506363" y="1941954"/>
        <a:ext cx="1084788" cy="696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3CE49-B9B1-F241-868C-87A764AC2CC0}" type="datetimeFigureOut">
              <a:rPr lang="es-ES" smtClean="0"/>
              <a:t>10/7/22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4704D-A242-624A-8930-CF34568621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6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26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69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484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919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754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178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584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772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32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3C01B20-A8F6-9D41-A583-C1CC2DCC7C79}" type="datetimeFigureOut">
              <a:rPr lang="es-ES" smtClean="0"/>
              <a:t>10/7/22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245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10/7/22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69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10/7/22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5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10/7/22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74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3C01B20-A8F6-9D41-A583-C1CC2DCC7C79}" type="datetimeFigureOut">
              <a:rPr lang="es-ES" smtClean="0"/>
              <a:t>10/7/22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477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10/7/22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21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10/7/22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89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10/7/22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8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10/7/22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36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10/7/22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356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C01B20-A8F6-9D41-A583-C1CC2DCC7C79}" type="datetimeFigureOut">
              <a:rPr lang="es-ES" smtClean="0"/>
              <a:t>10/7/22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597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3C01B20-A8F6-9D41-A583-C1CC2DCC7C79}" type="datetimeFigureOut">
              <a:rPr lang="es-ES" smtClean="0"/>
              <a:t>10/7/22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11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microsoft.com/office/2007/relationships/hdphoto" Target="../media/hdphoto6.wdp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8.wdp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0.wdp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0.wdp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3.wdp"/><Relationship Id="rId5" Type="http://schemas.openxmlformats.org/officeDocument/2006/relationships/image" Target="../media/image18.png"/><Relationship Id="rId4" Type="http://schemas.microsoft.com/office/2007/relationships/hdphoto" Target="../media/hdphoto12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C087E45-51D9-4E90-1D30-ED43F487737D}"/>
              </a:ext>
            </a:extLst>
          </p:cNvPr>
          <p:cNvSpPr txBox="1"/>
          <p:nvPr/>
        </p:nvSpPr>
        <p:spPr>
          <a:xfrm>
            <a:off x="0" y="730905"/>
            <a:ext cx="12192000" cy="571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es-E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UNIVERSIDAD DE EXTREMADURA</a:t>
            </a:r>
            <a:endParaRPr lang="es-E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 (Cuerpo en alfa"/>
            </a:endParaRP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endParaRPr lang="es-E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 (Cuerpo en alfa"/>
            </a:endParaRP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es-E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Escuela Politécnica</a:t>
            </a:r>
            <a:endParaRPr lang="es-E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 (Cuerpo en alfa"/>
            </a:endParaRP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es-E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Grado en Ingeniería Informática en Ingeniería de Software</a:t>
            </a:r>
            <a:endParaRPr lang="es-E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 (Cuerpo en alfa"/>
            </a:endParaRP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s-E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 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es-E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Trabajo Fin de Grado</a:t>
            </a:r>
            <a:endParaRPr lang="es-E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 (Cuerpo en alfa"/>
            </a:endParaRP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es-E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Modelos predictivos aplicados a IoT</a:t>
            </a:r>
            <a:endParaRPr lang="es-E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 (Cuerpo en alfa"/>
            </a:endParaRP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s-E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 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es-E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Autor: José Luis Pérez García 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es-E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Tutor: Andrés Caro Lindo</a:t>
            </a:r>
          </a:p>
          <a:p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B89B242-911F-96EF-CF45-F905E2F6A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98" y="331636"/>
            <a:ext cx="1047750" cy="13716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6AD8EAA-115B-567D-F089-E0E349168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52" y="1703236"/>
            <a:ext cx="1348642" cy="79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9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33893-044D-F231-99D6-CCE1CCEE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69" y="2537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Estado del arte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90A63-1103-101E-F1AB-9507F4717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001" y="1834800"/>
            <a:ext cx="3051599" cy="4215908"/>
          </a:xfrm>
        </p:spPr>
        <p:txBody>
          <a:bodyPr>
            <a:norm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para conseguir un pronóstico del nivel de ozono en la región.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usados: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Committe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Neightbors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Hieralchical cluster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AEBAD2-7B6F-B428-3AA8-887052C181AA}"/>
              </a:ext>
            </a:extLst>
          </p:cNvPr>
          <p:cNvSpPr txBox="1"/>
          <p:nvPr/>
        </p:nvSpPr>
        <p:spPr>
          <a:xfrm>
            <a:off x="1065169" y="1256062"/>
            <a:ext cx="1005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Caso de estudio 2</a:t>
            </a:r>
          </a:p>
          <a:p>
            <a:endParaRPr lang="es-ES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C694F64-811E-2EE2-F82D-0FDB1C29DC44}"/>
              </a:ext>
            </a:extLst>
          </p:cNvPr>
          <p:cNvSpPr txBox="1">
            <a:spLocks/>
          </p:cNvSpPr>
          <p:nvPr/>
        </p:nvSpPr>
        <p:spPr>
          <a:xfrm>
            <a:off x="3963600" y="1839292"/>
            <a:ext cx="3051599" cy="421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 datos diarios desde 2013 a Febrero de 2014 y características: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Promedio por hora de algunos elementos químicos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Humedad relativa 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Dirección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Velocidad del viento 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Presión atmosférica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Radiación solar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40FA28A-05FE-15EF-8AC8-4DB4057742B3}"/>
              </a:ext>
            </a:extLst>
          </p:cNvPr>
          <p:cNvSpPr txBox="1">
            <a:spLocks/>
          </p:cNvSpPr>
          <p:nvPr/>
        </p:nvSpPr>
        <p:spPr>
          <a:xfrm>
            <a:off x="7479599" y="2258330"/>
            <a:ext cx="1930801" cy="379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22F85B8B-5C98-03C5-DEE4-4C5770B1E668}"/>
              </a:ext>
            </a:extLst>
          </p:cNvPr>
          <p:cNvSpPr txBox="1">
            <a:spLocks/>
          </p:cNvSpPr>
          <p:nvPr/>
        </p:nvSpPr>
        <p:spPr>
          <a:xfrm>
            <a:off x="8475171" y="681200"/>
            <a:ext cx="2088000" cy="379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E27C5796-EDDA-F6DB-91ED-B9A20103AC78}"/>
              </a:ext>
            </a:extLst>
          </p:cNvPr>
          <p:cNvSpPr txBox="1">
            <a:spLocks/>
          </p:cNvSpPr>
          <p:nvPr/>
        </p:nvSpPr>
        <p:spPr>
          <a:xfrm>
            <a:off x="7479598" y="1839292"/>
            <a:ext cx="4018802" cy="419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contenido 2">
                <a:extLst>
                  <a:ext uri="{FF2B5EF4-FFF2-40B4-BE49-F238E27FC236}">
                    <a16:creationId xmlns:a16="http://schemas.microsoft.com/office/drawing/2014/main" id="{E1A91E3A-B3D4-D0EB-D276-AD8379F1F1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9597" y="1839292"/>
                <a:ext cx="3051599" cy="4211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_tradnl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Resultados</a:t>
                </a:r>
              </a:p>
              <a:p>
                <a:r>
                  <a:rPr lang="es-E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algoritmo que dio mejor resultado fue el Random Forest (RMSE y MAE más bajos).</a:t>
                </a:r>
              </a:p>
              <a:p>
                <a:r>
                  <a:rPr lang="es-ES_tradnl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Establecimiento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umbral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0.75</a:t>
                </a:r>
              </a:p>
              <a:p>
                <a:r>
                  <a:rPr lang="es-E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Todos los algoritmos por encima del umbral, con lo que el estudio dio buen resultado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Marcador de contenido 2">
                <a:extLst>
                  <a:ext uri="{FF2B5EF4-FFF2-40B4-BE49-F238E27FC236}">
                    <a16:creationId xmlns:a16="http://schemas.microsoft.com/office/drawing/2014/main" id="{E1A91E3A-B3D4-D0EB-D276-AD8379F1F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97" y="1839292"/>
                <a:ext cx="3051599" cy="4211416"/>
              </a:xfrm>
              <a:prstGeom prst="rect">
                <a:avLst/>
              </a:prstGeom>
              <a:blipFill>
                <a:blip r:embed="rId3"/>
                <a:stretch>
                  <a:fillRect l="-826" t="-300" r="-206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35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33893-044D-F231-99D6-CCE1CCEE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69" y="2537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Estado del arte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90A63-1103-101E-F1AB-9507F4717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001" y="1834800"/>
            <a:ext cx="3051599" cy="4215908"/>
          </a:xfrm>
        </p:spPr>
        <p:txBody>
          <a:bodyPr>
            <a:norm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para conseguir un pronóstico de la energía eólica que se podría generar.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usados: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propio (base XGBoost)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Regression Trees (CART)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 Neural Network (BPNN)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Regression (SVR)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AEBAD2-7B6F-B428-3AA8-887052C181AA}"/>
              </a:ext>
            </a:extLst>
          </p:cNvPr>
          <p:cNvSpPr txBox="1"/>
          <p:nvPr/>
        </p:nvSpPr>
        <p:spPr>
          <a:xfrm>
            <a:off x="1065169" y="1256062"/>
            <a:ext cx="1005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Caso de estudio 3</a:t>
            </a:r>
          </a:p>
          <a:p>
            <a:endParaRPr lang="es-ES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C694F64-811E-2EE2-F82D-0FDB1C29DC44}"/>
              </a:ext>
            </a:extLst>
          </p:cNvPr>
          <p:cNvSpPr txBox="1">
            <a:spLocks/>
          </p:cNvSpPr>
          <p:nvPr/>
        </p:nvSpPr>
        <p:spPr>
          <a:xfrm>
            <a:off x="3963600" y="1839292"/>
            <a:ext cx="3051599" cy="4211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 características: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Día de la semana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Día del año 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Día del mes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 del año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de la energía eólica de las 24h anteriores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de la energía eólica de las 48h anteriores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Velocidad del viento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Dirección del viento 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Humedad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40FA28A-05FE-15EF-8AC8-4DB4057742B3}"/>
              </a:ext>
            </a:extLst>
          </p:cNvPr>
          <p:cNvSpPr txBox="1">
            <a:spLocks/>
          </p:cNvSpPr>
          <p:nvPr/>
        </p:nvSpPr>
        <p:spPr>
          <a:xfrm>
            <a:off x="7479599" y="2258330"/>
            <a:ext cx="1930801" cy="379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22F85B8B-5C98-03C5-DEE4-4C5770B1E668}"/>
              </a:ext>
            </a:extLst>
          </p:cNvPr>
          <p:cNvSpPr txBox="1">
            <a:spLocks/>
          </p:cNvSpPr>
          <p:nvPr/>
        </p:nvSpPr>
        <p:spPr>
          <a:xfrm>
            <a:off x="8475171" y="681200"/>
            <a:ext cx="2088000" cy="379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E27C5796-EDDA-F6DB-91ED-B9A20103AC78}"/>
              </a:ext>
            </a:extLst>
          </p:cNvPr>
          <p:cNvSpPr txBox="1">
            <a:spLocks/>
          </p:cNvSpPr>
          <p:nvPr/>
        </p:nvSpPr>
        <p:spPr>
          <a:xfrm>
            <a:off x="7479598" y="1839292"/>
            <a:ext cx="4018802" cy="419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E1A91E3A-B3D4-D0EB-D276-AD8379F1F112}"/>
              </a:ext>
            </a:extLst>
          </p:cNvPr>
          <p:cNvSpPr txBox="1">
            <a:spLocks/>
          </p:cNvSpPr>
          <p:nvPr/>
        </p:nvSpPr>
        <p:spPr>
          <a:xfrm>
            <a:off x="7479597" y="1839292"/>
            <a:ext cx="3051599" cy="421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con mejor resultado fue el algoritmo creado usando como base Xgboost.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Métricas de error usadas MSE, RMSE, MAE, RMAE</a:t>
            </a:r>
          </a:p>
        </p:txBody>
      </p:sp>
    </p:spTree>
    <p:extLst>
      <p:ext uri="{BB962C8B-B14F-4D97-AF65-F5344CB8AC3E}">
        <p14:creationId xmlns:p14="http://schemas.microsoft.com/office/powerpoint/2010/main" val="412563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33893-044D-F231-99D6-CCE1CCEE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69" y="2537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Estado del arte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90A63-1103-101E-F1AB-9507F4717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001" y="1845292"/>
            <a:ext cx="3051599" cy="4215908"/>
          </a:xfrm>
        </p:spPr>
        <p:txBody>
          <a:bodyPr>
            <a:norm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para conseguir un pronóstico de la temperatura ambiental.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usados: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 (ANN) 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using RNN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AEBAD2-7B6F-B428-3AA8-887052C181AA}"/>
              </a:ext>
            </a:extLst>
          </p:cNvPr>
          <p:cNvSpPr txBox="1"/>
          <p:nvPr/>
        </p:nvSpPr>
        <p:spPr>
          <a:xfrm>
            <a:off x="1065169" y="1256062"/>
            <a:ext cx="1005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Caso de estudio 4</a:t>
            </a:r>
          </a:p>
          <a:p>
            <a:endParaRPr lang="es-ES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C694F64-811E-2EE2-F82D-0FDB1C29DC44}"/>
              </a:ext>
            </a:extLst>
          </p:cNvPr>
          <p:cNvSpPr txBox="1">
            <a:spLocks/>
          </p:cNvSpPr>
          <p:nvPr/>
        </p:nvSpPr>
        <p:spPr>
          <a:xfrm>
            <a:off x="3963600" y="1839292"/>
            <a:ext cx="3051599" cy="421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 datos diarios desde 2006 a 2018 y características: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Temperatura del aire a 2 metros de altura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Presión atmosférica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Humedad 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Dirección media del viento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Nubosidad total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Visibilidad horizontal 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Temperatura del punto de rocío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40FA28A-05FE-15EF-8AC8-4DB4057742B3}"/>
              </a:ext>
            </a:extLst>
          </p:cNvPr>
          <p:cNvSpPr txBox="1">
            <a:spLocks/>
          </p:cNvSpPr>
          <p:nvPr/>
        </p:nvSpPr>
        <p:spPr>
          <a:xfrm>
            <a:off x="7479599" y="2258330"/>
            <a:ext cx="1930801" cy="379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22F85B8B-5C98-03C5-DEE4-4C5770B1E668}"/>
              </a:ext>
            </a:extLst>
          </p:cNvPr>
          <p:cNvSpPr txBox="1">
            <a:spLocks/>
          </p:cNvSpPr>
          <p:nvPr/>
        </p:nvSpPr>
        <p:spPr>
          <a:xfrm>
            <a:off x="8475171" y="681200"/>
            <a:ext cx="2088000" cy="379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E27C5796-EDDA-F6DB-91ED-B9A20103AC78}"/>
              </a:ext>
            </a:extLst>
          </p:cNvPr>
          <p:cNvSpPr txBox="1">
            <a:spLocks/>
          </p:cNvSpPr>
          <p:nvPr/>
        </p:nvSpPr>
        <p:spPr>
          <a:xfrm>
            <a:off x="7479598" y="1839292"/>
            <a:ext cx="4018802" cy="419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E1A91E3A-B3D4-D0EB-D276-AD8379F1F112}"/>
              </a:ext>
            </a:extLst>
          </p:cNvPr>
          <p:cNvSpPr txBox="1">
            <a:spLocks/>
          </p:cNvSpPr>
          <p:nvPr/>
        </p:nvSpPr>
        <p:spPr>
          <a:xfrm>
            <a:off x="7479597" y="1839292"/>
            <a:ext cx="3051599" cy="421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con mejor resultado Time Series using RNN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error </a:t>
            </a:r>
            <a:r>
              <a:rPr 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RMSE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91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0D152-2039-C94A-911D-250AAA45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583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Creación del dataset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B1408-86F2-13DD-4829-38408C377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5151" y="2302625"/>
            <a:ext cx="4910049" cy="4311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Smart Politech</a:t>
            </a:r>
          </a:p>
          <a:p>
            <a:pPr lvl="1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Extracción de datos de la grafica de Grafana creada por el proyecto Smart Politech</a:t>
            </a:r>
          </a:p>
          <a:p>
            <a:pPr lvl="1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extraídos desde Junio de 2016 a Diciembre de 2020</a:t>
            </a:r>
          </a:p>
          <a:p>
            <a:pPr lvl="1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de 27000 filas de datos</a:t>
            </a:r>
          </a:p>
          <a:p>
            <a:pPr lvl="1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Características:</a:t>
            </a:r>
          </a:p>
          <a:p>
            <a:pPr lvl="2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 (Aula i5, Norba, Novell…)</a:t>
            </a:r>
          </a:p>
          <a:p>
            <a:pPr lvl="2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</a:t>
            </a:r>
          </a:p>
          <a:p>
            <a:pPr lvl="2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(Temperatura)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después de transformación:</a:t>
            </a:r>
          </a:p>
          <a:p>
            <a:pPr lvl="2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 (0, 1, 2, 3…)</a:t>
            </a:r>
          </a:p>
          <a:p>
            <a:pPr lvl="2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</a:t>
            </a:r>
          </a:p>
          <a:p>
            <a:pPr lvl="2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Día</a:t>
            </a:r>
          </a:p>
          <a:p>
            <a:pPr lvl="2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</a:t>
            </a:r>
          </a:p>
          <a:p>
            <a:pPr lvl="2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(Temperatura)</a:t>
            </a: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4625D4A-1866-0DE5-28AE-71F6F924B6B3}"/>
              </a:ext>
            </a:extLst>
          </p:cNvPr>
          <p:cNvSpPr txBox="1">
            <a:spLocks/>
          </p:cNvSpPr>
          <p:nvPr/>
        </p:nvSpPr>
        <p:spPr>
          <a:xfrm>
            <a:off x="1219200" y="2302625"/>
            <a:ext cx="4757651" cy="4070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Web</a:t>
            </a:r>
          </a:p>
          <a:p>
            <a:pPr lvl="1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Extracción de datos de la web de Weather Underground</a:t>
            </a:r>
          </a:p>
          <a:p>
            <a:pPr lvl="1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Scrapping como método de extracción</a:t>
            </a:r>
          </a:p>
          <a:p>
            <a:pPr lvl="1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de la web son recogidos con dispositivos IoT</a:t>
            </a:r>
          </a:p>
          <a:p>
            <a:pPr lvl="1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Fechas desde Enero de 2013 a Junio de 2022</a:t>
            </a:r>
          </a:p>
          <a:p>
            <a:pPr lvl="1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3370 filas de datos</a:t>
            </a:r>
          </a:p>
          <a:p>
            <a:pPr lvl="1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Características:</a:t>
            </a:r>
          </a:p>
          <a:p>
            <a:pPr lvl="2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</a:t>
            </a:r>
          </a:p>
          <a:p>
            <a:pPr lvl="2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</a:t>
            </a:r>
          </a:p>
          <a:p>
            <a:pPr lvl="2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Día</a:t>
            </a:r>
          </a:p>
          <a:p>
            <a:pPr lvl="2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</a:p>
          <a:p>
            <a:pPr lvl="2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Humedad</a:t>
            </a:r>
          </a:p>
          <a:p>
            <a:pPr lvl="2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Velocidad del viento</a:t>
            </a:r>
          </a:p>
          <a:p>
            <a:pPr lvl="2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Presión</a:t>
            </a:r>
          </a:p>
          <a:p>
            <a:pPr lvl="2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Punto de rocío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855496E-B000-A098-B38A-95A19A1ED29C}"/>
              </a:ext>
            </a:extLst>
          </p:cNvPr>
          <p:cNvSpPr txBox="1">
            <a:spLocks/>
          </p:cNvSpPr>
          <p:nvPr/>
        </p:nvSpPr>
        <p:spPr>
          <a:xfrm>
            <a:off x="1219200" y="1554480"/>
            <a:ext cx="9906000" cy="515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necesita un conjunto de datos históricos para poder trabajar, ya que se basa en estos para realizar predicciones futuras.</a:t>
            </a:r>
          </a:p>
        </p:txBody>
      </p:sp>
    </p:spTree>
    <p:extLst>
      <p:ext uri="{BB962C8B-B14F-4D97-AF65-F5344CB8AC3E}">
        <p14:creationId xmlns:p14="http://schemas.microsoft.com/office/powerpoint/2010/main" val="2086340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7E8F8-2047-BFC9-05CB-C52E5D07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527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Metodología e implementación</a:t>
            </a:r>
            <a:endParaRPr lang="es-ES" sz="4000" dirty="0"/>
          </a:p>
        </p:txBody>
      </p:sp>
      <p:graphicFrame>
        <p:nvGraphicFramePr>
          <p:cNvPr id="33" name="Marcador de contenido 32">
            <a:extLst>
              <a:ext uri="{FF2B5EF4-FFF2-40B4-BE49-F238E27FC236}">
                <a16:creationId xmlns:a16="http://schemas.microsoft.com/office/drawing/2014/main" id="{B718F196-C480-661B-3D25-454CB2AB3B3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96857612"/>
              </p:ext>
            </p:extLst>
          </p:nvPr>
        </p:nvGraphicFramePr>
        <p:xfrm>
          <a:off x="1216668" y="4369024"/>
          <a:ext cx="2879835" cy="2154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6" name="Grupo 35">
            <a:extLst>
              <a:ext uri="{FF2B5EF4-FFF2-40B4-BE49-F238E27FC236}">
                <a16:creationId xmlns:a16="http://schemas.microsoft.com/office/drawing/2014/main" id="{2A6D86CC-F023-A29E-D71E-54367C08D338}"/>
              </a:ext>
            </a:extLst>
          </p:cNvPr>
          <p:cNvGrpSpPr/>
          <p:nvPr/>
        </p:nvGrpSpPr>
        <p:grpSpPr>
          <a:xfrm rot="5400000">
            <a:off x="10260635" y="3746158"/>
            <a:ext cx="2005371" cy="280800"/>
            <a:chOff x="7841740" y="2053691"/>
            <a:chExt cx="205173" cy="241975"/>
          </a:xfrm>
        </p:grpSpPr>
        <p:sp>
          <p:nvSpPr>
            <p:cNvPr id="37" name="Flecha derecha 36">
              <a:extLst>
                <a:ext uri="{FF2B5EF4-FFF2-40B4-BE49-F238E27FC236}">
                  <a16:creationId xmlns:a16="http://schemas.microsoft.com/office/drawing/2014/main" id="{3A5FCA96-3552-F1CB-DFD4-5F622DBA05FE}"/>
                </a:ext>
              </a:extLst>
            </p:cNvPr>
            <p:cNvSpPr/>
            <p:nvPr/>
          </p:nvSpPr>
          <p:spPr>
            <a:xfrm>
              <a:off x="7841740" y="2053691"/>
              <a:ext cx="205173" cy="24197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lecha derecha 4">
              <a:extLst>
                <a:ext uri="{FF2B5EF4-FFF2-40B4-BE49-F238E27FC236}">
                  <a16:creationId xmlns:a16="http://schemas.microsoft.com/office/drawing/2014/main" id="{56B3731B-52CA-D65F-3561-E7480C408D30}"/>
                </a:ext>
              </a:extLst>
            </p:cNvPr>
            <p:cNvSpPr txBox="1"/>
            <p:nvPr/>
          </p:nvSpPr>
          <p:spPr>
            <a:xfrm>
              <a:off x="7841740" y="2101694"/>
              <a:ext cx="143621" cy="1440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000" kern="1200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5D9E958-AFB9-307A-2493-4DCFDAE58112}"/>
              </a:ext>
            </a:extLst>
          </p:cNvPr>
          <p:cNvGrpSpPr/>
          <p:nvPr/>
        </p:nvGrpSpPr>
        <p:grpSpPr>
          <a:xfrm>
            <a:off x="4254781" y="5375166"/>
            <a:ext cx="6062043" cy="280800"/>
            <a:chOff x="7841740" y="2053691"/>
            <a:chExt cx="205173" cy="240014"/>
          </a:xfrm>
        </p:grpSpPr>
        <p:sp>
          <p:nvSpPr>
            <p:cNvPr id="40" name="Flecha derecha 39">
              <a:extLst>
                <a:ext uri="{FF2B5EF4-FFF2-40B4-BE49-F238E27FC236}">
                  <a16:creationId xmlns:a16="http://schemas.microsoft.com/office/drawing/2014/main" id="{BCA91A3C-38EF-374E-2AA6-62D86716BE19}"/>
                </a:ext>
              </a:extLst>
            </p:cNvPr>
            <p:cNvSpPr/>
            <p:nvPr/>
          </p:nvSpPr>
          <p:spPr>
            <a:xfrm>
              <a:off x="7841740" y="2053691"/>
              <a:ext cx="205173" cy="24001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lecha derecha 4">
              <a:extLst>
                <a:ext uri="{FF2B5EF4-FFF2-40B4-BE49-F238E27FC236}">
                  <a16:creationId xmlns:a16="http://schemas.microsoft.com/office/drawing/2014/main" id="{3E70E718-0A34-590A-5B8A-97E79F1FCD9A}"/>
                </a:ext>
              </a:extLst>
            </p:cNvPr>
            <p:cNvSpPr txBox="1"/>
            <p:nvPr/>
          </p:nvSpPr>
          <p:spPr>
            <a:xfrm>
              <a:off x="7841740" y="2101694"/>
              <a:ext cx="143621" cy="1440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000" kern="1200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CF3F191A-58B6-563C-7DD8-61846C035998}"/>
              </a:ext>
            </a:extLst>
          </p:cNvPr>
          <p:cNvGrpSpPr/>
          <p:nvPr/>
        </p:nvGrpSpPr>
        <p:grpSpPr>
          <a:xfrm>
            <a:off x="347540" y="3569757"/>
            <a:ext cx="1438520" cy="590400"/>
            <a:chOff x="0" y="138207"/>
            <a:chExt cx="1172095" cy="703257"/>
          </a:xfrm>
          <a:solidFill>
            <a:schemeClr val="accent5">
              <a:lumMod val="50000"/>
            </a:schemeClr>
          </a:solidFill>
        </p:grpSpPr>
        <p:sp>
          <p:nvSpPr>
            <p:cNvPr id="43" name="Rectángulo redondeado 42">
              <a:extLst>
                <a:ext uri="{FF2B5EF4-FFF2-40B4-BE49-F238E27FC236}">
                  <a16:creationId xmlns:a16="http://schemas.microsoft.com/office/drawing/2014/main" id="{C3A2E54F-D7E9-4D99-C2A4-6FF9AF31E7D7}"/>
                </a:ext>
              </a:extLst>
            </p:cNvPr>
            <p:cNvSpPr/>
            <p:nvPr/>
          </p:nvSpPr>
          <p:spPr>
            <a:xfrm>
              <a:off x="0" y="138207"/>
              <a:ext cx="1172095" cy="703257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97FFECF7-B7F3-3FB3-EF93-E33AE8D1812E}"/>
                </a:ext>
              </a:extLst>
            </p:cNvPr>
            <p:cNvSpPr txBox="1"/>
            <p:nvPr/>
          </p:nvSpPr>
          <p:spPr>
            <a:xfrm>
              <a:off x="20598" y="158805"/>
              <a:ext cx="1130899" cy="66206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Inicio</a:t>
              </a:r>
            </a:p>
          </p:txBody>
        </p:sp>
      </p:grpSp>
      <p:graphicFrame>
        <p:nvGraphicFramePr>
          <p:cNvPr id="45" name="Marcador de contenido 32">
            <a:extLst>
              <a:ext uri="{FF2B5EF4-FFF2-40B4-BE49-F238E27FC236}">
                <a16:creationId xmlns:a16="http://schemas.microsoft.com/office/drawing/2014/main" id="{EFFCE8E2-7BD8-BCFD-B24F-CCB0E52690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381552"/>
              </p:ext>
            </p:extLst>
          </p:nvPr>
        </p:nvGraphicFramePr>
        <p:xfrm>
          <a:off x="1207538" y="-48123"/>
          <a:ext cx="10621001" cy="4580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46" name="Grupo 45">
            <a:extLst>
              <a:ext uri="{FF2B5EF4-FFF2-40B4-BE49-F238E27FC236}">
                <a16:creationId xmlns:a16="http://schemas.microsoft.com/office/drawing/2014/main" id="{81CBFE1E-F77D-5AD2-5956-01BC586CF8C6}"/>
              </a:ext>
            </a:extLst>
          </p:cNvPr>
          <p:cNvGrpSpPr/>
          <p:nvPr/>
        </p:nvGrpSpPr>
        <p:grpSpPr>
          <a:xfrm>
            <a:off x="10700383" y="5076159"/>
            <a:ext cx="1128156" cy="740352"/>
            <a:chOff x="9484679" y="1920270"/>
            <a:chExt cx="1128156" cy="740352"/>
          </a:xfrm>
        </p:grpSpPr>
        <p:sp>
          <p:nvSpPr>
            <p:cNvPr id="47" name="Rectángulo redondeado 46">
              <a:extLst>
                <a:ext uri="{FF2B5EF4-FFF2-40B4-BE49-F238E27FC236}">
                  <a16:creationId xmlns:a16="http://schemas.microsoft.com/office/drawing/2014/main" id="{FC7657DA-13C1-0495-D098-04455C387752}"/>
                </a:ext>
              </a:extLst>
            </p:cNvPr>
            <p:cNvSpPr/>
            <p:nvPr/>
          </p:nvSpPr>
          <p:spPr>
            <a:xfrm>
              <a:off x="9484679" y="1920270"/>
              <a:ext cx="1128156" cy="74035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C064C4F3-E524-8F51-753B-C84B80AF5887}"/>
                </a:ext>
              </a:extLst>
            </p:cNvPr>
            <p:cNvSpPr txBox="1"/>
            <p:nvPr/>
          </p:nvSpPr>
          <p:spPr>
            <a:xfrm>
              <a:off x="9506363" y="1941954"/>
              <a:ext cx="1084788" cy="6969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Representar modelo en el Frontend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017BFAF8-726E-37AC-12FF-2F1D26077CB2}"/>
              </a:ext>
            </a:extLst>
          </p:cNvPr>
          <p:cNvGrpSpPr/>
          <p:nvPr/>
        </p:nvGrpSpPr>
        <p:grpSpPr>
          <a:xfrm rot="3059211">
            <a:off x="743343" y="4554140"/>
            <a:ext cx="752591" cy="292857"/>
            <a:chOff x="1184488" y="944029"/>
            <a:chExt cx="293216" cy="292857"/>
          </a:xfrm>
        </p:grpSpPr>
        <p:sp>
          <p:nvSpPr>
            <p:cNvPr id="50" name="Flecha derecha 49">
              <a:extLst>
                <a:ext uri="{FF2B5EF4-FFF2-40B4-BE49-F238E27FC236}">
                  <a16:creationId xmlns:a16="http://schemas.microsoft.com/office/drawing/2014/main" id="{6C0CF841-7298-FBAC-3869-E29085061912}"/>
                </a:ext>
              </a:extLst>
            </p:cNvPr>
            <p:cNvSpPr/>
            <p:nvPr/>
          </p:nvSpPr>
          <p:spPr>
            <a:xfrm rot="8310">
              <a:off x="1184488" y="944029"/>
              <a:ext cx="293216" cy="29285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Flecha derecha 4">
              <a:extLst>
                <a:ext uri="{FF2B5EF4-FFF2-40B4-BE49-F238E27FC236}">
                  <a16:creationId xmlns:a16="http://schemas.microsoft.com/office/drawing/2014/main" id="{37A329F9-72A0-95C8-11CB-C153640331A3}"/>
                </a:ext>
              </a:extLst>
            </p:cNvPr>
            <p:cNvSpPr txBox="1"/>
            <p:nvPr/>
          </p:nvSpPr>
          <p:spPr>
            <a:xfrm rot="8310">
              <a:off x="1184488" y="1002494"/>
              <a:ext cx="205359" cy="175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200" kern="1200"/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BC30B9C6-F837-0CA7-9E54-691824435E87}"/>
              </a:ext>
            </a:extLst>
          </p:cNvPr>
          <p:cNvGrpSpPr/>
          <p:nvPr/>
        </p:nvGrpSpPr>
        <p:grpSpPr>
          <a:xfrm rot="18507639">
            <a:off x="695956" y="2882041"/>
            <a:ext cx="752400" cy="292857"/>
            <a:chOff x="1184488" y="944029"/>
            <a:chExt cx="293216" cy="292857"/>
          </a:xfrm>
        </p:grpSpPr>
        <p:sp>
          <p:nvSpPr>
            <p:cNvPr id="53" name="Flecha derecha 52">
              <a:extLst>
                <a:ext uri="{FF2B5EF4-FFF2-40B4-BE49-F238E27FC236}">
                  <a16:creationId xmlns:a16="http://schemas.microsoft.com/office/drawing/2014/main" id="{AE3F974A-68FE-167E-9E40-62C54E1CCCAC}"/>
                </a:ext>
              </a:extLst>
            </p:cNvPr>
            <p:cNvSpPr/>
            <p:nvPr/>
          </p:nvSpPr>
          <p:spPr>
            <a:xfrm rot="8310">
              <a:off x="1184488" y="944029"/>
              <a:ext cx="293216" cy="29285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Flecha derecha 4">
              <a:extLst>
                <a:ext uri="{FF2B5EF4-FFF2-40B4-BE49-F238E27FC236}">
                  <a16:creationId xmlns:a16="http://schemas.microsoft.com/office/drawing/2014/main" id="{B4F7A940-4AEA-D8F5-BEE4-05002FF61EFF}"/>
                </a:ext>
              </a:extLst>
            </p:cNvPr>
            <p:cNvSpPr txBox="1"/>
            <p:nvPr/>
          </p:nvSpPr>
          <p:spPr>
            <a:xfrm rot="8310">
              <a:off x="1184488" y="1002494"/>
              <a:ext cx="205359" cy="175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200" kern="1200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5A64A210-A466-13BB-D6A4-3A3D3244E8E0}"/>
              </a:ext>
            </a:extLst>
          </p:cNvPr>
          <p:cNvGrpSpPr/>
          <p:nvPr/>
        </p:nvGrpSpPr>
        <p:grpSpPr>
          <a:xfrm>
            <a:off x="1850832" y="3004368"/>
            <a:ext cx="1361789" cy="430924"/>
            <a:chOff x="1587584" y="1920270"/>
            <a:chExt cx="1128156" cy="74035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6" name="Rectángulo redondeado 55">
              <a:extLst>
                <a:ext uri="{FF2B5EF4-FFF2-40B4-BE49-F238E27FC236}">
                  <a16:creationId xmlns:a16="http://schemas.microsoft.com/office/drawing/2014/main" id="{5509499C-6ECE-B224-D99E-FBB11EE35CAD}"/>
                </a:ext>
              </a:extLst>
            </p:cNvPr>
            <p:cNvSpPr/>
            <p:nvPr/>
          </p:nvSpPr>
          <p:spPr>
            <a:xfrm>
              <a:off x="1587584" y="1920270"/>
              <a:ext cx="1128156" cy="74035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FF927F4B-BE3F-0D77-74F9-143DEBDCE4A0}"/>
                </a:ext>
              </a:extLst>
            </p:cNvPr>
            <p:cNvSpPr txBox="1"/>
            <p:nvPr/>
          </p:nvSpPr>
          <p:spPr>
            <a:xfrm>
              <a:off x="1609268" y="1941954"/>
              <a:ext cx="1084788" cy="6969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Limpieza de datos inválidos</a:t>
              </a:r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8D5838C-4B20-CCFC-FF72-3434ADB72879}"/>
              </a:ext>
            </a:extLst>
          </p:cNvPr>
          <p:cNvGrpSpPr/>
          <p:nvPr/>
        </p:nvGrpSpPr>
        <p:grpSpPr>
          <a:xfrm>
            <a:off x="3382365" y="3004368"/>
            <a:ext cx="1361789" cy="430924"/>
            <a:chOff x="1587584" y="1920270"/>
            <a:chExt cx="1128156" cy="740352"/>
          </a:xfrm>
        </p:grpSpPr>
        <p:sp>
          <p:nvSpPr>
            <p:cNvPr id="59" name="Rectángulo redondeado 58">
              <a:extLst>
                <a:ext uri="{FF2B5EF4-FFF2-40B4-BE49-F238E27FC236}">
                  <a16:creationId xmlns:a16="http://schemas.microsoft.com/office/drawing/2014/main" id="{6129AF78-2273-B683-1BBD-A0E999C57504}"/>
                </a:ext>
              </a:extLst>
            </p:cNvPr>
            <p:cNvSpPr/>
            <p:nvPr/>
          </p:nvSpPr>
          <p:spPr>
            <a:xfrm>
              <a:off x="1587584" y="1920270"/>
              <a:ext cx="1128156" cy="74035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7FF75221-E342-5ED1-973B-00FABA30D124}"/>
                </a:ext>
              </a:extLst>
            </p:cNvPr>
            <p:cNvSpPr txBox="1"/>
            <p:nvPr/>
          </p:nvSpPr>
          <p:spPr>
            <a:xfrm>
              <a:off x="1609267" y="1963637"/>
              <a:ext cx="1084788" cy="6969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Selección de los Features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858AE8FC-B960-ABCA-3CC3-ADC7B74B26E7}"/>
              </a:ext>
            </a:extLst>
          </p:cNvPr>
          <p:cNvGrpSpPr/>
          <p:nvPr/>
        </p:nvGrpSpPr>
        <p:grpSpPr>
          <a:xfrm rot="6795220">
            <a:off x="2997305" y="2789350"/>
            <a:ext cx="237600" cy="108000"/>
            <a:chOff x="1249137" y="2150555"/>
            <a:chExt cx="239169" cy="279782"/>
          </a:xfrm>
        </p:grpSpPr>
        <p:sp>
          <p:nvSpPr>
            <p:cNvPr id="62" name="Flecha derecha 61">
              <a:extLst>
                <a:ext uri="{FF2B5EF4-FFF2-40B4-BE49-F238E27FC236}">
                  <a16:creationId xmlns:a16="http://schemas.microsoft.com/office/drawing/2014/main" id="{63F51747-9D3F-0928-4CC6-ED7D06AEDE5E}"/>
                </a:ext>
              </a:extLst>
            </p:cNvPr>
            <p:cNvSpPr/>
            <p:nvPr/>
          </p:nvSpPr>
          <p:spPr>
            <a:xfrm>
              <a:off x="1249137" y="2150555"/>
              <a:ext cx="239169" cy="27978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Flecha derecha 4">
              <a:extLst>
                <a:ext uri="{FF2B5EF4-FFF2-40B4-BE49-F238E27FC236}">
                  <a16:creationId xmlns:a16="http://schemas.microsoft.com/office/drawing/2014/main" id="{F1076F13-0738-2A37-33AA-FAD2EC6001F2}"/>
                </a:ext>
              </a:extLst>
            </p:cNvPr>
            <p:cNvSpPr txBox="1"/>
            <p:nvPr/>
          </p:nvSpPr>
          <p:spPr>
            <a:xfrm>
              <a:off x="1249137" y="2206511"/>
              <a:ext cx="167418" cy="1678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100" kern="1200"/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1BE5C076-111B-9712-D3DC-F7E8F1409C73}"/>
              </a:ext>
            </a:extLst>
          </p:cNvPr>
          <p:cNvGrpSpPr/>
          <p:nvPr/>
        </p:nvGrpSpPr>
        <p:grpSpPr>
          <a:xfrm rot="4045880">
            <a:off x="3477062" y="2794971"/>
            <a:ext cx="237600" cy="108000"/>
            <a:chOff x="1249137" y="2150555"/>
            <a:chExt cx="239169" cy="279782"/>
          </a:xfrm>
        </p:grpSpPr>
        <p:sp>
          <p:nvSpPr>
            <p:cNvPr id="65" name="Flecha derecha 64">
              <a:extLst>
                <a:ext uri="{FF2B5EF4-FFF2-40B4-BE49-F238E27FC236}">
                  <a16:creationId xmlns:a16="http://schemas.microsoft.com/office/drawing/2014/main" id="{90A2D193-534E-49A0-959E-1182A01A3EA7}"/>
                </a:ext>
              </a:extLst>
            </p:cNvPr>
            <p:cNvSpPr/>
            <p:nvPr/>
          </p:nvSpPr>
          <p:spPr>
            <a:xfrm>
              <a:off x="1249137" y="2150555"/>
              <a:ext cx="239169" cy="27978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Flecha derecha 4">
              <a:extLst>
                <a:ext uri="{FF2B5EF4-FFF2-40B4-BE49-F238E27FC236}">
                  <a16:creationId xmlns:a16="http://schemas.microsoft.com/office/drawing/2014/main" id="{FF41DF1F-0E34-2D73-2501-7CC36B739F9B}"/>
                </a:ext>
              </a:extLst>
            </p:cNvPr>
            <p:cNvSpPr txBox="1"/>
            <p:nvPr/>
          </p:nvSpPr>
          <p:spPr>
            <a:xfrm>
              <a:off x="1249137" y="2206511"/>
              <a:ext cx="167418" cy="1678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40030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EF56-8A6C-3854-6D46-D0F60C0A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Resultados y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27839-44D8-A544-7808-DD12390F3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04290"/>
            <a:ext cx="10058400" cy="424787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EECBDE-53F0-2E8F-9FBB-F5D88A3F659A}"/>
              </a:ext>
            </a:extLst>
          </p:cNvPr>
          <p:cNvPicPr>
            <a:picLocks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933" y="1386903"/>
            <a:ext cx="7070400" cy="24984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B9D7198-BF35-ABB2-189A-D06C638DDA63}"/>
              </a:ext>
            </a:extLst>
          </p:cNvPr>
          <p:cNvPicPr>
            <a:picLocks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934" y="4006279"/>
            <a:ext cx="7069149" cy="2498400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41AF413-19F3-1E89-0CB4-3F2F04E6E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314497"/>
              </p:ext>
            </p:extLst>
          </p:nvPr>
        </p:nvGraphicFramePr>
        <p:xfrm>
          <a:off x="8208579" y="2220203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010270459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513455618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1890938617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99966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0.835799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1.750000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1.322876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3052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A848FB3-FAA3-80C6-243D-99CFBA7F4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26382"/>
              </p:ext>
            </p:extLst>
          </p:nvPr>
        </p:nvGraphicFramePr>
        <p:xfrm>
          <a:off x="8208579" y="4826999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96767576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2561425654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3380549050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3147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0.923130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1.587156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1.259824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2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367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EF56-8A6C-3854-6D46-D0F60C0A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Resultados y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27839-44D8-A544-7808-DD12390F3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04290"/>
            <a:ext cx="10058400" cy="424787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41AF413-19F3-1E89-0CB4-3F2F04E6E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26006"/>
              </p:ext>
            </p:extLst>
          </p:nvPr>
        </p:nvGraphicFramePr>
        <p:xfrm>
          <a:off x="8208579" y="2220203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010270459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513455618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1890938617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99966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0.932046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1.602886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1.266052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3052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A848FB3-FAA3-80C6-243D-99CFBA7F4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35475"/>
              </p:ext>
            </p:extLst>
          </p:nvPr>
        </p:nvGraphicFramePr>
        <p:xfrm>
          <a:off x="8208579" y="4826999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96767576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2561425654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3380549050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3147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0.880313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1.466668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1.211060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26639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FFE946F3-7519-E5C7-2A50-1BB2724B32D1}"/>
              </a:ext>
            </a:extLst>
          </p:cNvPr>
          <p:cNvPicPr>
            <a:picLocks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933" y="1384101"/>
            <a:ext cx="7070400" cy="249701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0C7C97B-4520-E962-FDE7-2617EF7014C2}"/>
              </a:ext>
            </a:extLst>
          </p:cNvPr>
          <p:cNvPicPr>
            <a:picLocks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933" y="4007716"/>
            <a:ext cx="7070400" cy="25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EF56-8A6C-3854-6D46-D0F60C0A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Resultados y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27839-44D8-A544-7808-DD12390F3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04290"/>
            <a:ext cx="10058400" cy="424787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41AF413-19F3-1E89-0CB4-3F2F04E6E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5918"/>
              </p:ext>
            </p:extLst>
          </p:nvPr>
        </p:nvGraphicFramePr>
        <p:xfrm>
          <a:off x="8208579" y="2220203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010270459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513455618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1890938617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99966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0.447718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0.616301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0.785048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3052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A848FB3-FAA3-80C6-243D-99CFBA7F4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23508"/>
              </p:ext>
            </p:extLst>
          </p:nvPr>
        </p:nvGraphicFramePr>
        <p:xfrm>
          <a:off x="8208579" y="4826999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96767576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2561425654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3380549050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3147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0.880319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1.466679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1.211065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26639"/>
                  </a:ext>
                </a:extLst>
              </a:tr>
            </a:tbl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0580E8C5-B46E-485B-7686-7AA5555ACA2E}"/>
              </a:ext>
            </a:extLst>
          </p:cNvPr>
          <p:cNvPicPr>
            <a:picLocks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962"/>
          <a:stretch/>
        </p:blipFill>
        <p:spPr bwMode="auto">
          <a:xfrm>
            <a:off x="767933" y="1381085"/>
            <a:ext cx="7070400" cy="2498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B54D82B-9E56-BEA3-A312-D93DB5333E21}"/>
              </a:ext>
            </a:extLst>
          </p:cNvPr>
          <p:cNvPicPr>
            <a:picLocks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933" y="4029819"/>
            <a:ext cx="7070400" cy="24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66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EF56-8A6C-3854-6D46-D0F60C0A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Resultados y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27839-44D8-A544-7808-DD12390F3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04290"/>
            <a:ext cx="10058400" cy="424787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41AF413-19F3-1E89-0CB4-3F2F04E6E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7412"/>
              </p:ext>
            </p:extLst>
          </p:nvPr>
        </p:nvGraphicFramePr>
        <p:xfrm>
          <a:off x="8208579" y="2220203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010270459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513455618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1890938617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99966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0.882776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1.469930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1.212407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3052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A848FB3-FAA3-80C6-243D-99CFBA7F4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70962"/>
              </p:ext>
            </p:extLst>
          </p:nvPr>
        </p:nvGraphicFramePr>
        <p:xfrm>
          <a:off x="8208579" y="4826999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96767576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2561425654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3380549050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3147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0.885141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1.482844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1.217721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26639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AD6B85AD-C17A-12B2-5E78-D85AC9AE46A6}"/>
              </a:ext>
            </a:extLst>
          </p:cNvPr>
          <p:cNvPicPr>
            <a:picLocks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933" y="1381085"/>
            <a:ext cx="7070400" cy="24992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A281FA1-EBAE-9E4E-B518-837C50152788}"/>
              </a:ext>
            </a:extLst>
          </p:cNvPr>
          <p:cNvPicPr>
            <a:picLocks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933" y="3990206"/>
            <a:ext cx="7070400" cy="24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13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EF56-8A6C-3854-6D46-D0F60C0A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Resultados y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27839-44D8-A544-7808-DD12390F3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04290"/>
            <a:ext cx="10058400" cy="424787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41AF413-19F3-1E89-0CB4-3F2F04E6E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00970"/>
              </p:ext>
            </p:extLst>
          </p:nvPr>
        </p:nvGraphicFramePr>
        <p:xfrm>
          <a:off x="8208579" y="2220203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010270459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513455618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1890938617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99966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0.403035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0.603295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0.776720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3052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A848FB3-FAA3-80C6-243D-99CFBA7F4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151293"/>
              </p:ext>
            </p:extLst>
          </p:nvPr>
        </p:nvGraphicFramePr>
        <p:xfrm>
          <a:off x="8208579" y="4826999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96767576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2561425654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3380549050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3147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0.459350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0.514622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0.717371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26639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F36DBB74-C224-031D-F2EC-9AF732D8B94B}"/>
              </a:ext>
            </a:extLst>
          </p:cNvPr>
          <p:cNvPicPr>
            <a:picLocks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933" y="1376844"/>
            <a:ext cx="7070400" cy="24984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A76F837-01E3-C235-64CF-9FAF71DAE83F}"/>
              </a:ext>
            </a:extLst>
          </p:cNvPr>
          <p:cNvPicPr>
            <a:picLocks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933" y="4004510"/>
            <a:ext cx="7070400" cy="24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3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AC340-23E8-DD7A-5162-DB29FBB5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6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Índice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C4A00-C412-EBAD-4250-92D8250EC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63040"/>
            <a:ext cx="10058400" cy="39319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Índice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Introducción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Objetivos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Estado del arte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Creación del dataset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Metodología e implementación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Resultados y discusión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Otra funcionalidad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Conclusiones</a:t>
            </a:r>
          </a:p>
        </p:txBody>
      </p:sp>
    </p:spTree>
    <p:extLst>
      <p:ext uri="{BB962C8B-B14F-4D97-AF65-F5344CB8AC3E}">
        <p14:creationId xmlns:p14="http://schemas.microsoft.com/office/powerpoint/2010/main" val="4202822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EF56-8A6C-3854-6D46-D0F60C0A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Resultados y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27839-44D8-A544-7808-DD12390F3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04290"/>
            <a:ext cx="10058400" cy="424787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41AF413-19F3-1E89-0CB4-3F2F04E6E25B}"/>
              </a:ext>
            </a:extLst>
          </p:cNvPr>
          <p:cNvGraphicFramePr>
            <a:graphicFrameLocks noGrp="1"/>
          </p:cNvGraphicFramePr>
          <p:nvPr/>
        </p:nvGraphicFramePr>
        <p:xfrm>
          <a:off x="8208579" y="2220203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010270459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513455618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1890938617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99966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0.403035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0.603295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0.776720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3052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A848FB3-FAA3-80C6-243D-99CFBA7F43BD}"/>
              </a:ext>
            </a:extLst>
          </p:cNvPr>
          <p:cNvGraphicFramePr>
            <a:graphicFrameLocks noGrp="1"/>
          </p:cNvGraphicFramePr>
          <p:nvPr/>
        </p:nvGraphicFramePr>
        <p:xfrm>
          <a:off x="8208579" y="4826999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96767576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2561425654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3380549050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3147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0.459350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0.514622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0.717371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26639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F36DBB74-C224-031D-F2EC-9AF732D8B94B}"/>
              </a:ext>
            </a:extLst>
          </p:cNvPr>
          <p:cNvPicPr>
            <a:picLocks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933" y="1376844"/>
            <a:ext cx="7070400" cy="24984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A76F837-01E3-C235-64CF-9FAF71DAE83F}"/>
              </a:ext>
            </a:extLst>
          </p:cNvPr>
          <p:cNvPicPr>
            <a:picLocks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933" y="4004510"/>
            <a:ext cx="7070400" cy="24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82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34C887C-3692-8751-B0BB-49F1D2FCD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Resultados y discusión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7D1DFD1-578C-6C31-916C-7226628DB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23456"/>
              </p:ext>
            </p:extLst>
          </p:nvPr>
        </p:nvGraphicFramePr>
        <p:xfrm>
          <a:off x="1398061" y="2207172"/>
          <a:ext cx="3730987" cy="4051262"/>
        </p:xfrm>
        <a:graphic>
          <a:graphicData uri="http://schemas.openxmlformats.org/drawingml/2006/table">
            <a:tbl>
              <a:tblPr firstRow="1" firstCol="1" bandRow="1"/>
              <a:tblGrid>
                <a:gridCol w="2301580">
                  <a:extLst>
                    <a:ext uri="{9D8B030D-6E8A-4147-A177-3AD203B41FA5}">
                      <a16:colId xmlns:a16="http://schemas.microsoft.com/office/drawing/2014/main" val="627140142"/>
                    </a:ext>
                  </a:extLst>
                </a:gridCol>
                <a:gridCol w="1429407">
                  <a:extLst>
                    <a:ext uri="{9D8B030D-6E8A-4147-A177-3AD203B41FA5}">
                      <a16:colId xmlns:a16="http://schemas.microsoft.com/office/drawing/2014/main" val="2681216457"/>
                    </a:ext>
                  </a:extLst>
                </a:gridCol>
              </a:tblGrid>
              <a:tr h="3416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Nombre algoritmo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18812"/>
                  </a:ext>
                </a:extLst>
              </a:tr>
              <a:tr h="4489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Support Vector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0.403035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53621"/>
                  </a:ext>
                </a:extLst>
              </a:tr>
              <a:tr h="341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Random Forest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0.447718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886515"/>
                  </a:ext>
                </a:extLst>
              </a:tr>
              <a:tr h="341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XGBoost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0.459350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76949"/>
                  </a:ext>
                </a:extLst>
              </a:tr>
              <a:tr h="4198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Decision Tree Regresor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0.835799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711272"/>
                  </a:ext>
                </a:extLst>
              </a:tr>
              <a:tr h="341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RANSAC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0.872776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339013"/>
                  </a:ext>
                </a:extLst>
              </a:tr>
              <a:tr h="341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Linear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0.880313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24823"/>
                  </a:ext>
                </a:extLst>
              </a:tr>
              <a:tr h="341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Ridge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0.880319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33214"/>
                  </a:ext>
                </a:extLst>
              </a:tr>
              <a:tr h="4489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Stochastic Gradient Descent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0.885141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139842"/>
                  </a:ext>
                </a:extLst>
              </a:tr>
              <a:tr h="341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Elastic Net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0.923130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332649"/>
                  </a:ext>
                </a:extLst>
              </a:tr>
              <a:tr h="341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Lasso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0.932046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37898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2858A33-E785-C8D6-87D4-33AAD57E3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645260"/>
              </p:ext>
            </p:extLst>
          </p:nvPr>
        </p:nvGraphicFramePr>
        <p:xfrm>
          <a:off x="5927835" y="2207172"/>
          <a:ext cx="4866104" cy="4051267"/>
        </p:xfrm>
        <a:graphic>
          <a:graphicData uri="http://schemas.openxmlformats.org/drawingml/2006/table">
            <a:tbl>
              <a:tblPr firstRow="1" firstCol="1" bandRow="1"/>
              <a:tblGrid>
                <a:gridCol w="2322786">
                  <a:extLst>
                    <a:ext uri="{9D8B030D-6E8A-4147-A177-3AD203B41FA5}">
                      <a16:colId xmlns:a16="http://schemas.microsoft.com/office/drawing/2014/main" val="1514323396"/>
                    </a:ext>
                  </a:extLst>
                </a:gridCol>
                <a:gridCol w="1228116">
                  <a:extLst>
                    <a:ext uri="{9D8B030D-6E8A-4147-A177-3AD203B41FA5}">
                      <a16:colId xmlns:a16="http://schemas.microsoft.com/office/drawing/2014/main" val="1971591949"/>
                    </a:ext>
                  </a:extLst>
                </a:gridCol>
                <a:gridCol w="1315202">
                  <a:extLst>
                    <a:ext uri="{9D8B030D-6E8A-4147-A177-3AD203B41FA5}">
                      <a16:colId xmlns:a16="http://schemas.microsoft.com/office/drawing/2014/main" val="262918905"/>
                    </a:ext>
                  </a:extLst>
                </a:gridCol>
              </a:tblGrid>
              <a:tr h="3682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Nombre algoritmo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95375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XGBoost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0.514622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0.717371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228181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Support Vector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0.603295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0.776720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161801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Random Forest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0.616301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0.785048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734896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Linear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1.466668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1.211060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096175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Ridge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1.466679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1.211065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366917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RANSAC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1.469930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1.212407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65549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Stochastic Gradient Descent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1.482844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1.217721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494347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Elastic Net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1.587156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1.259824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397458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Lasso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1.602886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1.266052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56026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Decision Tree Regresor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1.750000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1.322876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283229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A59CCC-CC44-951F-B633-CCED10768102}"/>
              </a:ext>
            </a:extLst>
          </p:cNvPr>
          <p:cNvSpPr txBox="1"/>
          <p:nvPr/>
        </p:nvSpPr>
        <p:spPr>
          <a:xfrm>
            <a:off x="1398061" y="1604290"/>
            <a:ext cx="373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 comparativa MAE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EEC6E47-506F-5261-C7CD-20E5D8F10E6E}"/>
              </a:ext>
            </a:extLst>
          </p:cNvPr>
          <p:cNvSpPr txBox="1"/>
          <p:nvPr/>
        </p:nvSpPr>
        <p:spPr>
          <a:xfrm>
            <a:off x="5927835" y="1604290"/>
            <a:ext cx="486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 comparativa MSE/RMSE</a:t>
            </a:r>
          </a:p>
        </p:txBody>
      </p:sp>
    </p:spTree>
    <p:extLst>
      <p:ext uri="{BB962C8B-B14F-4D97-AF65-F5344CB8AC3E}">
        <p14:creationId xmlns:p14="http://schemas.microsoft.com/office/powerpoint/2010/main" val="2841636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088F1A-9186-A8DB-61E4-7DD528565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261241"/>
            <a:ext cx="10058400" cy="4496326"/>
          </a:xfrm>
        </p:spPr>
        <p:txBody>
          <a:bodyPr/>
          <a:lstStyle/>
          <a:p>
            <a:pPr marL="0" indent="0" algn="ctr">
              <a:buNone/>
            </a:pPr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Añadida funcionalidad al entorno web para cargar un archivo csv con datos y se muestren en las gráficas.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7ED23E5-0CC2-5D3C-BF43-25F9BA1D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Otra funcionalidad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69C7F56-DA0E-73E3-C58F-75C9710C1D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78477" y="1739850"/>
            <a:ext cx="8835046" cy="2013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F881F54-3DB3-2A62-5BE8-FAE2C7C7DD11}"/>
              </a:ext>
            </a:extLst>
          </p:cNvPr>
          <p:cNvPicPr>
            <a:picLocks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153" y="3889657"/>
            <a:ext cx="3652724" cy="239127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9C3CB97-234D-DC36-1C8C-E0992033F738}"/>
              </a:ext>
            </a:extLst>
          </p:cNvPr>
          <p:cNvPicPr>
            <a:picLocks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9000" y="3890529"/>
            <a:ext cx="3654000" cy="23904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B424436-77DD-1AFC-A9B7-5CE9406E2E2F}"/>
              </a:ext>
            </a:extLst>
          </p:cNvPr>
          <p:cNvPicPr>
            <a:picLocks/>
          </p:cNvPicPr>
          <p:nvPr/>
        </p:nvPicPr>
        <p:blipFill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3847" y="3889657"/>
            <a:ext cx="3654000" cy="23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ACF9A-675E-DF95-77CC-121C9572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583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Conclusiones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E396B-F1F1-BBE7-4044-9072C44B7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1615183"/>
            <a:ext cx="10058400" cy="4037472"/>
          </a:xfrm>
        </p:spPr>
        <p:txBody>
          <a:bodyPr>
            <a:no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proyecto de Machine Learning aplicado a IoT ha sido una herramienta pensada para poder combinar el aprendizaje automático con los datos que almacenan los dispositivos IoT.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Predicciones muy mediante el histórico de datos y el uso de algoritmos.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Entorno web en el que representar de forma intuitiva los datos. 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 para cargar un archivo y representar su contenido en las gráficas. 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Mejoras que se podrían realizar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en Python.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 que extraiga datos, procese, almacene y haga un entrenamiento nuevo diario.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Nuevo Dataset con otro parámetro a predecir. 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Gráfica en la que se hubiesen podido simular dos algoritmos con sus predicciones para poder comparar visualmente.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Métricas de error en el Frontend.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Nuevos algoritmos</a:t>
            </a:r>
          </a:p>
        </p:txBody>
      </p:sp>
    </p:spTree>
    <p:extLst>
      <p:ext uri="{BB962C8B-B14F-4D97-AF65-F5344CB8AC3E}">
        <p14:creationId xmlns:p14="http://schemas.microsoft.com/office/powerpoint/2010/main" val="2680480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C305F-12BE-7518-5457-BB6BA35B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¡MUCHAS GRACIAS!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A2E86C-0AE6-30C8-542B-D3617BA8C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2507007"/>
            <a:ext cx="2196116" cy="30786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9333B97-9EBA-3649-575E-961964160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77940"/>
            <a:ext cx="31750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4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9C645-4FDC-212C-73F6-65D60B4D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37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9F3B9-F119-9B32-49B9-BBF77C4A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63040"/>
            <a:ext cx="10058400" cy="3931920"/>
          </a:xfrm>
          <a:noFill/>
        </p:spPr>
        <p:txBody>
          <a:bodyPr/>
          <a:lstStyle/>
          <a:p>
            <a:pPr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proyecto Modelos Predictivos aplicados a IoT nace como una herramienta para predecir valores meteorológicos, como la temperatura, humedad, velocidad del viento u otras variables de este tipo.</a:t>
            </a:r>
          </a:p>
          <a:p>
            <a:pPr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llevar a cabo el proyecto se usa Machine Learning y se complementa con la ayuda de dispositivos IoT, que se encargan de medir y almacenar datos.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just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Gracias a los datos que recogen los dispositivos IoT, se puede crear un conjunto histórico de datos de los que se servirán los algoritmos de Machine Learning para conseguir unas predicciones.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9FE26A2-1D8A-BAC1-67DE-44D08BFCA506}"/>
              </a:ext>
            </a:extLst>
          </p:cNvPr>
          <p:cNvSpPr/>
          <p:nvPr/>
        </p:nvSpPr>
        <p:spPr>
          <a:xfrm>
            <a:off x="1946773" y="3513907"/>
            <a:ext cx="1447800" cy="62048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Machine Learning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80E6122-08E1-2317-3F00-C85E78D35743}"/>
              </a:ext>
            </a:extLst>
          </p:cNvPr>
          <p:cNvSpPr/>
          <p:nvPr/>
        </p:nvSpPr>
        <p:spPr>
          <a:xfrm>
            <a:off x="4680470" y="3513906"/>
            <a:ext cx="1447800" cy="62048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Dispositivos IoT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C2787B7-18AD-9085-FDC8-0DB9B5D89796}"/>
              </a:ext>
            </a:extLst>
          </p:cNvPr>
          <p:cNvSpPr/>
          <p:nvPr/>
        </p:nvSpPr>
        <p:spPr>
          <a:xfrm>
            <a:off x="7546867" y="3513906"/>
            <a:ext cx="2514600" cy="62048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Modelos Predictivos aplicados a IoT</a:t>
            </a:r>
          </a:p>
        </p:txBody>
      </p:sp>
      <p:sp>
        <p:nvSpPr>
          <p:cNvPr id="7" name="Más 6">
            <a:extLst>
              <a:ext uri="{FF2B5EF4-FFF2-40B4-BE49-F238E27FC236}">
                <a16:creationId xmlns:a16="http://schemas.microsoft.com/office/drawing/2014/main" id="{4B4F784B-6419-965B-0264-0B65EA5EAD22}"/>
              </a:ext>
            </a:extLst>
          </p:cNvPr>
          <p:cNvSpPr/>
          <p:nvPr/>
        </p:nvSpPr>
        <p:spPr>
          <a:xfrm>
            <a:off x="3783923" y="3579221"/>
            <a:ext cx="511628" cy="48985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Igual 7">
            <a:extLst>
              <a:ext uri="{FF2B5EF4-FFF2-40B4-BE49-F238E27FC236}">
                <a16:creationId xmlns:a16="http://schemas.microsoft.com/office/drawing/2014/main" id="{817E896B-BB81-7F44-767F-70E67A34D475}"/>
              </a:ext>
            </a:extLst>
          </p:cNvPr>
          <p:cNvSpPr/>
          <p:nvPr/>
        </p:nvSpPr>
        <p:spPr>
          <a:xfrm>
            <a:off x="6519837" y="3579221"/>
            <a:ext cx="635463" cy="489857"/>
          </a:xfrm>
          <a:prstGeom prst="mathEqual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5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0D152-2039-C94A-911D-250AAA45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583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B1408-86F2-13DD-4829-38408C377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5151" y="2061557"/>
            <a:ext cx="4910049" cy="4311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 dotados de conexión a Internet y un software que pueden medir parámetros físicos y permiten crear un ecosistema de servicios alrededor del mismo.</a:t>
            </a:r>
          </a:p>
          <a:p>
            <a:pPr marL="0" indent="0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dispositivos IoT se conectan entre sí con un proceso llamado Machine to Machine. </a:t>
            </a:r>
          </a:p>
          <a:p>
            <a:pPr marL="0" indent="0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dos dispositivos se comunican utilizando, por ejemplo, Wifi o Bluetooth..</a:t>
            </a:r>
          </a:p>
          <a:p>
            <a:pPr marL="0" indent="0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Generan gran cantidad de datos que se almacenan en una plataforma para posteriormente ser usados por ejemplo por Machine Learning.</a:t>
            </a:r>
          </a:p>
          <a:p>
            <a:pPr marL="0" indent="0">
              <a:buNone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B4625D4A-1866-0DE5-28AE-71F6F924B6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061557"/>
                <a:ext cx="4757651" cy="43117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spcBef>
                    <a:spcPts val="0"/>
                  </a:spcBef>
                  <a:buClrTx/>
                  <a:buNone/>
                  <a:defRPr/>
                </a:pPr>
                <a:r>
                  <a:rPr lang="es-E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Disciplina del campo de la Inteligencia Artificial que usa algoritmos para identificar patrones en grandes conjuntos de datos históricos y con ello poder elaborar predicciones.</a:t>
                </a:r>
              </a:p>
              <a:p>
                <a:pPr marL="0" lvl="0" indent="0">
                  <a:spcBef>
                    <a:spcPts val="0"/>
                  </a:spcBef>
                  <a:buClrTx/>
                  <a:buNone/>
                  <a:defRPr/>
                </a:pPr>
                <a:endParaRPr lang="es-E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buClrTx/>
                  <a:buNone/>
                  <a:defRPr/>
                </a:pPr>
                <a:r>
                  <a:rPr lang="es-ES" sz="1600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Métricas más usadas</a:t>
                </a:r>
                <a:r>
                  <a:rPr lang="es-E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 medir la efectividad de un modelo:</a:t>
                </a:r>
              </a:p>
              <a:p>
                <a:pPr marL="0" lvl="0" indent="0">
                  <a:spcBef>
                    <a:spcPts val="0"/>
                  </a:spcBef>
                  <a:buClrTx/>
                  <a:buNone/>
                  <a:defRPr/>
                </a:pPr>
                <a:endParaRPr lang="es-E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buClrTx/>
                  <a:defRPr/>
                </a:pPr>
                <a:r>
                  <a:rPr lang="es-E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MSE/RMSE: error cuadrado promedio de las predicciones del modelo.</a:t>
                </a:r>
              </a:p>
              <a:p>
                <a:pPr lvl="1">
                  <a:spcBef>
                    <a:spcPts val="0"/>
                  </a:spcBef>
                  <a:buClrTx/>
                  <a:defRPr/>
                </a:pP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1" i="1"/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s-ES" b="1" i="1"/>
                            </m:ctrlPr>
                          </m:naryPr>
                          <m:sub>
                            <m:r>
                              <a:rPr lang="es-ES" b="1" i="1"/>
                              <m:t>𝒊</m:t>
                            </m:r>
                            <m:r>
                              <a:rPr lang="es-ES" b="1" i="1"/>
                              <m:t>=</m:t>
                            </m:r>
                            <m:r>
                              <a:rPr lang="es-ES" b="1" i="1"/>
                              <m:t>𝟏</m:t>
                            </m:r>
                          </m:sub>
                          <m:sup>
                            <m:r>
                              <a:rPr lang="es-ES" b="1" i="1"/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ES" b="1" i="1"/>
                                </m:ctrlPr>
                              </m:sSupPr>
                              <m:e>
                                <m:r>
                                  <a:rPr lang="es-ES" b="1" i="1"/>
                                  <m:t>(</m:t>
                                </m:r>
                                <m:sSub>
                                  <m:sSubPr>
                                    <m:ctrlPr>
                                      <a:rPr lang="es-ES" b="1" i="1"/>
                                    </m:ctrlPr>
                                  </m:sSubPr>
                                  <m:e>
                                    <m:r>
                                      <a:rPr lang="es-ES" b="1" i="1"/>
                                      <m:t>𝑷</m:t>
                                    </m:r>
                                  </m:e>
                                  <m:sub>
                                    <m:r>
                                      <a:rPr lang="es-ES" b="1" i="1"/>
                                      <m:t>𝒊</m:t>
                                    </m:r>
                                  </m:sub>
                                </m:sSub>
                                <m:r>
                                  <a:rPr lang="es-ES" b="1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b="1" i="1"/>
                                    </m:ctrlPr>
                                  </m:sSubPr>
                                  <m:e>
                                    <m:r>
                                      <a:rPr lang="es-ES" b="1" i="1"/>
                                      <m:t>𝑶</m:t>
                                    </m:r>
                                  </m:e>
                                  <m:sub>
                                    <m:r>
                                      <a:rPr lang="es-ES" b="1" i="1"/>
                                      <m:t>𝒊</m:t>
                                    </m:r>
                                  </m:sub>
                                </m:sSub>
                                <m:r>
                                  <a:rPr lang="es-ES" b="1" i="1"/>
                                  <m:t>)</m:t>
                                </m:r>
                              </m:e>
                              <m:sup>
                                <m:r>
                                  <a:rPr lang="es-ES" b="1" i="1"/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s-ES" b="1" i="1"/>
                          <m:t>𝒏</m:t>
                        </m:r>
                      </m:den>
                    </m:f>
                  </m:oMath>
                </a14:m>
                <a:r>
                  <a:rPr lang="es-ES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b="1" i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es-ES" b="1" i="1"/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s-ES" b="1" i="1"/>
                                </m:ctrlPr>
                              </m:naryPr>
                              <m:sub>
                                <m:r>
                                  <a:rPr lang="es-ES" b="1" i="1"/>
                                  <m:t>𝒊</m:t>
                                </m:r>
                                <m:r>
                                  <a:rPr lang="es-ES" b="1" i="1"/>
                                  <m:t>=</m:t>
                                </m:r>
                                <m:r>
                                  <a:rPr lang="es-ES" b="1" i="1"/>
                                  <m:t>𝟏</m:t>
                                </m:r>
                              </m:sub>
                              <m:sup>
                                <m:r>
                                  <a:rPr lang="es-ES" b="1" i="1"/>
                                  <m:t>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s-ES" b="1" i="1"/>
                                    </m:ctrlPr>
                                  </m:sSupPr>
                                  <m:e>
                                    <m:r>
                                      <a:rPr lang="es-ES" b="1" i="1"/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s-ES" b="1" i="1"/>
                                        </m:ctrlPr>
                                      </m:sSubPr>
                                      <m:e>
                                        <m:r>
                                          <a:rPr lang="es-ES" b="1" i="1"/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s-ES" b="1" i="1"/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s-ES" b="1" i="1"/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ES" b="1" i="1"/>
                                        </m:ctrlPr>
                                      </m:sSubPr>
                                      <m:e>
                                        <m:r>
                                          <a:rPr lang="es-ES" b="1" i="1"/>
                                          <m:t>𝑶</m:t>
                                        </m:r>
                                      </m:e>
                                      <m:sub>
                                        <m:r>
                                          <a:rPr lang="es-ES" b="1" i="1"/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s-ES" b="1" i="1"/>
                                      <m:t>)</m:t>
                                    </m:r>
                                  </m:e>
                                  <m:sup>
                                    <m:r>
                                      <a:rPr lang="es-ES" b="1" i="1"/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s-ES" b="1" i="1"/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spcBef>
                    <a:spcPts val="0"/>
                  </a:spcBef>
                  <a:buClrTx/>
                  <a:buNone/>
                  <a:defRPr/>
                </a:pP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buClrTx/>
                  <a:defRPr/>
                </a:pPr>
                <a:r>
                  <a:rPr lang="es-E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MAE: diferencia absoluta de las predicciones del modelo.</a:t>
                </a:r>
              </a:p>
              <a:p>
                <a:pPr lvl="1">
                  <a:spcBef>
                    <a:spcPts val="0"/>
                  </a:spcBef>
                  <a:buClrTx/>
                  <a:defRPr/>
                </a:pP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1" i="1"/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s-ES" b="1" i="1"/>
                            </m:ctrlPr>
                          </m:naryPr>
                          <m:sub>
                            <m:r>
                              <a:rPr lang="es-ES" b="1" i="1"/>
                              <m:t>𝒊</m:t>
                            </m:r>
                            <m:r>
                              <a:rPr lang="es-ES" b="1" i="1"/>
                              <m:t>=</m:t>
                            </m:r>
                            <m:r>
                              <a:rPr lang="es-ES" b="1" i="1"/>
                              <m:t>𝟏</m:t>
                            </m:r>
                          </m:sub>
                          <m:sup>
                            <m:r>
                              <a:rPr lang="es-ES" b="1" i="1"/>
                              <m:t>𝒏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ES" b="1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1" i="1"/>
                                    </m:ctrlPr>
                                  </m:sSubPr>
                                  <m:e>
                                    <m:r>
                                      <a:rPr lang="es-ES" b="1" i="1"/>
                                      <m:t>𝑷</m:t>
                                    </m:r>
                                  </m:e>
                                  <m:sub>
                                    <m:r>
                                      <a:rPr lang="es-ES" b="1" i="1"/>
                                      <m:t>𝒊</m:t>
                                    </m:r>
                                  </m:sub>
                                </m:sSub>
                                <m:r>
                                  <a:rPr lang="es-ES" b="1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b="1" i="1"/>
                                    </m:ctrlPr>
                                  </m:sSubPr>
                                  <m:e>
                                    <m:r>
                                      <a:rPr lang="es-ES" b="1" i="1"/>
                                      <m:t>𝑶</m:t>
                                    </m:r>
                                  </m:e>
                                  <m:sub>
                                    <m:r>
                                      <a:rPr lang="es-ES" b="1" i="1"/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s-ES" b="1" i="1"/>
                          <m:t>𝒏</m:t>
                        </m:r>
                      </m:den>
                    </m:f>
                  </m:oMath>
                </a14:m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0"/>
                  </a:spcBef>
                  <a:buClrTx/>
                  <a:defRPr/>
                </a:pP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B4625D4A-1866-0DE5-28AE-71F6F924B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061557"/>
                <a:ext cx="4757651" cy="4311792"/>
              </a:xfrm>
              <a:prstGeom prst="rect">
                <a:avLst/>
              </a:prstGeom>
              <a:blipFill>
                <a:blip r:embed="rId3"/>
                <a:stretch>
                  <a:fillRect l="-800" t="-588" b="-20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855496E-B000-A098-B38A-95A19A1ED29C}"/>
              </a:ext>
            </a:extLst>
          </p:cNvPr>
          <p:cNvSpPr txBox="1">
            <a:spLocks/>
          </p:cNvSpPr>
          <p:nvPr/>
        </p:nvSpPr>
        <p:spPr>
          <a:xfrm>
            <a:off x="1066800" y="1580676"/>
            <a:ext cx="4757651" cy="515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83F805B4-AB43-C71F-748A-1EF2294ADF13}"/>
              </a:ext>
            </a:extLst>
          </p:cNvPr>
          <p:cNvSpPr txBox="1">
            <a:spLocks/>
          </p:cNvSpPr>
          <p:nvPr/>
        </p:nvSpPr>
        <p:spPr>
          <a:xfrm>
            <a:off x="6215151" y="1619307"/>
            <a:ext cx="4910049" cy="515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IoT</a:t>
            </a:r>
          </a:p>
        </p:txBody>
      </p:sp>
    </p:spTree>
    <p:extLst>
      <p:ext uri="{BB962C8B-B14F-4D97-AF65-F5344CB8AC3E}">
        <p14:creationId xmlns:p14="http://schemas.microsoft.com/office/powerpoint/2010/main" val="30273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EB86F-73AD-6EA8-57DC-A9914783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608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34668-CFC6-4D3F-3C09-4EB588749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63040"/>
            <a:ext cx="10058400" cy="393192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implementados en el proyecto:</a:t>
            </a:r>
          </a:p>
          <a:p>
            <a:pPr lvl="1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Regressor</a:t>
            </a:r>
          </a:p>
          <a:p>
            <a:pPr lvl="1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</a:p>
          <a:p>
            <a:pPr lvl="1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lvl="1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Net</a:t>
            </a:r>
          </a:p>
          <a:p>
            <a:pPr lvl="1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</a:p>
          <a:p>
            <a:pPr lvl="1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</a:p>
          <a:p>
            <a:pPr lvl="1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Descent</a:t>
            </a:r>
          </a:p>
          <a:p>
            <a:pPr lvl="1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Regression</a:t>
            </a:r>
          </a:p>
          <a:p>
            <a:pPr lvl="1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Regression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90EF1-E7C8-5641-8646-10913A22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93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89B1B0-FB62-E4AB-25B4-9462F063C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85" y="1463040"/>
            <a:ext cx="10874829" cy="3931920"/>
          </a:xfrm>
        </p:spPr>
        <p:txBody>
          <a:bodyPr/>
          <a:lstStyle/>
          <a:p>
            <a:pPr lvl="1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Conjuntos de datos (dispositivos IoT)</a:t>
            </a:r>
          </a:p>
          <a:p>
            <a:pPr lvl="2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Wundergroun.com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    </a:t>
            </a:r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Extracción de datos mediante Web Scrapping</a:t>
            </a:r>
          </a:p>
          <a:p>
            <a:pPr lvl="2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Proyecto Smart Politech       	      Extracción de datos mediante Grafana creado por la universidad</a:t>
            </a:r>
          </a:p>
          <a:p>
            <a:pPr marL="274320" lvl="1" indent="0">
              <a:buNone/>
            </a:pPr>
            <a:endParaRPr lang="es-ES_tradnl" dirty="0"/>
          </a:p>
          <a:p>
            <a:pPr marL="274320" lvl="1" indent="0" algn="just">
              <a:buNone/>
            </a:pPr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datos históricos que se recogen en las webs y en el proyecto de SmartPolitech proceden de dispositivos IoT, que están captando las 24 horas datos y los van almacenando para su posterior análisis.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s-ES_tradnl" dirty="0"/>
          </a:p>
        </p:txBody>
      </p:sp>
      <p:sp>
        <p:nvSpPr>
          <p:cNvPr id="8" name="Flecha derecha 7">
            <a:extLst>
              <a:ext uri="{FF2B5EF4-FFF2-40B4-BE49-F238E27FC236}">
                <a16:creationId xmlns:a16="http://schemas.microsoft.com/office/drawing/2014/main" id="{1A18AA72-B1DC-CEB1-E02C-A9121AE49B36}"/>
              </a:ext>
            </a:extLst>
          </p:cNvPr>
          <p:cNvSpPr/>
          <p:nvPr/>
        </p:nvSpPr>
        <p:spPr>
          <a:xfrm>
            <a:off x="4049485" y="2342229"/>
            <a:ext cx="642257" cy="185057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derecha 8">
            <a:extLst>
              <a:ext uri="{FF2B5EF4-FFF2-40B4-BE49-F238E27FC236}">
                <a16:creationId xmlns:a16="http://schemas.microsoft.com/office/drawing/2014/main" id="{5CC0A060-B7DC-A393-E4D0-D19663F58AC3}"/>
              </a:ext>
            </a:extLst>
          </p:cNvPr>
          <p:cNvSpPr/>
          <p:nvPr/>
        </p:nvSpPr>
        <p:spPr>
          <a:xfrm>
            <a:off x="3516085" y="2008626"/>
            <a:ext cx="1175657" cy="185057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74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7602E-B376-3E03-C078-12990D9A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75873-9CFE-8051-5047-8F70E91E2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308566"/>
          </a:xfrm>
        </p:spPr>
        <p:txBody>
          <a:bodyPr>
            <a:normAutofit/>
          </a:bodyPr>
          <a:lstStyle/>
          <a:p>
            <a:pPr algn="just"/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principal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desarrollar una herramienta capaz de realizar una estimación aproximada de valores futuros con el menor error posible a partir de una serie de datos históricos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/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Subobjetivos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 algn="just"/>
            <a:r>
              <a:rPr lang="es-ES_trad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y análisis del Machine Learning y del funcionamiento de los dispositivos IoT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/>
            <a:r>
              <a:rPr lang="es-ES_trad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de los algoritmos de regresión.</a:t>
            </a:r>
          </a:p>
          <a:p>
            <a:pPr lvl="2" algn="just"/>
            <a:r>
              <a:rPr lang="es-ES_trad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un conjunto de datos histórico.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just"/>
            <a:r>
              <a:rPr lang="es-ES_trad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Obtener, a partir del histórico unas predicciones.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just"/>
            <a:r>
              <a:rPr lang="es-ES_trad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un entorno Web para representar las predicciones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/>
            <a:r>
              <a:rPr lang="es-ES_trad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un análisis de los resultados en base a unas métricas de error.</a:t>
            </a:r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secundario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Representar un archivo de datos en las gráficas del entorno web.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17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33893-044D-F231-99D6-CCE1CCEE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Estado del arte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90A63-1103-101E-F1AB-9507F4717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520000"/>
            <a:ext cx="3066617" cy="3332159"/>
          </a:xfrm>
        </p:spPr>
        <p:txBody>
          <a:bodyPr>
            <a:norm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Aprendizaje supervisado</a:t>
            </a:r>
          </a:p>
          <a:p>
            <a:pPr lvl="1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Necesitad de un aprendizaje previo</a:t>
            </a:r>
          </a:p>
          <a:p>
            <a:pPr lvl="1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Basado en un sistema de etiquetas asociadas a datos</a:t>
            </a:r>
          </a:p>
          <a:p>
            <a:pPr lvl="1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Ejemplo, un detector de spam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AA723A-0FA8-3E9C-5FA6-50E0DBDF9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4340" y="2520000"/>
            <a:ext cx="3080859" cy="3332159"/>
          </a:xfrm>
        </p:spPr>
        <p:txBody>
          <a:bodyPr>
            <a:norm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Aprendizaje por refuerzo</a:t>
            </a:r>
          </a:p>
          <a:p>
            <a:pPr lvl="1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Aprenda de la experiencia</a:t>
            </a:r>
          </a:p>
          <a:p>
            <a:pPr lvl="1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Debe tomar la mejor decisión ante diferente situaciones</a:t>
            </a:r>
          </a:p>
          <a:p>
            <a:pPr lvl="1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 de prueba y error </a:t>
            </a:r>
          </a:p>
          <a:p>
            <a:pPr lvl="1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Ejemplo, reconocedor facial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AEBAD2-7B6F-B428-3AA8-887052C181AA}"/>
              </a:ext>
            </a:extLst>
          </p:cNvPr>
          <p:cNvSpPr txBox="1"/>
          <p:nvPr/>
        </p:nvSpPr>
        <p:spPr>
          <a:xfrm>
            <a:off x="1066800" y="1755828"/>
            <a:ext cx="10058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Algoritmos de Machine Learning</a:t>
            </a:r>
          </a:p>
          <a:p>
            <a:endParaRPr lang="es-ES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B0848C7D-BE12-E734-E7D7-55751282C6A0}"/>
              </a:ext>
            </a:extLst>
          </p:cNvPr>
          <p:cNvSpPr txBox="1">
            <a:spLocks/>
          </p:cNvSpPr>
          <p:nvPr/>
        </p:nvSpPr>
        <p:spPr>
          <a:xfrm>
            <a:off x="4555570" y="2519999"/>
            <a:ext cx="3066617" cy="3332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Aprendizaje no supervisado</a:t>
            </a:r>
          </a:p>
          <a:p>
            <a:pPr lvl="1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necesitan un aprendizaje previo</a:t>
            </a:r>
          </a:p>
          <a:p>
            <a:pPr lvl="1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Analizan los datos buscando un patrón</a:t>
            </a:r>
          </a:p>
          <a:p>
            <a:pPr lvl="1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Ejemplo, extracción de patrones de grandes conjuntos de datos para crear campañas de Marketing</a:t>
            </a:r>
          </a:p>
        </p:txBody>
      </p:sp>
    </p:spTree>
    <p:extLst>
      <p:ext uri="{BB962C8B-B14F-4D97-AF65-F5344CB8AC3E}">
        <p14:creationId xmlns:p14="http://schemas.microsoft.com/office/powerpoint/2010/main" val="312177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33893-044D-F231-99D6-CCE1CCEE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69" y="2537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Estado del arte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90A63-1103-101E-F1AB-9507F4717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001" y="1834800"/>
            <a:ext cx="3051599" cy="4215908"/>
          </a:xfrm>
        </p:spPr>
        <p:txBody>
          <a:bodyPr>
            <a:normAutofit fontScale="92500"/>
          </a:bodyPr>
          <a:lstStyle/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para conseguir un pronóstico de la producción de energía en sistemas fotovoltaicos.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usados: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Linear Regression (MLR)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SARIMAX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(RF)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regression (GB)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 (ANN)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Model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Diurnal Persistence (DP)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Sky Persistence (CSP)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AEBAD2-7B6F-B428-3AA8-887052C181AA}"/>
              </a:ext>
            </a:extLst>
          </p:cNvPr>
          <p:cNvSpPr txBox="1"/>
          <p:nvPr/>
        </p:nvSpPr>
        <p:spPr>
          <a:xfrm>
            <a:off x="1065169" y="1256062"/>
            <a:ext cx="1005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Caso de estudio 1</a:t>
            </a:r>
          </a:p>
          <a:p>
            <a:endParaRPr lang="es-ES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C694F64-811E-2EE2-F82D-0FDB1C29DC44}"/>
              </a:ext>
            </a:extLst>
          </p:cNvPr>
          <p:cNvSpPr txBox="1">
            <a:spLocks/>
          </p:cNvSpPr>
          <p:nvPr/>
        </p:nvSpPr>
        <p:spPr>
          <a:xfrm>
            <a:off x="3963600" y="1839292"/>
            <a:ext cx="3051599" cy="421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 horas de claridad diarias desde Febrero de 2014 a Febrero de 2017 y características: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Presión del aire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Presión media al nivel del mar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Temperatura ambiente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Temperatura en el punto de rocío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Precipitación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Velocidad del viento por zona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Velocidad del viento meridional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Variación de la nubosidad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Cielo despejado (GHI)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Radiación solar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Ángulo cenital y acimutal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Seno y coseno de la hora del día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40FA28A-05FE-15EF-8AC8-4DB4057742B3}"/>
              </a:ext>
            </a:extLst>
          </p:cNvPr>
          <p:cNvSpPr txBox="1">
            <a:spLocks/>
          </p:cNvSpPr>
          <p:nvPr/>
        </p:nvSpPr>
        <p:spPr>
          <a:xfrm>
            <a:off x="7479599" y="2258330"/>
            <a:ext cx="1930801" cy="379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22F85B8B-5C98-03C5-DEE4-4C5770B1E668}"/>
              </a:ext>
            </a:extLst>
          </p:cNvPr>
          <p:cNvSpPr txBox="1">
            <a:spLocks/>
          </p:cNvSpPr>
          <p:nvPr/>
        </p:nvSpPr>
        <p:spPr>
          <a:xfrm>
            <a:off x="9410400" y="2258330"/>
            <a:ext cx="2088000" cy="379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E27C5796-EDDA-F6DB-91ED-B9A20103AC78}"/>
              </a:ext>
            </a:extLst>
          </p:cNvPr>
          <p:cNvSpPr txBox="1">
            <a:spLocks/>
          </p:cNvSpPr>
          <p:nvPr/>
        </p:nvSpPr>
        <p:spPr>
          <a:xfrm>
            <a:off x="7479598" y="1839292"/>
            <a:ext cx="4018802" cy="419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a 20">
            <a:extLst>
              <a:ext uri="{FF2B5EF4-FFF2-40B4-BE49-F238E27FC236}">
                <a16:creationId xmlns:a16="http://schemas.microsoft.com/office/drawing/2014/main" id="{E1BF09FC-C910-BB75-C8E5-151E34704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44801"/>
              </p:ext>
            </p:extLst>
          </p:nvPr>
        </p:nvGraphicFramePr>
        <p:xfrm>
          <a:off x="7169998" y="2841560"/>
          <a:ext cx="4328402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201">
                  <a:extLst>
                    <a:ext uri="{9D8B030D-6E8A-4147-A177-3AD203B41FA5}">
                      <a16:colId xmlns:a16="http://schemas.microsoft.com/office/drawing/2014/main" val="1340540545"/>
                    </a:ext>
                  </a:extLst>
                </a:gridCol>
                <a:gridCol w="2164201">
                  <a:extLst>
                    <a:ext uri="{9D8B030D-6E8A-4147-A177-3AD203B41FA5}">
                      <a16:colId xmlns:a16="http://schemas.microsoft.com/office/drawing/2014/main" val="15009007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Resultados</a:t>
                      </a:r>
                      <a:endParaRPr lang="es-E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3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i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Perspectiva técnica 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Perspectiva económica</a:t>
                      </a:r>
                      <a:endParaRPr lang="en-US" sz="9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54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Resultados favorables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Resultados desfavorables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33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ANN y LSTM, mejores algoritmos</a:t>
                      </a:r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Modelo físico, mejor algoritmo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303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481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3545</TotalTime>
  <Words>1670</Words>
  <Application>Microsoft Macintosh PowerPoint</Application>
  <PresentationFormat>Panorámica</PresentationFormat>
  <Paragraphs>395</Paragraphs>
  <Slides>24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Garamond</vt:lpstr>
      <vt:lpstr>Times New Roman</vt:lpstr>
      <vt:lpstr>Savon</vt:lpstr>
      <vt:lpstr>Presentación de PowerPoint</vt:lpstr>
      <vt:lpstr>1. Índice </vt:lpstr>
      <vt:lpstr>2. Introducción</vt:lpstr>
      <vt:lpstr>6. Introducción</vt:lpstr>
      <vt:lpstr>2. Introducción</vt:lpstr>
      <vt:lpstr>2. Introducción</vt:lpstr>
      <vt:lpstr>3. Objetivos</vt:lpstr>
      <vt:lpstr>4. Estado del arte</vt:lpstr>
      <vt:lpstr>4. Estado del arte</vt:lpstr>
      <vt:lpstr>4. Estado del arte</vt:lpstr>
      <vt:lpstr>4. Estado del arte</vt:lpstr>
      <vt:lpstr>4. Estado del arte</vt:lpstr>
      <vt:lpstr>5. Creación del dataset</vt:lpstr>
      <vt:lpstr>6. Metodología e implementación</vt:lpstr>
      <vt:lpstr>7. Resultados y discusión</vt:lpstr>
      <vt:lpstr>7. Resultados y discusión</vt:lpstr>
      <vt:lpstr>7. Resultados y discusión</vt:lpstr>
      <vt:lpstr>7. Resultados y discusión</vt:lpstr>
      <vt:lpstr>7. Resultados y discusión</vt:lpstr>
      <vt:lpstr>7. Resultados y discusión</vt:lpstr>
      <vt:lpstr>7. Resultados y discusión</vt:lpstr>
      <vt:lpstr>7. Otra funcionalidad</vt:lpstr>
      <vt:lpstr>8. Conclusiones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 perez garcia</dc:creator>
  <cp:lastModifiedBy>jose luis perez garcia</cp:lastModifiedBy>
  <cp:revision>51</cp:revision>
  <dcterms:created xsi:type="dcterms:W3CDTF">2022-07-09T07:46:29Z</dcterms:created>
  <dcterms:modified xsi:type="dcterms:W3CDTF">2022-07-11T18:54:06Z</dcterms:modified>
</cp:coreProperties>
</file>