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3"/>
  </p:notesMasterIdLst>
  <p:handoutMasterIdLst>
    <p:handoutMasterId r:id="rId14"/>
  </p:handoutMasterIdLst>
  <p:sldIdLst>
    <p:sldId id="312" r:id="rId5"/>
    <p:sldId id="304" r:id="rId6"/>
    <p:sldId id="282" r:id="rId7"/>
    <p:sldId id="315" r:id="rId8"/>
    <p:sldId id="317" r:id="rId9"/>
    <p:sldId id="318" r:id="rId10"/>
    <p:sldId id="319" r:id="rId11"/>
    <p:sldId id="320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7201D9-E837-4AD2-B009-26616C5E2CAF}" v="6" dt="2025-03-05T04:51:16.907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59" d="100"/>
          <a:sy n="59" d="100"/>
        </p:scale>
        <p:origin x="964" y="5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spa.atlassian.net/jira/software/c/projects/TSS/boards/384/backlog?selectedIssue=TSS-150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rospa.atlassian.net/wiki/spaces/sfp/pages/3502276676/Salesforce+Developer+Setup+Java+VS+Code+Salesforce+Extensions" TargetMode="External"/><Relationship Id="rId4" Type="http://schemas.openxmlformats.org/officeDocument/2006/relationships/hyperlink" Target="https://prospa.atlassian.net/wiki/spaces/sfp/pages/3501981720/Management+of+records+and+object+visabilit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spa.atlassian.net/wiki/spaces/sfp/pages/3501981771/Github+setup+and+BAU+manageme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spa.atlassian.net/wiki/spaces/~712020f8e2ef61f8624dd885dbeed8a67cba8c/overview" TargetMode="External"/><Relationship Id="rId2" Type="http://schemas.openxmlformats.org/officeDocument/2006/relationships/hyperlink" Target="https://myapps.microsoft.com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prospa.atlassian.net/wiki/spaces/PRODUCT/overview" TargetMode="External"/><Relationship Id="rId5" Type="http://schemas.openxmlformats.org/officeDocument/2006/relationships/hyperlink" Target="https://prospa.atlassian.net/wiki/spaces/SFDEV/overview" TargetMode="External"/><Relationship Id="rId4" Type="http://schemas.openxmlformats.org/officeDocument/2006/relationships/hyperlink" Target="https://prospa.atlassian.net/wiki/spaces/sfp/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8squad Introduction to </a:t>
            </a:r>
            <a:r>
              <a:rPr lang="en-US" dirty="0" err="1"/>
              <a:t>PRospa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Confluence Reference</a:t>
            </a:r>
          </a:p>
          <a:p>
            <a:r>
              <a:rPr lang="en-US" dirty="0"/>
              <a:t>Immediate Tasks</a:t>
            </a:r>
          </a:p>
          <a:p>
            <a:r>
              <a:rPr lang="en-US" dirty="0"/>
              <a:t>Azure </a:t>
            </a:r>
            <a:r>
              <a:rPr lang="en-US" dirty="0" err="1"/>
              <a:t>Devops</a:t>
            </a:r>
            <a:r>
              <a:rPr lang="en-US" dirty="0"/>
              <a:t>/GitHub</a:t>
            </a:r>
          </a:p>
          <a:p>
            <a:r>
              <a:rPr lang="en-US" dirty="0"/>
              <a:t>Links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Founding and Mission: Established in 2011 by Beau Bertoli and Greg </a:t>
            </a:r>
            <a:r>
              <a:rPr lang="en-US" dirty="0" err="1"/>
              <a:t>Moshal</a:t>
            </a:r>
            <a:r>
              <a:rPr lang="en-US" dirty="0"/>
              <a:t>, </a:t>
            </a:r>
            <a:r>
              <a:rPr lang="en-US" dirty="0" err="1"/>
              <a:t>Prospa</a:t>
            </a:r>
            <a:r>
              <a:rPr lang="en-US" dirty="0"/>
              <a:t> aims to address the challenges SMEs face in securing bank financing by offering fast, flexible, and tailored financial solutions. ​prospa.com+2en.wikipedia.org+2tealhq.com+</a:t>
            </a:r>
          </a:p>
          <a:p>
            <a:r>
              <a:rPr lang="en-US" dirty="0"/>
              <a:t>Services Offered: </a:t>
            </a:r>
            <a:r>
              <a:rPr lang="en-US" dirty="0" err="1"/>
              <a:t>Prospa</a:t>
            </a:r>
            <a:r>
              <a:rPr lang="en-US" dirty="0"/>
              <a:t> provides unsecured business loans ranging from A$5,000 to A$500,000 with terms up to five years, as well as line of credit options, facilitating quick access to funds for small business growth. ​getprospa.com+6en.wikipedia.org+6tealhq.com+6Technological</a:t>
            </a:r>
          </a:p>
          <a:p>
            <a:r>
              <a:rPr lang="en-US" dirty="0"/>
              <a:t>Innovation: Utilizing a proprietary Credit Decision Engine that assesses over 450 data points, </a:t>
            </a:r>
            <a:r>
              <a:rPr lang="en-US" dirty="0" err="1"/>
              <a:t>Prospa</a:t>
            </a:r>
            <a:r>
              <a:rPr lang="en-US" dirty="0"/>
              <a:t> delivers swift credit decisions, often within the same day, ensuring rapid funding for businesses. ​en.wikipedia.org</a:t>
            </a:r>
          </a:p>
          <a:p>
            <a:r>
              <a:rPr lang="en-US" dirty="0"/>
              <a:t>Market Presence: Headquartered in Sydney, </a:t>
            </a:r>
            <a:r>
              <a:rPr lang="en-US" dirty="0" err="1"/>
              <a:t>Prospa</a:t>
            </a:r>
            <a:r>
              <a:rPr lang="en-US" dirty="0"/>
              <a:t> operates across Australia and New Zealand, having achieved a significant milestone of lending $3 billion to small businesses by 2022.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Confluence/</a:t>
            </a:r>
            <a:r>
              <a:rPr lang="en-US" dirty="0" err="1"/>
              <a:t>jira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r>
              <a:rPr lang="en-US" dirty="0"/>
              <a:t>Jira: </a:t>
            </a:r>
            <a:r>
              <a:rPr lang="en-US" dirty="0">
                <a:hlinkClick r:id="rId3"/>
              </a:rPr>
              <a:t>https://prospa.atlassian.net/jira/software/c/projects/TSS/boards/384/backlog?selectedIssue=TSS-1508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Kanban priority based work</a:t>
            </a:r>
          </a:p>
          <a:p>
            <a:pPr lvl="1"/>
            <a:r>
              <a:rPr lang="en-US" dirty="0"/>
              <a:t>Each branch is based off a TSS ticket.</a:t>
            </a:r>
          </a:p>
          <a:p>
            <a:pPr lvl="1"/>
            <a:r>
              <a:rPr lang="en-US" dirty="0"/>
              <a:t>Minimum requirements to progress story into working/commit stage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Confluence: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Management of records and object </a:t>
            </a:r>
            <a:r>
              <a:rPr lang="en-US" dirty="0" err="1">
                <a:hlinkClick r:id="rId4"/>
              </a:rPr>
              <a:t>visability</a:t>
            </a:r>
            <a:r>
              <a:rPr lang="en-US" dirty="0">
                <a:hlinkClick r:id="rId4"/>
              </a:rPr>
              <a:t> - Salesforce FSC Production – Confluence</a:t>
            </a:r>
            <a:r>
              <a:rPr lang="en-US" dirty="0"/>
              <a:t>  (Rough explanation of OWD/Permissions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hlinkClick r:id="rId5"/>
              </a:rPr>
              <a:t>Salesforce </a:t>
            </a:r>
            <a:r>
              <a:rPr lang="fr-FR" dirty="0" err="1">
                <a:hlinkClick r:id="rId5"/>
              </a:rPr>
              <a:t>Developer</a:t>
            </a:r>
            <a:r>
              <a:rPr lang="fr-FR" dirty="0">
                <a:hlinkClick r:id="rId5"/>
              </a:rPr>
              <a:t> Setup (Java/VS Code/Salesforce Extensions) - Salesforce FSC Production – Confluence</a:t>
            </a:r>
            <a:r>
              <a:rPr lang="en-US" dirty="0"/>
              <a:t> – Setup for </a:t>
            </a:r>
            <a:r>
              <a:rPr lang="en-US" dirty="0" err="1"/>
              <a:t>Github</a:t>
            </a:r>
            <a:r>
              <a:rPr lang="en-US" dirty="0"/>
              <a:t>/VS code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Immediate Tasks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BRUNO: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Introduction to deployment strategy at </a:t>
            </a:r>
            <a:r>
              <a:rPr lang="en-US" dirty="0" err="1"/>
              <a:t>Prospa</a:t>
            </a:r>
            <a:r>
              <a:rPr lang="en-US" dirty="0"/>
              <a:t> </a:t>
            </a:r>
          </a:p>
          <a:p>
            <a:r>
              <a:rPr lang="en-US" dirty="0"/>
              <a:t>Review leads LWC requirements with you due to short period of time</a:t>
            </a:r>
          </a:p>
          <a:p>
            <a:r>
              <a:rPr lang="en-US" dirty="0"/>
              <a:t>Deep dive into code build if needed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1550" y="2303463"/>
            <a:ext cx="3763963" cy="4143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MATT: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Setting up VS Code to review environment vs new build</a:t>
            </a:r>
          </a:p>
          <a:p>
            <a:pPr marL="342900" indent="-342900">
              <a:buAutoNum type="arabicPeriod"/>
            </a:pPr>
            <a:r>
              <a:rPr lang="en-US" dirty="0"/>
              <a:t>Explanation of how classic and FSC integration works and external callouts</a:t>
            </a:r>
          </a:p>
          <a:p>
            <a:pPr marL="342900" indent="-342900">
              <a:buAutoNum type="arabicPeriod"/>
            </a:pPr>
            <a:r>
              <a:rPr lang="en-US" dirty="0"/>
              <a:t>Recent upgrades (High level)</a:t>
            </a:r>
          </a:p>
          <a:p>
            <a:pPr marL="1028700" lvl="1" indent="-342900">
              <a:buAutoNum type="arabicPeriod"/>
            </a:pPr>
            <a:r>
              <a:rPr lang="en-US" dirty="0"/>
              <a:t>Omni-Channel</a:t>
            </a:r>
          </a:p>
          <a:p>
            <a:pPr marL="1028700" lvl="1" indent="-342900">
              <a:buAutoNum type="arabicPeriod"/>
            </a:pPr>
            <a:r>
              <a:rPr lang="en-US" dirty="0"/>
              <a:t>LWC for document Management</a:t>
            </a:r>
          </a:p>
          <a:p>
            <a:pPr marL="1028700" lvl="1" indent="-342900">
              <a:buAutoNum type="arabicPeriod"/>
            </a:pPr>
            <a:r>
              <a:rPr lang="en-US" dirty="0"/>
              <a:t>Visibility permission sets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Devops</a:t>
            </a:r>
            <a:r>
              <a:rPr lang="en-US" dirty="0"/>
              <a:t>/GitHub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>
            <a:normAutofit/>
          </a:bodyPr>
          <a:lstStyle/>
          <a:p>
            <a:r>
              <a:rPr lang="en-US" sz="1400" dirty="0"/>
              <a:t>A new Developer environment will need to be created -&gt; As this is refreshed from PROD it will contain the mostly up to date version. Basic Explanation</a:t>
            </a:r>
          </a:p>
          <a:p>
            <a:endParaRPr lang="en-US" sz="1400" dirty="0"/>
          </a:p>
          <a:p>
            <a:pPr marL="457200" indent="-457200">
              <a:buAutoNum type="arabicPeriod"/>
            </a:pPr>
            <a:r>
              <a:rPr lang="en-US" sz="1400" dirty="0"/>
              <a:t>Changes done via syncing your dev environment to compare to master</a:t>
            </a:r>
          </a:p>
          <a:p>
            <a:pPr marL="457200" indent="-457200">
              <a:buAutoNum type="arabicPeriod"/>
            </a:pPr>
            <a:r>
              <a:rPr lang="en-US" sz="1400" dirty="0"/>
              <a:t>When doing an initial PR commit you are requesting an adjustment to master -&gt; This requires 2 approvals </a:t>
            </a:r>
          </a:p>
          <a:p>
            <a:pPr marL="457200" indent="-457200">
              <a:buAutoNum type="arabicPeriod"/>
            </a:pPr>
            <a:r>
              <a:rPr lang="en-US" sz="1400" dirty="0"/>
              <a:t>When this is done, you will need to merge this into master</a:t>
            </a:r>
          </a:p>
          <a:p>
            <a:pPr marL="457200" indent="-457200">
              <a:buAutoNum type="arabicPeriod"/>
            </a:pPr>
            <a:r>
              <a:rPr lang="en-US" sz="1400" dirty="0"/>
              <a:t>The </a:t>
            </a:r>
            <a:r>
              <a:rPr lang="en-US" sz="1400" dirty="0" err="1"/>
              <a:t>Devops</a:t>
            </a:r>
            <a:r>
              <a:rPr lang="en-US" sz="1400" dirty="0"/>
              <a:t> process deploys this to Staging environment (You will also need access to Staging at a minimum)</a:t>
            </a:r>
          </a:p>
          <a:p>
            <a:pPr marL="457200" indent="-457200">
              <a:buAutoNum type="arabicPeriod"/>
            </a:pPr>
            <a:r>
              <a:rPr lang="en-US" sz="1400" dirty="0"/>
              <a:t>QA is done by @Zouz and any feedback is stored on the ticket</a:t>
            </a:r>
          </a:p>
          <a:p>
            <a:pPr marL="457200" indent="-457200">
              <a:buAutoNum type="arabicPeriod"/>
            </a:pPr>
            <a:r>
              <a:rPr lang="en-US" sz="1400" dirty="0"/>
              <a:t>To pass the ticket to PROD it needs to also be confirmed in the ticket</a:t>
            </a:r>
          </a:p>
          <a:p>
            <a:pPr marL="457200" indent="-457200">
              <a:buAutoNum type="arabicPeriod"/>
            </a:pPr>
            <a:r>
              <a:rPr lang="en-US" sz="1400" dirty="0"/>
              <a:t>To setup a deployment to PROD you need to do a release ticket</a:t>
            </a:r>
          </a:p>
          <a:p>
            <a:endParaRPr lang="en-US" sz="1400" dirty="0"/>
          </a:p>
          <a:p>
            <a:r>
              <a:rPr lang="en-US" sz="1400" dirty="0"/>
              <a:t>Covered here: </a:t>
            </a:r>
            <a:r>
              <a:rPr lang="en-AU" sz="1100" dirty="0" err="1">
                <a:hlinkClick r:id="rId3"/>
              </a:rPr>
              <a:t>Github</a:t>
            </a:r>
            <a:r>
              <a:rPr lang="en-AU" sz="1100" dirty="0">
                <a:hlinkClick r:id="rId3"/>
              </a:rPr>
              <a:t> setup and BAU management - Salesforce FSC Production - Confluence</a:t>
            </a:r>
            <a:endParaRPr lang="en-US" sz="1400" dirty="0"/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GITHUB Steps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2975217" cy="3704266"/>
          </a:xfrm>
        </p:spPr>
        <p:txBody>
          <a:bodyPr/>
          <a:lstStyle/>
          <a:p>
            <a:r>
              <a:rPr lang="en-US" dirty="0"/>
              <a:t>Follow these to ensure you are actively setup in </a:t>
            </a:r>
            <a:r>
              <a:rPr lang="en-US" dirty="0" err="1"/>
              <a:t>Github</a:t>
            </a:r>
            <a:r>
              <a:rPr lang="en-US" dirty="0"/>
              <a:t> and </a:t>
            </a:r>
            <a:r>
              <a:rPr lang="en-US" dirty="0" err="1"/>
              <a:t>authorised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5272130"/>
              </p:ext>
            </p:extLst>
          </p:nvPr>
        </p:nvGraphicFramePr>
        <p:xfrm>
          <a:off x="5458052" y="582591"/>
          <a:ext cx="6345236" cy="627540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70262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1821484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015470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1872764148"/>
                    </a:ext>
                  </a:extLst>
                </a:gridCol>
              </a:tblGrid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Issue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Checks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142786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Email help desk for access to Java and apps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Ensure you can install java and cli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643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Review Dev Environment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Assign necessary permissions for access and 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Setup SSH &amp; GVG keys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Or you wont be able to commit to 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</a:rPr>
                        <a:t>Prospa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 PROD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Meet with Adam/</a:t>
                      </a:r>
                      <a:r>
                        <a:rPr lang="en-US" dirty="0" err="1">
                          <a:solidFill>
                            <a:schemeClr val="accent6"/>
                          </a:solidFill>
                        </a:rPr>
                        <a:t>Zouz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Overview guidance of key issues and areas of improvement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592559"/>
                  </a:ext>
                </a:extLst>
              </a:tr>
              <a:tr h="8112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James main point of contact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If issues escalating or code clarity issues speak with Matt or Akash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95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6635-D186-A31B-F014-75A16D92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	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F00CA-63B6-A421-9C70-025D11BAE1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7421" y="2104962"/>
            <a:ext cx="3620150" cy="3948646"/>
          </a:xfrm>
        </p:spPr>
        <p:txBody>
          <a:bodyPr/>
          <a:lstStyle/>
          <a:p>
            <a:r>
              <a:rPr lang="en-AU" dirty="0">
                <a:hlinkClick r:id="rId2"/>
              </a:rPr>
              <a:t>https://myapps.microsoft.com/</a:t>
            </a:r>
            <a:r>
              <a:rPr lang="en-AU" dirty="0"/>
              <a:t> - to log into PROSPA PROD and raise tickets</a:t>
            </a:r>
          </a:p>
          <a:p>
            <a:r>
              <a:rPr lang="en-AU" dirty="0">
                <a:hlinkClick r:id="rId3"/>
              </a:rPr>
              <a:t>https://prospa.atlassian.net/wiki/spaces/~712020f8e2ef61f8624dd885dbeed8a67cba8c/overview</a:t>
            </a:r>
            <a:r>
              <a:rPr lang="en-AU" dirty="0"/>
              <a:t> - My personal space a few things on here I can review</a:t>
            </a:r>
          </a:p>
          <a:p>
            <a:r>
              <a:rPr lang="en-AU" dirty="0">
                <a:hlinkClick r:id="rId4"/>
              </a:rPr>
              <a:t>https://prospa.atlassian.net/wiki/spaces/sfp/overview</a:t>
            </a:r>
            <a:r>
              <a:rPr lang="en-AU" dirty="0"/>
              <a:t> - New FSC Space for new admin</a:t>
            </a:r>
          </a:p>
          <a:p>
            <a:r>
              <a:rPr lang="en-AU" dirty="0"/>
              <a:t>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10862-94F3-0BE5-4260-111252EAAC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Development logic/Business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r>
              <a:rPr lang="en-US" dirty="0">
                <a:hlinkClick r:id="rId5"/>
              </a:rPr>
              <a:t>https://prospa.atlassian.net/wiki/spaces/SFDEV/overview</a:t>
            </a:r>
            <a:endParaRPr lang="en-US" dirty="0"/>
          </a:p>
          <a:p>
            <a:r>
              <a:rPr lang="en-AU" dirty="0">
                <a:hlinkClick r:id="rId6"/>
              </a:rPr>
              <a:t>https://prospa.atlassian.net/wiki/spaces/PRODUCT/overview</a:t>
            </a:r>
            <a:endParaRPr lang="en-US" dirty="0"/>
          </a:p>
          <a:p>
            <a:endParaRPr lang="en-US" dirty="0"/>
          </a:p>
          <a:p>
            <a:endParaRPr lang="en-AU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8ADE6-9660-342B-E874-111FD50077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5740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a73e9d5-7e26-473a-9620-48d2009e363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67EDB932942C4095B55E2EA6C7EDD0" ma:contentTypeVersion="6" ma:contentTypeDescription="Create a new document." ma:contentTypeScope="" ma:versionID="3fe182cba334acce143a410e6b3bae74">
  <xsd:schema xmlns:xsd="http://www.w3.org/2001/XMLSchema" xmlns:xs="http://www.w3.org/2001/XMLSchema" xmlns:p="http://schemas.microsoft.com/office/2006/metadata/properties" xmlns:ns3="fa73e9d5-7e26-473a-9620-48d2009e3630" targetNamespace="http://schemas.microsoft.com/office/2006/metadata/properties" ma:root="true" ma:fieldsID="8901956483d1c3c471e3d78904db8718" ns3:_="">
    <xsd:import namespace="fa73e9d5-7e26-473a-9620-48d2009e3630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73e9d5-7e26-473a-9620-48d2009e3630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fa73e9d5-7e26-473a-9620-48d2009e3630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262BB5-5B71-4AB9-90DD-39F5FF7EA4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73e9d5-7e26-473a-9620-48d2009e36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{36CE70FF-B80B-4829-BE6E-DE2ECAA32ADE}tf78438558_win32</Template>
  <TotalTime>32</TotalTime>
  <Words>713</Words>
  <Application>Microsoft Office PowerPoint</Application>
  <PresentationFormat>Widescreen</PresentationFormat>
  <Paragraphs>77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Sabon Next LT</vt:lpstr>
      <vt:lpstr>Custom</vt:lpstr>
      <vt:lpstr>8squad Introduction to PRospa</vt:lpstr>
      <vt:lpstr>agenda</vt:lpstr>
      <vt:lpstr>Introduction</vt:lpstr>
      <vt:lpstr>Confluence/jira</vt:lpstr>
      <vt:lpstr>Immediate Tasks</vt:lpstr>
      <vt:lpstr>Azure Devops/GitHub</vt:lpstr>
      <vt:lpstr>GITHUB Steps</vt:lpstr>
      <vt:lpstr>Links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James Perram</dc:creator>
  <cp:lastModifiedBy>James Perram</cp:lastModifiedBy>
  <cp:revision>2</cp:revision>
  <dcterms:created xsi:type="dcterms:W3CDTF">2025-03-05T04:26:58Z</dcterms:created>
  <dcterms:modified xsi:type="dcterms:W3CDTF">2025-03-05T04:59:07Z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0x010100A867EDB932942C4095B55E2EA6C7EDD0</vt:lpwstr>
  </property>
</Properties>
</file>