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32"/>
  </p:notesMasterIdLst>
  <p:sldIdLst>
    <p:sldId id="256" r:id="rId2"/>
    <p:sldId id="437" r:id="rId3"/>
    <p:sldId id="386" r:id="rId4"/>
    <p:sldId id="452" r:id="rId5"/>
    <p:sldId id="461" r:id="rId6"/>
    <p:sldId id="454" r:id="rId7"/>
    <p:sldId id="455" r:id="rId8"/>
    <p:sldId id="459" r:id="rId9"/>
    <p:sldId id="458" r:id="rId10"/>
    <p:sldId id="462" r:id="rId11"/>
    <p:sldId id="464" r:id="rId12"/>
    <p:sldId id="466" r:id="rId13"/>
    <p:sldId id="465" r:id="rId14"/>
    <p:sldId id="467" r:id="rId15"/>
    <p:sldId id="468" r:id="rId16"/>
    <p:sldId id="463" r:id="rId17"/>
    <p:sldId id="474" r:id="rId18"/>
    <p:sldId id="481" r:id="rId19"/>
    <p:sldId id="476" r:id="rId20"/>
    <p:sldId id="480" r:id="rId21"/>
    <p:sldId id="475" r:id="rId22"/>
    <p:sldId id="456" r:id="rId23"/>
    <p:sldId id="457" r:id="rId24"/>
    <p:sldId id="471" r:id="rId25"/>
    <p:sldId id="472" r:id="rId26"/>
    <p:sldId id="473" r:id="rId27"/>
    <p:sldId id="477" r:id="rId28"/>
    <p:sldId id="478" r:id="rId29"/>
    <p:sldId id="470" r:id="rId30"/>
    <p:sldId id="482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70B4-AB00-468B-8C07-860EE4D27F40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F76F-531F-4C44-B62C-B3469AD3482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4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BEFA9E-BB85-40F5-BD81-789A1E705F04}" type="datetime1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C057-7942-4FCB-B56C-80CC2D99352B}" type="datetime1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93A-AC9F-4148-86DA-4D9F6F6AADA4}" type="datetime1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22C-D424-44FA-92BE-56A289DBFCE6}" type="datetime1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09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B83C-6C11-46B1-8A83-D7980187E78C}" type="datetime1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A8-353F-40CF-BF3C-50B378C68178}" type="datetime1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6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F450-B655-401A-B372-81FC122D014C}" type="datetime1">
              <a:rPr lang="fr-FR" smtClean="0"/>
              <a:t>20/07/2022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AB9A-CC63-4431-B7DD-7148C6775D66}" type="datetime1">
              <a:rPr lang="fr-FR" smtClean="0"/>
              <a:t>20/07/2022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9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BA7-BEE5-4833-88DB-FABA8C42400D}" type="datetime1">
              <a:rPr lang="fr-FR" smtClean="0"/>
              <a:t>20/07/2022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020-3158-4159-A4E6-69A36A1BD3F5}" type="datetime1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9FDE-40DC-4BC9-98B3-740D1D8D927B}" type="datetime1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E06AC-F3C6-4208-A748-CE9388C84B39}" type="datetime1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4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Algorithmie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Jérémy PERROUAULT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3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opérations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Nos algorithmes se baseront sur cette liste d’opérations pour être décrit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10</a:t>
            </a:fld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0D06A50-12E4-4213-B7A6-6C08EBF7F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92720"/>
              </p:ext>
            </p:extLst>
          </p:nvPr>
        </p:nvGraphicFramePr>
        <p:xfrm>
          <a:off x="1024127" y="3185160"/>
          <a:ext cx="981320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641">
                  <a:extLst>
                    <a:ext uri="{9D8B030D-6E8A-4147-A177-3AD203B41FA5}">
                      <a16:colId xmlns:a16="http://schemas.microsoft.com/office/drawing/2014/main" val="3194338291"/>
                    </a:ext>
                  </a:extLst>
                </a:gridCol>
                <a:gridCol w="1962641">
                  <a:extLst>
                    <a:ext uri="{9D8B030D-6E8A-4147-A177-3AD203B41FA5}">
                      <a16:colId xmlns:a16="http://schemas.microsoft.com/office/drawing/2014/main" val="3996585193"/>
                    </a:ext>
                  </a:extLst>
                </a:gridCol>
                <a:gridCol w="1962641">
                  <a:extLst>
                    <a:ext uri="{9D8B030D-6E8A-4147-A177-3AD203B41FA5}">
                      <a16:colId xmlns:a16="http://schemas.microsoft.com/office/drawing/2014/main" val="2544253617"/>
                    </a:ext>
                  </a:extLst>
                </a:gridCol>
                <a:gridCol w="1962641">
                  <a:extLst>
                    <a:ext uri="{9D8B030D-6E8A-4147-A177-3AD203B41FA5}">
                      <a16:colId xmlns:a16="http://schemas.microsoft.com/office/drawing/2014/main" val="1008720959"/>
                    </a:ext>
                  </a:extLst>
                </a:gridCol>
                <a:gridCol w="1962641">
                  <a:extLst>
                    <a:ext uri="{9D8B030D-6E8A-4147-A177-3AD203B41FA5}">
                      <a16:colId xmlns:a16="http://schemas.microsoft.com/office/drawing/2014/main" val="2020782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Opérations arithmétiques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Opérations de comparaison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Opérations logiques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Boucles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9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TantQue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3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Sinon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Faire..</a:t>
                      </a:r>
                      <a:r>
                        <a:rPr lang="fr-FR" dirty="0" err="1"/>
                        <a:t>TantQue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3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4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0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86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97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11</a:t>
            </a:fld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A25736E-6320-4042-A7B0-DF8352051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21393"/>
              </p:ext>
            </p:extLst>
          </p:nvPr>
        </p:nvGraphicFramePr>
        <p:xfrm>
          <a:off x="1024128" y="2084832"/>
          <a:ext cx="97200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133">
                  <a:extLst>
                    <a:ext uri="{9D8B030D-6E8A-4147-A177-3AD203B41FA5}">
                      <a16:colId xmlns:a16="http://schemas.microsoft.com/office/drawing/2014/main" val="3194338291"/>
                    </a:ext>
                  </a:extLst>
                </a:gridCol>
                <a:gridCol w="3751123">
                  <a:extLst>
                    <a:ext uri="{9D8B030D-6E8A-4147-A177-3AD203B41FA5}">
                      <a16:colId xmlns:a16="http://schemas.microsoft.com/office/drawing/2014/main" val="3996585193"/>
                    </a:ext>
                  </a:extLst>
                </a:gridCol>
                <a:gridCol w="3989818">
                  <a:extLst>
                    <a:ext uri="{9D8B030D-6E8A-4147-A177-3AD203B41FA5}">
                      <a16:colId xmlns:a16="http://schemas.microsoft.com/office/drawing/2014/main" val="1768093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9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1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3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Caractère alphanumérique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3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à virgule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12.8764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4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Booléen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Vrai ou Faux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Faux – ou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0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86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4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Une variable désigne un remplacement de la mémoire vive (RAM) dans lequel est stocké sa valeur</a:t>
            </a:r>
          </a:p>
          <a:p>
            <a:pPr lvl="1"/>
            <a:r>
              <a:rPr lang="fr-FR" dirty="0"/>
              <a:t>Elle est définie par un type, un nom et une valeur (initiale ou modifiée en cours d’algorithme)</a:t>
            </a:r>
          </a:p>
          <a:p>
            <a:r>
              <a:rPr lang="fr-FR" dirty="0"/>
              <a:t>Créons une variable ‘a’ et affectons-lui la valeur 42</a:t>
            </a:r>
          </a:p>
          <a:p>
            <a:pPr lvl="1"/>
            <a:r>
              <a:rPr lang="fr-FR" dirty="0"/>
              <a:t>‘a’ fera référence à l’emplacement mémoire dans lequel sa valeur est</a:t>
            </a:r>
          </a:p>
          <a:p>
            <a:pPr lvl="1"/>
            <a:r>
              <a:rPr lang="fr-FR" dirty="0"/>
              <a:t>Dans l’exemple, son adresse mémoire est @12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12</a:t>
            </a:fld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42E269E-8A51-40F5-9BE1-795303FB536E}"/>
              </a:ext>
            </a:extLst>
          </p:cNvPr>
          <p:cNvGrpSpPr/>
          <p:nvPr/>
        </p:nvGrpSpPr>
        <p:grpSpPr>
          <a:xfrm>
            <a:off x="1191987" y="5462072"/>
            <a:ext cx="2923666" cy="312070"/>
            <a:chOff x="1191987" y="5462072"/>
            <a:chExt cx="2923666" cy="3120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B3E3F-D81C-4EB8-9A9F-0DA7DFCDC032}"/>
                </a:ext>
              </a:extLst>
            </p:cNvPr>
            <p:cNvSpPr/>
            <p:nvPr/>
          </p:nvSpPr>
          <p:spPr>
            <a:xfrm>
              <a:off x="1656398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443342-C2E5-4D9C-AC41-B8D6E2C1B6BC}"/>
                </a:ext>
              </a:extLst>
            </p:cNvPr>
            <p:cNvSpPr/>
            <p:nvPr/>
          </p:nvSpPr>
          <p:spPr>
            <a:xfrm>
              <a:off x="215053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CF1A8-FCAA-4C36-A13A-DCC7299508A8}"/>
                </a:ext>
              </a:extLst>
            </p:cNvPr>
            <p:cNvSpPr/>
            <p:nvPr/>
          </p:nvSpPr>
          <p:spPr>
            <a:xfrm>
              <a:off x="1191987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1603DA-1AE2-4630-AFA0-5667CB91B71D}"/>
                </a:ext>
              </a:extLst>
            </p:cNvPr>
            <p:cNvSpPr/>
            <p:nvPr/>
          </p:nvSpPr>
          <p:spPr>
            <a:xfrm>
              <a:off x="26308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C04F22-9B8C-41AF-8E2A-3C82149E32E0}"/>
                </a:ext>
              </a:extLst>
            </p:cNvPr>
            <p:cNvSpPr/>
            <p:nvPr/>
          </p:nvSpPr>
          <p:spPr>
            <a:xfrm>
              <a:off x="312575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701793-4FCA-4C83-8A6F-802958FC568B}"/>
                </a:ext>
              </a:extLst>
            </p:cNvPr>
            <p:cNvSpPr/>
            <p:nvPr/>
          </p:nvSpPr>
          <p:spPr>
            <a:xfrm>
              <a:off x="36207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@6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722FBC2-04F3-4C0A-9019-776F10FD7B3F}"/>
              </a:ext>
            </a:extLst>
          </p:cNvPr>
          <p:cNvGrpSpPr/>
          <p:nvPr/>
        </p:nvGrpSpPr>
        <p:grpSpPr>
          <a:xfrm>
            <a:off x="1191987" y="5774142"/>
            <a:ext cx="2923666" cy="312070"/>
            <a:chOff x="1191987" y="5462072"/>
            <a:chExt cx="2923666" cy="31207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7C09A0-EB89-4CB0-95BA-6266224A730F}"/>
                </a:ext>
              </a:extLst>
            </p:cNvPr>
            <p:cNvSpPr/>
            <p:nvPr/>
          </p:nvSpPr>
          <p:spPr>
            <a:xfrm>
              <a:off x="1656397" y="5462072"/>
              <a:ext cx="974405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1E59BE-63B1-4557-8C2C-F025C0F77C64}"/>
                </a:ext>
              </a:extLst>
            </p:cNvPr>
            <p:cNvSpPr/>
            <p:nvPr/>
          </p:nvSpPr>
          <p:spPr>
            <a:xfrm>
              <a:off x="1191987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@7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EF63A3-2220-4DF0-95FA-A09C8F08FAF5}"/>
                </a:ext>
              </a:extLst>
            </p:cNvPr>
            <p:cNvSpPr/>
            <p:nvPr/>
          </p:nvSpPr>
          <p:spPr>
            <a:xfrm>
              <a:off x="26308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@9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910C9-A4D4-4E40-A8F6-4F9E21B1C051}"/>
                </a:ext>
              </a:extLst>
            </p:cNvPr>
            <p:cNvSpPr/>
            <p:nvPr/>
          </p:nvSpPr>
          <p:spPr>
            <a:xfrm>
              <a:off x="312575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FA6442-14FB-4C21-8549-43F4BBCA0ED1}"/>
                </a:ext>
              </a:extLst>
            </p:cNvPr>
            <p:cNvSpPr/>
            <p:nvPr/>
          </p:nvSpPr>
          <p:spPr>
            <a:xfrm>
              <a:off x="36207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@11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7087DD5-CE56-4FA5-BD7A-4EA30C9CCE94}"/>
              </a:ext>
            </a:extLst>
          </p:cNvPr>
          <p:cNvGrpSpPr/>
          <p:nvPr/>
        </p:nvGrpSpPr>
        <p:grpSpPr>
          <a:xfrm>
            <a:off x="1191986" y="6086212"/>
            <a:ext cx="2923666" cy="312070"/>
            <a:chOff x="1191986" y="5462072"/>
            <a:chExt cx="2923666" cy="3120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D82D58-8EE9-4042-B937-9AEDE7C9B7A4}"/>
                </a:ext>
              </a:extLst>
            </p:cNvPr>
            <p:cNvSpPr/>
            <p:nvPr/>
          </p:nvSpPr>
          <p:spPr>
            <a:xfrm>
              <a:off x="3132859" y="5462072"/>
              <a:ext cx="982793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7BF0F1-97D5-4A24-A7B0-787E76E10C98}"/>
                </a:ext>
              </a:extLst>
            </p:cNvPr>
            <p:cNvSpPr/>
            <p:nvPr/>
          </p:nvSpPr>
          <p:spPr>
            <a:xfrm>
              <a:off x="1191986" y="5462072"/>
              <a:ext cx="1940874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@12</a:t>
              </a:r>
            </a:p>
          </p:txBody>
        </p:sp>
      </p:grp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F5EB794-EDAD-49F2-8A0F-D960F1CA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79791"/>
              </p:ext>
            </p:extLst>
          </p:nvPr>
        </p:nvGraphicFramePr>
        <p:xfrm>
          <a:off x="6582483" y="4400380"/>
          <a:ext cx="4157134" cy="20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234">
                  <a:extLst>
                    <a:ext uri="{9D8B030D-6E8A-4147-A177-3AD203B41FA5}">
                      <a16:colId xmlns:a16="http://schemas.microsoft.com/office/drawing/2014/main" val="1732751696"/>
                    </a:ext>
                  </a:extLst>
                </a:gridCol>
                <a:gridCol w="1077950">
                  <a:extLst>
                    <a:ext uri="{9D8B030D-6E8A-4147-A177-3AD203B41FA5}">
                      <a16:colId xmlns:a16="http://schemas.microsoft.com/office/drawing/2014/main" val="810152542"/>
                    </a:ext>
                  </a:extLst>
                </a:gridCol>
                <a:gridCol w="1077950">
                  <a:extLst>
                    <a:ext uri="{9D8B030D-6E8A-4147-A177-3AD203B41FA5}">
                      <a16:colId xmlns:a16="http://schemas.microsoft.com/office/drawing/2014/main" val="3688685361"/>
                    </a:ext>
                  </a:extLst>
                </a:gridCol>
              </a:tblGrid>
              <a:tr h="345054">
                <a:tc>
                  <a:txBody>
                    <a:bodyPr/>
                    <a:lstStyle/>
                    <a:p>
                      <a:r>
                        <a:rPr lang="fr-FR" sz="1400" dirty="0"/>
                        <a:t>Adresse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67355"/>
                  </a:ext>
                </a:extLst>
              </a:tr>
              <a:tr h="345054">
                <a:tc>
                  <a:txBody>
                    <a:bodyPr/>
                    <a:lstStyle/>
                    <a:p>
                      <a:r>
                        <a:rPr lang="fr-FR" sz="1400" dirty="0"/>
                        <a:t>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62280"/>
                  </a:ext>
                </a:extLst>
              </a:tr>
              <a:tr h="345054">
                <a:tc>
                  <a:txBody>
                    <a:bodyPr/>
                    <a:lstStyle/>
                    <a:p>
                      <a:r>
                        <a:rPr lang="fr-FR" sz="1400" dirty="0"/>
                        <a:t>@2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11664"/>
                  </a:ext>
                </a:extLst>
              </a:tr>
              <a:tr h="345054">
                <a:tc>
                  <a:txBody>
                    <a:bodyPr/>
                    <a:lstStyle/>
                    <a:p>
                      <a:r>
                        <a:rPr lang="fr-FR" sz="1400" dirty="0"/>
                        <a:t>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93288"/>
                  </a:ext>
                </a:extLst>
              </a:tr>
              <a:tr h="345054">
                <a:tc>
                  <a:txBody>
                    <a:bodyPr/>
                    <a:lstStyle/>
                    <a:p>
                      <a:r>
                        <a:rPr lang="fr-FR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90139"/>
                  </a:ext>
                </a:extLst>
              </a:tr>
              <a:tr h="345054">
                <a:tc>
                  <a:txBody>
                    <a:bodyPr/>
                    <a:lstStyle/>
                    <a:p>
                      <a:r>
                        <a:rPr lang="fr-FR" sz="1400" dirty="0"/>
                        <a:t>@12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96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15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fr-FR" dirty="0"/>
              <a:t>Pour créer une variable, il faut la « déclarer »</a:t>
            </a:r>
          </a:p>
          <a:p>
            <a:pPr lvl="1"/>
            <a:r>
              <a:rPr lang="fr-FR" b="1" dirty="0"/>
              <a:t>Type</a:t>
            </a:r>
            <a:r>
              <a:rPr lang="fr-FR" dirty="0"/>
              <a:t> nom		La variable n’aura pas de valeur initiale</a:t>
            </a:r>
          </a:p>
          <a:p>
            <a:pPr lvl="1"/>
            <a:r>
              <a:rPr lang="fr-FR" b="1" dirty="0"/>
              <a:t>Type</a:t>
            </a:r>
            <a:r>
              <a:rPr lang="fr-FR" dirty="0"/>
              <a:t> nom = valeur	La variable aura une valeur initiale</a:t>
            </a:r>
          </a:p>
          <a:p>
            <a:pPr lvl="1"/>
            <a:r>
              <a:rPr lang="fr-FR" b="1" dirty="0"/>
              <a:t>Entier</a:t>
            </a:r>
            <a:r>
              <a:rPr lang="fr-FR" dirty="0"/>
              <a:t> a		a n’a pas de valeur initiale</a:t>
            </a:r>
          </a:p>
          <a:p>
            <a:pPr lvl="1"/>
            <a:r>
              <a:rPr lang="fr-FR" b="1" dirty="0"/>
              <a:t>Entier</a:t>
            </a:r>
            <a:r>
              <a:rPr lang="fr-FR" dirty="0"/>
              <a:t> a = 10		a vaut 10</a:t>
            </a:r>
          </a:p>
          <a:p>
            <a:endParaRPr lang="fr-FR" dirty="0"/>
          </a:p>
          <a:p>
            <a:r>
              <a:rPr lang="fr-FR" dirty="0">
                <a:solidFill>
                  <a:srgbClr val="C00000"/>
                </a:solidFill>
              </a:rPr>
              <a:t>/!\ Toute variable doit être déclarée /!\</a:t>
            </a:r>
            <a:endParaRPr lang="fr-FR" dirty="0"/>
          </a:p>
          <a:p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70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Ci-dessous, les autres adresses mémoires sont indisponibles pour nous</a:t>
            </a:r>
          </a:p>
          <a:p>
            <a:pPr lvl="1"/>
            <a:r>
              <a:rPr lang="fr-FR" dirty="0"/>
              <a:t>Un autre programme ?</a:t>
            </a:r>
          </a:p>
          <a:p>
            <a:pPr lvl="1"/>
            <a:r>
              <a:rPr lang="fr-FR" dirty="0"/>
              <a:t>Un autre sous-programme ?</a:t>
            </a:r>
          </a:p>
          <a:p>
            <a:pPr lvl="1"/>
            <a:r>
              <a:rPr lang="fr-FR" dirty="0"/>
              <a:t>Une définition hors-champs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14</a:t>
            </a:fld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42E269E-8A51-40F5-9BE1-795303FB536E}"/>
              </a:ext>
            </a:extLst>
          </p:cNvPr>
          <p:cNvGrpSpPr/>
          <p:nvPr/>
        </p:nvGrpSpPr>
        <p:grpSpPr>
          <a:xfrm>
            <a:off x="1191987" y="5462072"/>
            <a:ext cx="2923666" cy="312070"/>
            <a:chOff x="1191987" y="5462072"/>
            <a:chExt cx="2923666" cy="3120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B3E3F-D81C-4EB8-9A9F-0DA7DFCDC032}"/>
                </a:ext>
              </a:extLst>
            </p:cNvPr>
            <p:cNvSpPr/>
            <p:nvPr/>
          </p:nvSpPr>
          <p:spPr>
            <a:xfrm>
              <a:off x="1656398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443342-C2E5-4D9C-AC41-B8D6E2C1B6BC}"/>
                </a:ext>
              </a:extLst>
            </p:cNvPr>
            <p:cNvSpPr/>
            <p:nvPr/>
          </p:nvSpPr>
          <p:spPr>
            <a:xfrm>
              <a:off x="215053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CF1A8-FCAA-4C36-A13A-DCC7299508A8}"/>
                </a:ext>
              </a:extLst>
            </p:cNvPr>
            <p:cNvSpPr/>
            <p:nvPr/>
          </p:nvSpPr>
          <p:spPr>
            <a:xfrm>
              <a:off x="1191987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1603DA-1AE2-4630-AFA0-5667CB91B71D}"/>
                </a:ext>
              </a:extLst>
            </p:cNvPr>
            <p:cNvSpPr/>
            <p:nvPr/>
          </p:nvSpPr>
          <p:spPr>
            <a:xfrm>
              <a:off x="26308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C04F22-9B8C-41AF-8E2A-3C82149E32E0}"/>
                </a:ext>
              </a:extLst>
            </p:cNvPr>
            <p:cNvSpPr/>
            <p:nvPr/>
          </p:nvSpPr>
          <p:spPr>
            <a:xfrm>
              <a:off x="312575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701793-4FCA-4C83-8A6F-802958FC568B}"/>
                </a:ext>
              </a:extLst>
            </p:cNvPr>
            <p:cNvSpPr/>
            <p:nvPr/>
          </p:nvSpPr>
          <p:spPr>
            <a:xfrm>
              <a:off x="36207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@6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722FBC2-04F3-4C0A-9019-776F10FD7B3F}"/>
              </a:ext>
            </a:extLst>
          </p:cNvPr>
          <p:cNvGrpSpPr/>
          <p:nvPr/>
        </p:nvGrpSpPr>
        <p:grpSpPr>
          <a:xfrm>
            <a:off x="1191987" y="5774142"/>
            <a:ext cx="2923666" cy="312070"/>
            <a:chOff x="1191987" y="5462072"/>
            <a:chExt cx="2923666" cy="31207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7C09A0-EB89-4CB0-95BA-6266224A730F}"/>
                </a:ext>
              </a:extLst>
            </p:cNvPr>
            <p:cNvSpPr/>
            <p:nvPr/>
          </p:nvSpPr>
          <p:spPr>
            <a:xfrm>
              <a:off x="1656397" y="5462072"/>
              <a:ext cx="974405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1E59BE-63B1-4557-8C2C-F025C0F77C64}"/>
                </a:ext>
              </a:extLst>
            </p:cNvPr>
            <p:cNvSpPr/>
            <p:nvPr/>
          </p:nvSpPr>
          <p:spPr>
            <a:xfrm>
              <a:off x="1191987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@7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EF63A3-2220-4DF0-95FA-A09C8F08FAF5}"/>
                </a:ext>
              </a:extLst>
            </p:cNvPr>
            <p:cNvSpPr/>
            <p:nvPr/>
          </p:nvSpPr>
          <p:spPr>
            <a:xfrm>
              <a:off x="26308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@9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910C9-A4D4-4E40-A8F6-4F9E21B1C051}"/>
                </a:ext>
              </a:extLst>
            </p:cNvPr>
            <p:cNvSpPr/>
            <p:nvPr/>
          </p:nvSpPr>
          <p:spPr>
            <a:xfrm>
              <a:off x="312575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FA6442-14FB-4C21-8549-43F4BBCA0ED1}"/>
                </a:ext>
              </a:extLst>
            </p:cNvPr>
            <p:cNvSpPr/>
            <p:nvPr/>
          </p:nvSpPr>
          <p:spPr>
            <a:xfrm>
              <a:off x="36207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@11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7087DD5-CE56-4FA5-BD7A-4EA30C9CCE94}"/>
              </a:ext>
            </a:extLst>
          </p:cNvPr>
          <p:cNvGrpSpPr/>
          <p:nvPr/>
        </p:nvGrpSpPr>
        <p:grpSpPr>
          <a:xfrm>
            <a:off x="1191986" y="6086212"/>
            <a:ext cx="2923666" cy="312070"/>
            <a:chOff x="1191986" y="5462072"/>
            <a:chExt cx="2923666" cy="3120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D82D58-8EE9-4042-B937-9AEDE7C9B7A4}"/>
                </a:ext>
              </a:extLst>
            </p:cNvPr>
            <p:cNvSpPr/>
            <p:nvPr/>
          </p:nvSpPr>
          <p:spPr>
            <a:xfrm>
              <a:off x="3132859" y="5462072"/>
              <a:ext cx="982793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7BF0F1-97D5-4A24-A7B0-787E76E10C98}"/>
                </a:ext>
              </a:extLst>
            </p:cNvPr>
            <p:cNvSpPr/>
            <p:nvPr/>
          </p:nvSpPr>
          <p:spPr>
            <a:xfrm>
              <a:off x="1191986" y="5462072"/>
              <a:ext cx="1940874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@12</a:t>
              </a:r>
            </a:p>
          </p:txBody>
        </p:sp>
      </p:grp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F5EB794-EDAD-49F2-8A0F-D960F1CA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7583"/>
              </p:ext>
            </p:extLst>
          </p:nvPr>
        </p:nvGraphicFramePr>
        <p:xfrm>
          <a:off x="6239314" y="4245664"/>
          <a:ext cx="45048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641">
                  <a:extLst>
                    <a:ext uri="{9D8B030D-6E8A-4147-A177-3AD203B41FA5}">
                      <a16:colId xmlns:a16="http://schemas.microsoft.com/office/drawing/2014/main" val="1732751696"/>
                    </a:ext>
                  </a:extLst>
                </a:gridCol>
                <a:gridCol w="1168123">
                  <a:extLst>
                    <a:ext uri="{9D8B030D-6E8A-4147-A177-3AD203B41FA5}">
                      <a16:colId xmlns:a16="http://schemas.microsoft.com/office/drawing/2014/main" val="810152542"/>
                    </a:ext>
                  </a:extLst>
                </a:gridCol>
                <a:gridCol w="1168123">
                  <a:extLst>
                    <a:ext uri="{9D8B030D-6E8A-4147-A177-3AD203B41FA5}">
                      <a16:colId xmlns:a16="http://schemas.microsoft.com/office/drawing/2014/main" val="368868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6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6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1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9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9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96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2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La déclaration de chaque variable a son importance</a:t>
            </a:r>
          </a:p>
          <a:p>
            <a:pPr lvl="1"/>
            <a:r>
              <a:rPr lang="fr-FR" dirty="0"/>
              <a:t>L’emplacement déterminera par qui elle sera accessible, c’est sa portée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Une variable déclarée dans un bloc d’instructions ne sera accessible que</a:t>
            </a:r>
          </a:p>
          <a:p>
            <a:pPr lvl="2"/>
            <a:r>
              <a:rPr lang="fr-FR" dirty="0"/>
              <a:t>Par ce bloc d’instructions</a:t>
            </a:r>
          </a:p>
          <a:p>
            <a:pPr lvl="2"/>
            <a:r>
              <a:rPr lang="fr-FR" dirty="0"/>
              <a:t>Par les sous-blocs et sous-sous-blocs d’instructions</a:t>
            </a:r>
          </a:p>
          <a:p>
            <a:pPr lvl="2"/>
            <a:endParaRPr lang="fr-FR" dirty="0"/>
          </a:p>
          <a:p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83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Dans un sous-programme, il existe des variables qu’on n’appelle pas « variable »</a:t>
            </a:r>
            <a:endParaRPr lang="fr-FR" dirty="0">
              <a:solidFill>
                <a:srgbClr val="C00000"/>
              </a:solidFill>
            </a:endParaRPr>
          </a:p>
          <a:p>
            <a:pPr lvl="1"/>
            <a:r>
              <a:rPr lang="fr-FR" dirty="0"/>
              <a:t>Un sous-programme est appelé par un autre sous-programme qui peut lui donner des informations</a:t>
            </a:r>
          </a:p>
          <a:p>
            <a:pPr lvl="1"/>
            <a:r>
              <a:rPr lang="fr-FR" dirty="0"/>
              <a:t>Dans le sous-programme appelé, on appelle ces informations des paramètres</a:t>
            </a:r>
          </a:p>
          <a:p>
            <a:pPr lvl="1"/>
            <a:r>
              <a:rPr lang="fr-FR" dirty="0"/>
              <a:t>On les retrouve dans la signature du sous-programme</a:t>
            </a:r>
          </a:p>
          <a:p>
            <a:pPr lvl="2"/>
            <a:r>
              <a:rPr lang="fr-FR" dirty="0"/>
              <a:t>Un paramètre est déclaré de la même façon qu’une variable : un type et un nom</a:t>
            </a:r>
          </a:p>
          <a:p>
            <a:pPr lvl="2"/>
            <a:r>
              <a:rPr lang="fr-FR" dirty="0"/>
              <a:t>Sa valeur initiale sera défini par le sous-programme appelant</a:t>
            </a:r>
          </a:p>
          <a:p>
            <a:pPr lvl="1"/>
            <a:r>
              <a:rPr lang="fr-FR" dirty="0"/>
              <a:t>En transférant un paramètre, une variable est créée, et un nouvel adressage mémoire est fait</a:t>
            </a:r>
          </a:p>
          <a:p>
            <a:pPr lvl="2"/>
            <a:r>
              <a:rPr lang="fr-FR" dirty="0"/>
              <a:t>On dit qu’on transmet le paramètre par « valeur »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297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– tableau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Un tableau est une variable qui contient un ensemble de variables de même type</a:t>
            </a:r>
          </a:p>
          <a:p>
            <a:pPr lvl="1"/>
            <a:r>
              <a:rPr lang="fr-FR" dirty="0"/>
              <a:t>Tableau d’Entier</a:t>
            </a:r>
          </a:p>
          <a:p>
            <a:pPr lvl="1"/>
            <a:r>
              <a:rPr lang="fr-FR" dirty="0"/>
              <a:t>Tableau de Caractères</a:t>
            </a:r>
          </a:p>
          <a:p>
            <a:r>
              <a:rPr lang="fr-FR" dirty="0"/>
              <a:t>On utilise les crochets ( [] ) pour déclarer et manipuler un tableau</a:t>
            </a:r>
          </a:p>
          <a:p>
            <a:r>
              <a:rPr lang="fr-FR" dirty="0"/>
              <a:t>Un tableau est donc constitué de n cases, accessibles par un indice</a:t>
            </a:r>
          </a:p>
          <a:p>
            <a:pPr lvl="1"/>
            <a:r>
              <a:rPr lang="fr-FR" dirty="0"/>
              <a:t>L’indice commence par 0 (0 est la première case)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17</a:t>
            </a:fld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30B1555-1EEE-4048-BA39-277A18F2D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56611"/>
              </p:ext>
            </p:extLst>
          </p:nvPr>
        </p:nvGraphicFramePr>
        <p:xfrm>
          <a:off x="1024128" y="5398008"/>
          <a:ext cx="812800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301563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36055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2235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73915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64490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7662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0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4402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82F9589-3FC6-4099-97D8-D320BC78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34789"/>
              </p:ext>
            </p:extLst>
          </p:nvPr>
        </p:nvGraphicFramePr>
        <p:xfrm>
          <a:off x="1024128" y="4926584"/>
          <a:ext cx="318714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7429">
                  <a:extLst>
                    <a:ext uri="{9D8B030D-6E8A-4147-A177-3AD203B41FA5}">
                      <a16:colId xmlns:a16="http://schemas.microsoft.com/office/drawing/2014/main" val="2043605548"/>
                    </a:ext>
                  </a:extLst>
                </a:gridCol>
                <a:gridCol w="637429">
                  <a:extLst>
                    <a:ext uri="{9D8B030D-6E8A-4147-A177-3AD203B41FA5}">
                      <a16:colId xmlns:a16="http://schemas.microsoft.com/office/drawing/2014/main" val="2755223560"/>
                    </a:ext>
                  </a:extLst>
                </a:gridCol>
                <a:gridCol w="637429">
                  <a:extLst>
                    <a:ext uri="{9D8B030D-6E8A-4147-A177-3AD203B41FA5}">
                      <a16:colId xmlns:a16="http://schemas.microsoft.com/office/drawing/2014/main" val="2587391574"/>
                    </a:ext>
                  </a:extLst>
                </a:gridCol>
                <a:gridCol w="637429">
                  <a:extLst>
                    <a:ext uri="{9D8B030D-6E8A-4147-A177-3AD203B41FA5}">
                      <a16:colId xmlns:a16="http://schemas.microsoft.com/office/drawing/2014/main" val="2086449089"/>
                    </a:ext>
                  </a:extLst>
                </a:gridCol>
                <a:gridCol w="637429">
                  <a:extLst>
                    <a:ext uri="{9D8B030D-6E8A-4147-A177-3AD203B41FA5}">
                      <a16:colId xmlns:a16="http://schemas.microsoft.com/office/drawing/2014/main" val="137662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4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574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– tableau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Un tableau a une taille fixée lors de sa création</a:t>
            </a:r>
          </a:p>
          <a:p>
            <a:pPr lvl="1"/>
            <a:r>
              <a:rPr lang="fr-FR" dirty="0"/>
              <a:t>Sa taille ne peut pas évoluer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775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67424D5-3E7F-4950-A5FF-468E0AD98D4C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accéder à l’élément n°2 du tableau « </a:t>
            </a:r>
            <a:r>
              <a:rPr lang="fr-FR" dirty="0" err="1"/>
              <a:t>monTab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monTab</a:t>
            </a:r>
            <a:r>
              <a:rPr lang="fr-FR" dirty="0"/>
              <a:t>[1] (parce que l’indice commence à 0 :  2 - 1 = 1)</a:t>
            </a:r>
          </a:p>
          <a:p>
            <a:endParaRPr lang="fr-FR" dirty="0"/>
          </a:p>
          <a:p>
            <a:r>
              <a:rPr lang="fr-FR" dirty="0">
                <a:solidFill>
                  <a:srgbClr val="C00000"/>
                </a:solidFill>
              </a:rPr>
              <a:t>Attention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Dans les langages bas-niveau, en dépassant du tableau vous continuez de lire/écrire la mémoire à une adresse qui ne vous appartient probablement plus !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Dans les langages haut-niveau, une sécurité vous interdira d’aller au-delà du tableau, et vous enverra une erreur « Index out of </a:t>
            </a:r>
            <a:r>
              <a:rPr lang="fr-FR" dirty="0" err="1">
                <a:solidFill>
                  <a:srgbClr val="C00000"/>
                </a:solidFill>
              </a:rPr>
              <a:t>bounds</a:t>
            </a:r>
            <a:r>
              <a:rPr lang="fr-FR" dirty="0">
                <a:solidFill>
                  <a:srgbClr val="C00000"/>
                </a:solidFill>
              </a:rPr>
              <a:t> », ou « indice hors limites »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– tableau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19</a:t>
            </a:fld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97859F5B-C9CC-4896-99B5-CFDF7B350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279661"/>
              </p:ext>
            </p:extLst>
          </p:nvPr>
        </p:nvGraphicFramePr>
        <p:xfrm>
          <a:off x="1023938" y="2286000"/>
          <a:ext cx="972026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4257442523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38792418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34473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Initialisation (pour 5 éléments)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30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Tableau d’entiers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Entier[]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Entier[5]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3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Tableau de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Caractère[]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Caractères[5]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5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Tableau de booléens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Booléen[]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Booléen[5]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5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3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langage</a:t>
            </a:r>
          </a:p>
          <a:p>
            <a:r>
              <a:rPr lang="fr-FR" dirty="0"/>
              <a:t>Son utilisation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5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– tableau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20</a:t>
            </a:fld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42E269E-8A51-40F5-9BE1-795303FB536E}"/>
              </a:ext>
            </a:extLst>
          </p:cNvPr>
          <p:cNvGrpSpPr/>
          <p:nvPr/>
        </p:nvGrpSpPr>
        <p:grpSpPr>
          <a:xfrm>
            <a:off x="1191987" y="5462072"/>
            <a:ext cx="2923666" cy="312070"/>
            <a:chOff x="1191987" y="5462072"/>
            <a:chExt cx="2923666" cy="3120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B3E3F-D81C-4EB8-9A9F-0DA7DFCDC032}"/>
                </a:ext>
              </a:extLst>
            </p:cNvPr>
            <p:cNvSpPr/>
            <p:nvPr/>
          </p:nvSpPr>
          <p:spPr>
            <a:xfrm>
              <a:off x="1656398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443342-C2E5-4D9C-AC41-B8D6E2C1B6BC}"/>
                </a:ext>
              </a:extLst>
            </p:cNvPr>
            <p:cNvSpPr/>
            <p:nvPr/>
          </p:nvSpPr>
          <p:spPr>
            <a:xfrm>
              <a:off x="215053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CF1A8-FCAA-4C36-A13A-DCC7299508A8}"/>
                </a:ext>
              </a:extLst>
            </p:cNvPr>
            <p:cNvSpPr/>
            <p:nvPr/>
          </p:nvSpPr>
          <p:spPr>
            <a:xfrm>
              <a:off x="1191987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1603DA-1AE2-4630-AFA0-5667CB91B71D}"/>
                </a:ext>
              </a:extLst>
            </p:cNvPr>
            <p:cNvSpPr/>
            <p:nvPr/>
          </p:nvSpPr>
          <p:spPr>
            <a:xfrm>
              <a:off x="26308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C04F22-9B8C-41AF-8E2A-3C82149E32E0}"/>
                </a:ext>
              </a:extLst>
            </p:cNvPr>
            <p:cNvSpPr/>
            <p:nvPr/>
          </p:nvSpPr>
          <p:spPr>
            <a:xfrm>
              <a:off x="312575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701793-4FCA-4C83-8A6F-802958FC568B}"/>
                </a:ext>
              </a:extLst>
            </p:cNvPr>
            <p:cNvSpPr/>
            <p:nvPr/>
          </p:nvSpPr>
          <p:spPr>
            <a:xfrm>
              <a:off x="36207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@6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722FBC2-04F3-4C0A-9019-776F10FD7B3F}"/>
              </a:ext>
            </a:extLst>
          </p:cNvPr>
          <p:cNvGrpSpPr/>
          <p:nvPr/>
        </p:nvGrpSpPr>
        <p:grpSpPr>
          <a:xfrm>
            <a:off x="1191987" y="5774142"/>
            <a:ext cx="2923666" cy="312070"/>
            <a:chOff x="1191987" y="5462072"/>
            <a:chExt cx="2923666" cy="31207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7C09A0-EB89-4CB0-95BA-6266224A730F}"/>
                </a:ext>
              </a:extLst>
            </p:cNvPr>
            <p:cNvSpPr/>
            <p:nvPr/>
          </p:nvSpPr>
          <p:spPr>
            <a:xfrm>
              <a:off x="1656397" y="5462072"/>
              <a:ext cx="974405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1E59BE-63B1-4557-8C2C-F025C0F77C64}"/>
                </a:ext>
              </a:extLst>
            </p:cNvPr>
            <p:cNvSpPr/>
            <p:nvPr/>
          </p:nvSpPr>
          <p:spPr>
            <a:xfrm>
              <a:off x="1191987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@7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EF63A3-2220-4DF0-95FA-A09C8F08FAF5}"/>
                </a:ext>
              </a:extLst>
            </p:cNvPr>
            <p:cNvSpPr/>
            <p:nvPr/>
          </p:nvSpPr>
          <p:spPr>
            <a:xfrm>
              <a:off x="26308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@9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4910C9-A4D4-4E40-A8F6-4F9E21B1C051}"/>
                </a:ext>
              </a:extLst>
            </p:cNvPr>
            <p:cNvSpPr/>
            <p:nvPr/>
          </p:nvSpPr>
          <p:spPr>
            <a:xfrm>
              <a:off x="312575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FA6442-14FB-4C21-8549-43F4BBCA0ED1}"/>
                </a:ext>
              </a:extLst>
            </p:cNvPr>
            <p:cNvSpPr/>
            <p:nvPr/>
          </p:nvSpPr>
          <p:spPr>
            <a:xfrm>
              <a:off x="3620703" y="5462072"/>
              <a:ext cx="494950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@11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7087DD5-CE56-4FA5-BD7A-4EA30C9CCE94}"/>
              </a:ext>
            </a:extLst>
          </p:cNvPr>
          <p:cNvGrpSpPr/>
          <p:nvPr/>
        </p:nvGrpSpPr>
        <p:grpSpPr>
          <a:xfrm>
            <a:off x="1191986" y="6086212"/>
            <a:ext cx="2923666" cy="312070"/>
            <a:chOff x="1191986" y="5462072"/>
            <a:chExt cx="2923666" cy="3120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D82D58-8EE9-4042-B937-9AEDE7C9B7A4}"/>
                </a:ext>
              </a:extLst>
            </p:cNvPr>
            <p:cNvSpPr/>
            <p:nvPr/>
          </p:nvSpPr>
          <p:spPr>
            <a:xfrm>
              <a:off x="3132859" y="5462072"/>
              <a:ext cx="982793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7BF0F1-97D5-4A24-A7B0-787E76E10C98}"/>
                </a:ext>
              </a:extLst>
            </p:cNvPr>
            <p:cNvSpPr/>
            <p:nvPr/>
          </p:nvSpPr>
          <p:spPr>
            <a:xfrm>
              <a:off x="1191986" y="5462072"/>
              <a:ext cx="1940874" cy="31207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@12</a:t>
              </a:r>
            </a:p>
          </p:txBody>
        </p:sp>
      </p:grp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F5EB794-EDAD-49F2-8A0F-D960F1CA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71541"/>
              </p:ext>
            </p:extLst>
          </p:nvPr>
        </p:nvGraphicFramePr>
        <p:xfrm>
          <a:off x="6239314" y="4245664"/>
          <a:ext cx="45048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641">
                  <a:extLst>
                    <a:ext uri="{9D8B030D-6E8A-4147-A177-3AD203B41FA5}">
                      <a16:colId xmlns:a16="http://schemas.microsoft.com/office/drawing/2014/main" val="1732751696"/>
                    </a:ext>
                  </a:extLst>
                </a:gridCol>
                <a:gridCol w="1168123">
                  <a:extLst>
                    <a:ext uri="{9D8B030D-6E8A-4147-A177-3AD203B41FA5}">
                      <a16:colId xmlns:a16="http://schemas.microsoft.com/office/drawing/2014/main" val="810152542"/>
                    </a:ext>
                  </a:extLst>
                </a:gridCol>
                <a:gridCol w="1168123">
                  <a:extLst>
                    <a:ext uri="{9D8B030D-6E8A-4147-A177-3AD203B41FA5}">
                      <a16:colId xmlns:a16="http://schemas.microsoft.com/office/drawing/2014/main" val="3688685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mémoire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6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tab[0]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6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tab[1]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11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tab[2]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9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tab[3]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9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tab[4]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96583"/>
                  </a:ext>
                </a:extLst>
              </a:tr>
            </a:tbl>
          </a:graphicData>
        </a:graphic>
      </p:graphicFrame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A287546F-EA4E-4DCA-A74D-EE0C59F13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52773"/>
              </p:ext>
            </p:extLst>
          </p:nvPr>
        </p:nvGraphicFramePr>
        <p:xfrm>
          <a:off x="1024128" y="2396902"/>
          <a:ext cx="318714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7429">
                  <a:extLst>
                    <a:ext uri="{9D8B030D-6E8A-4147-A177-3AD203B41FA5}">
                      <a16:colId xmlns:a16="http://schemas.microsoft.com/office/drawing/2014/main" val="2043605548"/>
                    </a:ext>
                  </a:extLst>
                </a:gridCol>
                <a:gridCol w="637429">
                  <a:extLst>
                    <a:ext uri="{9D8B030D-6E8A-4147-A177-3AD203B41FA5}">
                      <a16:colId xmlns:a16="http://schemas.microsoft.com/office/drawing/2014/main" val="2755223560"/>
                    </a:ext>
                  </a:extLst>
                </a:gridCol>
                <a:gridCol w="637429">
                  <a:extLst>
                    <a:ext uri="{9D8B030D-6E8A-4147-A177-3AD203B41FA5}">
                      <a16:colId xmlns:a16="http://schemas.microsoft.com/office/drawing/2014/main" val="2587391574"/>
                    </a:ext>
                  </a:extLst>
                </a:gridCol>
                <a:gridCol w="637429">
                  <a:extLst>
                    <a:ext uri="{9D8B030D-6E8A-4147-A177-3AD203B41FA5}">
                      <a16:colId xmlns:a16="http://schemas.microsoft.com/office/drawing/2014/main" val="2086449089"/>
                    </a:ext>
                  </a:extLst>
                </a:gridCol>
                <a:gridCol w="637429">
                  <a:extLst>
                    <a:ext uri="{9D8B030D-6E8A-4147-A177-3AD203B41FA5}">
                      <a16:colId xmlns:a16="http://schemas.microsoft.com/office/drawing/2014/main" val="137662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4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0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– chaine de caractères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Une chaine de caractères n’existe pas en tant que telle, mais on sait que</a:t>
            </a:r>
          </a:p>
          <a:p>
            <a:pPr lvl="1"/>
            <a:r>
              <a:rPr lang="fr-FR" dirty="0"/>
              <a:t>C’est une suite de caractères</a:t>
            </a:r>
          </a:p>
          <a:p>
            <a:pPr lvl="1"/>
            <a:r>
              <a:rPr lang="fr-FR" dirty="0"/>
              <a:t>Le type Caractère existe</a:t>
            </a:r>
          </a:p>
          <a:p>
            <a:pPr lvl="1"/>
            <a:r>
              <a:rPr lang="fr-FR" dirty="0"/>
              <a:t>On peut regrouper un ensemble de variables de même type dans un tableau</a:t>
            </a:r>
          </a:p>
          <a:p>
            <a:pPr lvl="1"/>
            <a:endParaRPr lang="fr-FR" dirty="0"/>
          </a:p>
          <a:p>
            <a:r>
              <a:rPr lang="fr-FR" dirty="0"/>
              <a:t>Une chaine de caractères, c’est un tableau de caractères !</a:t>
            </a:r>
          </a:p>
          <a:p>
            <a:pPr lvl="1"/>
            <a:r>
              <a:rPr lang="fr-FR" dirty="0"/>
              <a:t>« Super texte »</a:t>
            </a:r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21</a:t>
            </a:fld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C47469F3-0F88-47EC-95B5-A1CEDF03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97769"/>
              </p:ext>
            </p:extLst>
          </p:nvPr>
        </p:nvGraphicFramePr>
        <p:xfrm>
          <a:off x="1024127" y="5196840"/>
          <a:ext cx="9813204" cy="10109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17767">
                  <a:extLst>
                    <a:ext uri="{9D8B030D-6E8A-4147-A177-3AD203B41FA5}">
                      <a16:colId xmlns:a16="http://schemas.microsoft.com/office/drawing/2014/main" val="2030156334"/>
                    </a:ext>
                  </a:extLst>
                </a:gridCol>
                <a:gridCol w="817767">
                  <a:extLst>
                    <a:ext uri="{9D8B030D-6E8A-4147-A177-3AD203B41FA5}">
                      <a16:colId xmlns:a16="http://schemas.microsoft.com/office/drawing/2014/main" val="2043605548"/>
                    </a:ext>
                  </a:extLst>
                </a:gridCol>
                <a:gridCol w="817767">
                  <a:extLst>
                    <a:ext uri="{9D8B030D-6E8A-4147-A177-3AD203B41FA5}">
                      <a16:colId xmlns:a16="http://schemas.microsoft.com/office/drawing/2014/main" val="2755223560"/>
                    </a:ext>
                  </a:extLst>
                </a:gridCol>
                <a:gridCol w="817767">
                  <a:extLst>
                    <a:ext uri="{9D8B030D-6E8A-4147-A177-3AD203B41FA5}">
                      <a16:colId xmlns:a16="http://schemas.microsoft.com/office/drawing/2014/main" val="2587391574"/>
                    </a:ext>
                  </a:extLst>
                </a:gridCol>
                <a:gridCol w="817767">
                  <a:extLst>
                    <a:ext uri="{9D8B030D-6E8A-4147-A177-3AD203B41FA5}">
                      <a16:colId xmlns:a16="http://schemas.microsoft.com/office/drawing/2014/main" val="2086449089"/>
                    </a:ext>
                  </a:extLst>
                </a:gridCol>
                <a:gridCol w="817767">
                  <a:extLst>
                    <a:ext uri="{9D8B030D-6E8A-4147-A177-3AD203B41FA5}">
                      <a16:colId xmlns:a16="http://schemas.microsoft.com/office/drawing/2014/main" val="1376621322"/>
                    </a:ext>
                  </a:extLst>
                </a:gridCol>
                <a:gridCol w="817767">
                  <a:extLst>
                    <a:ext uri="{9D8B030D-6E8A-4147-A177-3AD203B41FA5}">
                      <a16:colId xmlns:a16="http://schemas.microsoft.com/office/drawing/2014/main" val="1365264456"/>
                    </a:ext>
                  </a:extLst>
                </a:gridCol>
                <a:gridCol w="817767">
                  <a:extLst>
                    <a:ext uri="{9D8B030D-6E8A-4147-A177-3AD203B41FA5}">
                      <a16:colId xmlns:a16="http://schemas.microsoft.com/office/drawing/2014/main" val="2397982581"/>
                    </a:ext>
                  </a:extLst>
                </a:gridCol>
                <a:gridCol w="817767">
                  <a:extLst>
                    <a:ext uri="{9D8B030D-6E8A-4147-A177-3AD203B41FA5}">
                      <a16:colId xmlns:a16="http://schemas.microsoft.com/office/drawing/2014/main" val="2264177680"/>
                    </a:ext>
                  </a:extLst>
                </a:gridCol>
                <a:gridCol w="817767">
                  <a:extLst>
                    <a:ext uri="{9D8B030D-6E8A-4147-A177-3AD203B41FA5}">
                      <a16:colId xmlns:a16="http://schemas.microsoft.com/office/drawing/2014/main" val="2264168537"/>
                    </a:ext>
                  </a:extLst>
                </a:gridCol>
                <a:gridCol w="817767">
                  <a:extLst>
                    <a:ext uri="{9D8B030D-6E8A-4147-A177-3AD203B41FA5}">
                      <a16:colId xmlns:a16="http://schemas.microsoft.com/office/drawing/2014/main" val="2293677423"/>
                    </a:ext>
                  </a:extLst>
                </a:gridCol>
                <a:gridCol w="817767">
                  <a:extLst>
                    <a:ext uri="{9D8B030D-6E8A-4147-A177-3AD203B41FA5}">
                      <a16:colId xmlns:a16="http://schemas.microsoft.com/office/drawing/2014/main" val="599234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0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'S'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'u'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'p'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'x'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't'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'e'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4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486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Concevoir un algorithme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22</a:t>
            </a:fld>
            <a:endParaRPr lang="fr-F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74686D-62AD-4245-8849-51990AAF2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1855114"/>
            <a:ext cx="4969309" cy="366254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Programme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multiplier(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b) en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Variables: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Entier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i &lt;-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Début: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(a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b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Alors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Retour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FinSi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TantQue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(i &lt; b)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Faire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&lt;- a + 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i &lt;- i + 1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FinTantQue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Retour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resultat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2DA9C41-0C86-476B-8406-2E1CA038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740" y="2178279"/>
            <a:ext cx="5360566" cy="4023360"/>
          </a:xfrm>
        </p:spPr>
        <p:txBody>
          <a:bodyPr>
            <a:normAutofit fontScale="92500" lnSpcReduction="20000"/>
          </a:bodyPr>
          <a:lstStyle/>
          <a:p>
            <a:r>
              <a:rPr lang="fr-FR" sz="1800" dirty="0"/>
              <a:t>Le nom de notre sous-programme est "multiplier" </a:t>
            </a:r>
          </a:p>
          <a:p>
            <a:r>
              <a:rPr lang="fr-FR" sz="1800" dirty="0"/>
              <a:t>Il attend 2 paramètres a et b, de type Entier</a:t>
            </a:r>
          </a:p>
          <a:p>
            <a:r>
              <a:rPr lang="fr-FR" sz="1800" dirty="0"/>
              <a:t>Il retourne une valeur de type Entier</a:t>
            </a:r>
          </a:p>
          <a:p>
            <a:r>
              <a:rPr lang="fr-FR" sz="1800" dirty="0"/>
              <a:t>La première ligne correspond à la signature</a:t>
            </a:r>
          </a:p>
          <a:p>
            <a:r>
              <a:rPr lang="fr-FR" sz="1800" dirty="0"/>
              <a:t>Les instructions se trouvent entre la première et dernière ligne</a:t>
            </a:r>
          </a:p>
          <a:p>
            <a:pPr lvl="1"/>
            <a:r>
              <a:rPr lang="fr-FR" sz="1400" dirty="0"/>
              <a:t>Un bloc d’instructions</a:t>
            </a:r>
          </a:p>
          <a:p>
            <a:r>
              <a:rPr lang="fr-FR" sz="1800" dirty="0"/>
              <a:t>Dans « Si » et dans « </a:t>
            </a:r>
            <a:r>
              <a:rPr lang="fr-FR" sz="1800" dirty="0" err="1"/>
              <a:t>TantQue</a:t>
            </a:r>
            <a:r>
              <a:rPr lang="fr-FR" sz="1800" dirty="0"/>
              <a:t> », on retrouve des instructions</a:t>
            </a:r>
          </a:p>
          <a:p>
            <a:pPr lvl="1"/>
            <a:r>
              <a:rPr lang="fr-FR" sz="1400" dirty="0"/>
              <a:t>Ce sont aussi des blocs d’instructions, limités au « Si » et au « </a:t>
            </a:r>
            <a:r>
              <a:rPr lang="fr-FR" sz="1400" dirty="0" err="1"/>
              <a:t>TantQue</a:t>
            </a:r>
            <a:r>
              <a:rPr lang="fr-FR" sz="1400" dirty="0"/>
              <a:t> »</a:t>
            </a:r>
          </a:p>
          <a:p>
            <a:r>
              <a:rPr lang="fr-FR" sz="1800" dirty="0"/>
              <a:t>&lt;- est l’affectation d’une valeur à une variable</a:t>
            </a:r>
          </a:p>
          <a:p>
            <a:r>
              <a:rPr lang="fr-FR" sz="1800" dirty="0"/>
              <a:t>=, &lt; sont des opérations de comparaison</a:t>
            </a:r>
          </a:p>
        </p:txBody>
      </p:sp>
    </p:spTree>
    <p:extLst>
      <p:ext uri="{BB962C8B-B14F-4D97-AF65-F5344CB8AC3E}">
        <p14:creationId xmlns:p14="http://schemas.microsoft.com/office/powerpoint/2010/main" val="113989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Concevoir un algorithme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Mais nous n’allons pas utiliser ce langage pour décrire nos algorithmes</a:t>
            </a:r>
          </a:p>
          <a:p>
            <a:pPr lvl="1"/>
            <a:r>
              <a:rPr lang="fr-FR" dirty="0"/>
              <a:t>On va se rapprocher d’un langage de développement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23</a:t>
            </a:fld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3CA913-C994-42C5-A1CF-83F6B3BB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018527"/>
            <a:ext cx="3876061" cy="323165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multiplier(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b)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fr-FR" sz="1400" dirty="0">
              <a:solidFill>
                <a:srgbClr val="D3368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Entier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i =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(a ==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b ==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Retour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TantQue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(i &lt; b)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= a + 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 = i 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Retour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resultat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00A3939-34AA-4596-9D1B-57D5954DBD30}"/>
              </a:ext>
            </a:extLst>
          </p:cNvPr>
          <p:cNvSpPr txBox="1">
            <a:spLocks/>
          </p:cNvSpPr>
          <p:nvPr/>
        </p:nvSpPr>
        <p:spPr>
          <a:xfrm>
            <a:off x="6017396" y="3219869"/>
            <a:ext cx="5307742" cy="32906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Les blocs d’instructions sont entre { et }</a:t>
            </a:r>
          </a:p>
          <a:p>
            <a:r>
              <a:rPr lang="fr-FR" sz="1800" dirty="0"/>
              <a:t>On met un point-virgule à chaque fin d’instruction</a:t>
            </a:r>
          </a:p>
          <a:p>
            <a:r>
              <a:rPr lang="fr-FR" sz="1800" dirty="0"/>
              <a:t>&lt;- (affectation) est remplacé par =</a:t>
            </a:r>
          </a:p>
          <a:p>
            <a:r>
              <a:rPr lang="fr-FR" sz="1800" dirty="0"/>
              <a:t>= (comparaison) est remplacé par ==</a:t>
            </a:r>
          </a:p>
        </p:txBody>
      </p:sp>
    </p:spTree>
    <p:extLst>
      <p:ext uri="{BB962C8B-B14F-4D97-AF65-F5344CB8AC3E}">
        <p14:creationId xmlns:p14="http://schemas.microsoft.com/office/powerpoint/2010/main" val="336514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Concevoir un algorithme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82896" cy="4023360"/>
          </a:xfrm>
        </p:spPr>
        <p:txBody>
          <a:bodyPr/>
          <a:lstStyle/>
          <a:p>
            <a:r>
              <a:rPr lang="fr-FR" dirty="0"/>
              <a:t>Déclaration d’un programme sans paramètre, qui ne retourne rien</a:t>
            </a:r>
          </a:p>
          <a:p>
            <a:endParaRPr lang="fr-FR" dirty="0"/>
          </a:p>
          <a:p>
            <a:r>
              <a:rPr lang="fr-FR" dirty="0"/>
              <a:t>Déclaration d’un programme sans paramètre, qui retourne un Entier</a:t>
            </a:r>
          </a:p>
          <a:p>
            <a:endParaRPr lang="fr-FR" dirty="0"/>
          </a:p>
          <a:p>
            <a:r>
              <a:rPr lang="fr-FR" sz="2000" dirty="0"/>
              <a:t>Déclaration d’un programme avec 1 paramètre Booléen, qui retourne un Entier</a:t>
            </a:r>
          </a:p>
          <a:p>
            <a:endParaRPr lang="fr-FR" dirty="0"/>
          </a:p>
          <a:p>
            <a:r>
              <a:rPr lang="fr-FR" sz="1800" dirty="0"/>
              <a:t>Déclaration d’un programme avec 2 paramètres Booléen et Entier, qui ne retourne rien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24</a:t>
            </a:fld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3CA913-C994-42C5-A1CF-83F6B3BB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663148"/>
            <a:ext cx="2285882" cy="430887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Vide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nomDuProgramme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00A3939-34AA-4596-9D1B-57D5954DBD30}"/>
              </a:ext>
            </a:extLst>
          </p:cNvPr>
          <p:cNvSpPr txBox="1">
            <a:spLocks/>
          </p:cNvSpPr>
          <p:nvPr/>
        </p:nvSpPr>
        <p:spPr>
          <a:xfrm>
            <a:off x="6017396" y="3219869"/>
            <a:ext cx="5307742" cy="32906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AFF60D-E2D0-40D7-8FD7-9DBA0FD8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638962"/>
            <a:ext cx="2484655" cy="430887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nomDuProgramme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B0C6281-9A0C-4D8D-BB18-F0C92A296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585012"/>
            <a:ext cx="4472378" cy="430887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nomDuProgramme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Booléen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nomParametre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2230240-CFE0-42B3-932A-74FE42BAA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5518881"/>
            <a:ext cx="6559488" cy="430887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Vide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nomDuProgramme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Booleen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nomParametre1,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 Entier 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nomParametre2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71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Concevoir un algorithme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82896" cy="4023360"/>
          </a:xfrm>
        </p:spPr>
        <p:txBody>
          <a:bodyPr/>
          <a:lstStyle/>
          <a:p>
            <a:r>
              <a:rPr lang="fr-FR" dirty="0"/>
              <a:t>Condition Si, Sinon		Condition Si, Sinon Si, Sinon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25</a:t>
            </a:fld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3CA913-C994-42C5-A1CF-83F6B3BB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681260"/>
            <a:ext cx="1292020" cy="1077218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Si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(a ==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  <a:endParaRPr lang="fr-FR" altLang="fr-FR" sz="14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Sinon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  <a:endParaRPr lang="fr-FR" altLang="fr-FR" sz="1400" dirty="0">
              <a:latin typeface="Arial" panose="020B0604020202020204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00A3939-34AA-4596-9D1B-57D5954DBD30}"/>
              </a:ext>
            </a:extLst>
          </p:cNvPr>
          <p:cNvSpPr txBox="1">
            <a:spLocks/>
          </p:cNvSpPr>
          <p:nvPr/>
        </p:nvSpPr>
        <p:spPr>
          <a:xfrm>
            <a:off x="6017396" y="3219869"/>
            <a:ext cx="5307742" cy="32906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8BB26B1-BAC6-4FC8-8FB2-98A28F039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248" y="2681260"/>
            <a:ext cx="1888337" cy="172354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Si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(a ==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Sinon Si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(b ==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  <a:endParaRPr lang="fr-FR" altLang="fr-FR" sz="14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Sinon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  <a:endParaRPr lang="fr-FR" altLang="fr-F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74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Concevoir un algorithme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82896" cy="4023360"/>
          </a:xfrm>
        </p:spPr>
        <p:txBody>
          <a:bodyPr/>
          <a:lstStyle/>
          <a:p>
            <a:r>
              <a:rPr lang="fr-FR" dirty="0"/>
              <a:t>Boucle </a:t>
            </a:r>
            <a:r>
              <a:rPr lang="fr-FR" dirty="0" err="1"/>
              <a:t>TantQue</a:t>
            </a:r>
            <a:r>
              <a:rPr lang="fr-FR" dirty="0"/>
              <a:t>		Boucle Faire..</a:t>
            </a:r>
            <a:r>
              <a:rPr lang="fr-FR" dirty="0" err="1"/>
              <a:t>TantQue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Boucle Pour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26</a:t>
            </a:fld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3CA913-C994-42C5-A1CF-83F6B3BB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788982"/>
            <a:ext cx="1788951" cy="430887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TantQue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(a &lt;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  <a:endParaRPr lang="fr-FR" altLang="fr-FR" sz="1400" dirty="0">
              <a:latin typeface="Arial" panose="020B0604020202020204" pitchFamily="34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00A3939-34AA-4596-9D1B-57D5954DBD30}"/>
              </a:ext>
            </a:extLst>
          </p:cNvPr>
          <p:cNvSpPr txBox="1">
            <a:spLocks/>
          </p:cNvSpPr>
          <p:nvPr/>
        </p:nvSpPr>
        <p:spPr>
          <a:xfrm>
            <a:off x="6017396" y="3219869"/>
            <a:ext cx="5307742" cy="32906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3DC735E-4104-411E-A341-8D6E5FFF5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405" y="2788981"/>
            <a:ext cx="1888337" cy="430887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Faire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} </a:t>
            </a:r>
            <a:r>
              <a:rPr lang="fr-FR" altLang="fr-FR" sz="1400" dirty="0" err="1">
                <a:solidFill>
                  <a:srgbClr val="268BD2"/>
                </a:solidFill>
                <a:latin typeface="Consolas" panose="020B0609020204030204" pitchFamily="49" charset="0"/>
              </a:rPr>
              <a:t>TantQue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(a &lt;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);</a:t>
            </a:r>
            <a:endParaRPr lang="fr-FR" altLang="fr-FR" sz="14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72D7521-9A3F-41B8-A928-F9A01D98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198147"/>
            <a:ext cx="3776675" cy="430887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Pour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(</a:t>
            </a:r>
            <a:r>
              <a:rPr lang="fr-FR" altLang="fr-FR" sz="1400" dirty="0">
                <a:solidFill>
                  <a:srgbClr val="268BD2"/>
                </a:solidFill>
                <a:latin typeface="Consolas" panose="020B0609020204030204" pitchFamily="49" charset="0"/>
              </a:rPr>
              <a:t>Entier 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i =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; i &lt;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; i = i +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}</a:t>
            </a:r>
            <a:endParaRPr lang="fr-FR" altLang="fr-F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15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Concevoir un algorithme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82896" cy="4023360"/>
          </a:xfrm>
        </p:spPr>
        <p:txBody>
          <a:bodyPr/>
          <a:lstStyle/>
          <a:p>
            <a:r>
              <a:rPr lang="fr-FR" dirty="0"/>
              <a:t>Les instructions s’exécutent les unes après les autres</a:t>
            </a:r>
          </a:p>
          <a:p>
            <a:r>
              <a:rPr lang="fr-FR" dirty="0"/>
              <a:t>Si vous appelez un autre sous-programme, les instructions de ce dernier s’exécuteront </a:t>
            </a:r>
            <a:r>
              <a:rPr lang="fr-FR" u="sng" dirty="0"/>
              <a:t>avant</a:t>
            </a:r>
            <a:r>
              <a:rPr lang="fr-FR" dirty="0"/>
              <a:t> la suite de votre bloc d’instructions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27</a:t>
            </a:fld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00A3939-34AA-4596-9D1B-57D5954DBD30}"/>
              </a:ext>
            </a:extLst>
          </p:cNvPr>
          <p:cNvSpPr txBox="1">
            <a:spLocks/>
          </p:cNvSpPr>
          <p:nvPr/>
        </p:nvSpPr>
        <p:spPr>
          <a:xfrm>
            <a:off x="6017396" y="3219869"/>
            <a:ext cx="5307742" cy="32906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13DE1BB-7CA4-4984-BF74-15CA0593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611566"/>
            <a:ext cx="6062557" cy="301621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unSousProgramme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a)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 = a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#4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Retour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a;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#5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#1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Entier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#2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TantQue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(i == </a:t>
            </a:r>
            <a:r>
              <a:rPr lang="fr-FR" altLang="fr-FR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#3 et #8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j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unSousProgramme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(i);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#6 - affectation du résultat à j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i = i + j;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#7</a:t>
            </a: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93A1A1"/>
                </a:solidFill>
                <a:latin typeface="Consolas" panose="020B0609020204030204" pitchFamily="49" charset="0"/>
              </a:rPr>
              <a:t>// #9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8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Concevoir un algorithme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82896" cy="4023360"/>
          </a:xfrm>
        </p:spPr>
        <p:txBody>
          <a:bodyPr/>
          <a:lstStyle/>
          <a:p>
            <a:r>
              <a:rPr lang="fr-FR" dirty="0"/>
              <a:t>Procédez étape-par-étape</a:t>
            </a:r>
          </a:p>
          <a:p>
            <a:r>
              <a:rPr lang="fr-FR" dirty="0"/>
              <a:t>N’hésitez pas à prendre une feuille et à faire des schémas pour vous aider à visualiser</a:t>
            </a:r>
          </a:p>
          <a:p>
            <a:r>
              <a:rPr lang="fr-FR" dirty="0"/>
              <a:t>Faites attention</a:t>
            </a:r>
          </a:p>
          <a:p>
            <a:pPr lvl="1"/>
            <a:r>
              <a:rPr lang="fr-FR" dirty="0"/>
              <a:t>Il n’y aura pas de logiciel pour vous aider à pointer vos erreurs</a:t>
            </a:r>
          </a:p>
          <a:p>
            <a:pPr lvl="2"/>
            <a:r>
              <a:rPr lang="fr-FR" dirty="0"/>
              <a:t>Oublie d’une déclaration de variable</a:t>
            </a:r>
          </a:p>
          <a:p>
            <a:pPr lvl="2"/>
            <a:r>
              <a:rPr lang="fr-FR" dirty="0"/>
              <a:t>Sortir du tableau</a:t>
            </a:r>
          </a:p>
          <a:p>
            <a:pPr lvl="2"/>
            <a:r>
              <a:rPr lang="fr-FR" dirty="0"/>
              <a:t>Oublie d’un paramètre</a:t>
            </a:r>
          </a:p>
          <a:p>
            <a:pPr lvl="2"/>
            <a:r>
              <a:rPr lang="fr-FR" dirty="0"/>
              <a:t>Mauvais type utilisé</a:t>
            </a:r>
          </a:p>
          <a:p>
            <a:pPr lvl="2"/>
            <a:r>
              <a:rPr lang="fr-FR" dirty="0"/>
              <a:t>Pas de valeur de retour</a:t>
            </a:r>
          </a:p>
          <a:p>
            <a:pPr lvl="2"/>
            <a:r>
              <a:rPr lang="fr-FR" dirty="0"/>
              <a:t>…</a:t>
            </a:r>
          </a:p>
          <a:p>
            <a:pPr lvl="1"/>
            <a:r>
              <a:rPr lang="fr-FR" dirty="0"/>
              <a:t>L’algorithme n’est vérifiable que par votre tête (ou celle de votre voisin !)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28</a:t>
            </a:fld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00A3939-34AA-4596-9D1B-57D5954DBD30}"/>
              </a:ext>
            </a:extLst>
          </p:cNvPr>
          <p:cNvSpPr txBox="1">
            <a:spLocks/>
          </p:cNvSpPr>
          <p:nvPr/>
        </p:nvSpPr>
        <p:spPr>
          <a:xfrm>
            <a:off x="6017396" y="3219869"/>
            <a:ext cx="5307742" cy="32906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7163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Ecrire des algorithmes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600" dirty="0"/>
              <a:t>Somme de deux nombres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Multiplication simple avec addition seulement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Faire en sorte de pouvoir calculer une puissance n (2^4 = 2*2*2*2)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Créer un tableau de 5 entiers, tous initialisés à 0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Calculer la somme des entiers contenus dans un tableau reçu en paramètre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Créer une variable capable de stocker la phrase suivante : « Mon premier algo »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Compter le nombre de caractères contenus dans un tableau de caractères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Compter le nombre d’espaces (caractères espace) contenus dans un tableau de caractères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Compter le nombre de mots contenus dans un tableau de caractères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Compter le nombre de voyelles contenues dans un tableau de caractères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Ranger chaque caractère d’un tableau par ordre alphabétique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Insérer un nouvel entier dans un tableau (pas nécessairement plein) à un indice précis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Recherche dichotomique dans un tableau (entiers ou caractères – non trié)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6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Répondre à une problématique</a:t>
            </a:r>
          </a:p>
          <a:p>
            <a:pPr lvl="1"/>
            <a:r>
              <a:rPr lang="fr-FR" dirty="0"/>
              <a:t>Problème mathématique</a:t>
            </a:r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dirty="0"/>
              <a:t>Besoin client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77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763397" y="260059"/>
            <a:ext cx="10897299" cy="621064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800" dirty="0"/>
              <a:t>Demander 2 nombres à l’utilisateur puis calculer sa puissance (n1 puissance n2), afficher le résultat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Demander un CA à l’utilisateur, et l’informer de la catégorie du client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sz="1400" dirty="0"/>
              <a:t>&lt; 0		Plus client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sz="1400" dirty="0"/>
              <a:t>0 – 200	Petit client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sz="1400" dirty="0"/>
              <a:t>201 – 10000	Client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sz="1400" dirty="0"/>
              <a:t>&gt; 10000	Grand client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Demander n nombres à l’utilisateur, et afficher quel est le plus grand saisi, et à quelle position il se trouve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La demande s’arrête quand l’utilisateur saisi 0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/>
              <a:t>5, 10, 4, 74, 25, 0		74 est le plus grand, à la position 4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Demander une phrase à l’utilisateur, ranger et afficher les caractères par ordre croissant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Demander une phrase à l’utilisateur, ranger et afficher les mots par ordre croissant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Réaliser un menu utilisateur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sz="1400" dirty="0"/>
              <a:t>En fonction du chiffre saisi, démarrer le programme correspondant</a:t>
            </a:r>
            <a:endParaRPr lang="fr-FR" sz="1800" dirty="0"/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Demander 3 prénoms à l’utilisateur, et lui afficher s’ils ont été donnés dans un ordre croissant ou non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800" dirty="0"/>
              <a:t>Constituer une liste de mots, demander à l’utilisateur de saisir un mot, afficher la position de ce mot s’il existe dans votre liste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29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Pour répondre à un besoin complexe</a:t>
            </a:r>
          </a:p>
          <a:p>
            <a:pPr lvl="1"/>
            <a:r>
              <a:rPr lang="fr-FR" dirty="0"/>
              <a:t>Subdiviser en problèmes plus petits</a:t>
            </a:r>
          </a:p>
          <a:p>
            <a:pPr lvl="2"/>
            <a:r>
              <a:rPr lang="fr-FR" dirty="0"/>
              <a:t>Subdiviser en problèmes plus petits</a:t>
            </a:r>
          </a:p>
          <a:p>
            <a:pPr lvl="3"/>
            <a:r>
              <a:rPr lang="fr-FR" dirty="0"/>
              <a:t>…</a:t>
            </a:r>
          </a:p>
          <a:p>
            <a:pPr lvl="3"/>
            <a:r>
              <a:rPr lang="fr-FR" dirty="0"/>
              <a:t>Jusqu’à ce que le problème soit assez simple à résoudre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L’algorithme sera composé de plusieurs instructions, qui s’exécuteront les unes à la suite des autres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La résolution successive des différents sous-problèmes répondra au problème principal</a:t>
            </a:r>
          </a:p>
          <a:p>
            <a:pPr lvl="2"/>
            <a:r>
              <a:rPr lang="fr-FR" dirty="0"/>
              <a:t>On appelle chaque problème un sous-programme</a:t>
            </a:r>
          </a:p>
          <a:p>
            <a:pPr lvl="2"/>
            <a:r>
              <a:rPr lang="fr-FR" dirty="0"/>
              <a:t>Chaque sous-programme peut attendre des informations (paramètres)</a:t>
            </a:r>
          </a:p>
          <a:p>
            <a:pPr lvl="2"/>
            <a:r>
              <a:rPr lang="fr-FR" dirty="0"/>
              <a:t>Chaque sous-programme peut retourner </a:t>
            </a:r>
            <a:r>
              <a:rPr lang="fr-FR" u="sng" dirty="0"/>
              <a:t>une</a:t>
            </a:r>
            <a:r>
              <a:rPr lang="fr-FR" dirty="0"/>
              <a:t> valeur (valeur de retour)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93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Comment choisir de subdiviser ?</a:t>
            </a:r>
          </a:p>
          <a:p>
            <a:pPr lvl="1"/>
            <a:r>
              <a:rPr lang="fr-FR" dirty="0"/>
              <a:t>Prendre connaissance des outils à disposition</a:t>
            </a:r>
          </a:p>
          <a:p>
            <a:pPr lvl="2"/>
            <a:r>
              <a:rPr lang="fr-FR" dirty="0"/>
              <a:t>Que sait faire la machine ?</a:t>
            </a:r>
          </a:p>
          <a:p>
            <a:pPr lvl="2"/>
            <a:r>
              <a:rPr lang="fr-FR" dirty="0"/>
              <a:t>Que me propose mon langage de développement ?</a:t>
            </a:r>
          </a:p>
          <a:p>
            <a:pPr lvl="2"/>
            <a:r>
              <a:rPr lang="fr-FR" dirty="0"/>
              <a:t>Quels </a:t>
            </a:r>
            <a:r>
              <a:rPr lang="fr-FR" dirty="0" err="1"/>
              <a:t>Frameworks</a:t>
            </a:r>
            <a:r>
              <a:rPr lang="fr-FR" dirty="0"/>
              <a:t> (boites à outils) j’ai à ma disposition ?</a:t>
            </a:r>
          </a:p>
          <a:p>
            <a:pPr lvl="2"/>
            <a:r>
              <a:rPr lang="fr-FR" dirty="0"/>
              <a:t>Quelles données je peux utiliser ?</a:t>
            </a:r>
          </a:p>
          <a:p>
            <a:pPr lvl="2"/>
            <a:r>
              <a:rPr lang="fr-FR" dirty="0"/>
              <a:t>…</a:t>
            </a:r>
          </a:p>
          <a:p>
            <a:pPr lvl="1"/>
            <a:endParaRPr lang="fr-FR" dirty="0"/>
          </a:p>
          <a:p>
            <a:r>
              <a:rPr lang="fr-FR" dirty="0"/>
              <a:t>Une recette de cuisine est un algorithme !</a:t>
            </a:r>
          </a:p>
          <a:p>
            <a:pPr lvl="1"/>
            <a:r>
              <a:rPr lang="fr-FR" dirty="0"/>
              <a:t>Prendre la casserole</a:t>
            </a:r>
          </a:p>
          <a:p>
            <a:pPr lvl="1"/>
            <a:r>
              <a:rPr lang="fr-FR" dirty="0"/>
              <a:t>La remplir d’eau</a:t>
            </a:r>
          </a:p>
          <a:p>
            <a:pPr lvl="1"/>
            <a:r>
              <a:rPr lang="fr-FR" dirty="0"/>
              <a:t>Y ajouter du sel</a:t>
            </a:r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533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Pour chaque problème, il existe plusieurs façons d’arriver au résultat</a:t>
            </a:r>
          </a:p>
          <a:p>
            <a:pPr lvl="1"/>
            <a:r>
              <a:rPr lang="fr-FR" dirty="0"/>
              <a:t>A vous de déterminer le chemin le plus optimisé, le plus court et/ou le plus simple à utiliser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Dans des conditions et avec des données identiques</a:t>
            </a:r>
          </a:p>
          <a:p>
            <a:pPr lvl="1"/>
            <a:r>
              <a:rPr lang="fr-FR" dirty="0"/>
              <a:t>Un algorithme donnera </a:t>
            </a:r>
            <a:r>
              <a:rPr lang="fr-FR" u="sng" dirty="0"/>
              <a:t>toujours</a:t>
            </a:r>
            <a:r>
              <a:rPr lang="fr-FR" dirty="0"/>
              <a:t> le même résultat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03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Le langage algorithmique est un langage pédagogique, plus « naturel »</a:t>
            </a:r>
          </a:p>
          <a:p>
            <a:r>
              <a:rPr lang="fr-FR" dirty="0"/>
              <a:t>Il est détaché de tout environnement de développement</a:t>
            </a:r>
          </a:p>
          <a:p>
            <a:pPr lvl="1"/>
            <a:r>
              <a:rPr lang="fr-FR" dirty="0"/>
              <a:t>Un même algorithme peut être adapté pour du C, du C++, du C#, du JAVA, du Python, du PHP, 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00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Concevoir un algorithme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types de variables</a:t>
            </a:r>
          </a:p>
          <a:p>
            <a:r>
              <a:rPr lang="fr-FR" dirty="0"/>
              <a:t>Les opérations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27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opérations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fr-FR" dirty="0"/>
              <a:t>Une machine est bête, et ne sait pas faire grand-chose</a:t>
            </a:r>
          </a:p>
          <a:p>
            <a:pPr lvl="1"/>
            <a:r>
              <a:rPr lang="fr-FR" dirty="0"/>
              <a:t>Mais c’est une idiote qui va très vite, et qui ne rechigne pas aux tâches récurrentes</a:t>
            </a:r>
          </a:p>
          <a:p>
            <a:endParaRPr lang="fr-FR" dirty="0"/>
          </a:p>
          <a:p>
            <a:r>
              <a:rPr lang="fr-FR" dirty="0"/>
              <a:t>Une machine sait</a:t>
            </a:r>
          </a:p>
          <a:p>
            <a:pPr lvl="1"/>
            <a:r>
              <a:rPr lang="fr-FR" dirty="0"/>
              <a:t>Additionner</a:t>
            </a:r>
          </a:p>
          <a:p>
            <a:pPr lvl="1"/>
            <a:r>
              <a:rPr lang="fr-FR" dirty="0"/>
              <a:t>Soustraire</a:t>
            </a:r>
          </a:p>
          <a:p>
            <a:pPr lvl="1"/>
            <a:r>
              <a:rPr lang="fr-FR" dirty="0"/>
              <a:t>Multiplier</a:t>
            </a:r>
          </a:p>
          <a:p>
            <a:pPr lvl="1"/>
            <a:r>
              <a:rPr lang="fr-FR" dirty="0"/>
              <a:t>Diviser</a:t>
            </a:r>
          </a:p>
          <a:p>
            <a:pPr lvl="1"/>
            <a:r>
              <a:rPr lang="fr-FR" dirty="0"/>
              <a:t>Vérifier une condition</a:t>
            </a:r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14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Personnalisé 2">
      <a:majorFont>
        <a:latin typeface="Tw Cen MT Condensed"/>
        <a:ea typeface=""/>
        <a:cs typeface=""/>
      </a:majorFont>
      <a:minorFont>
        <a:latin typeface="Varela Round"/>
        <a:ea typeface=""/>
        <a:cs typeface="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6373</TotalTime>
  <Words>2194</Words>
  <Application>Microsoft Office PowerPoint</Application>
  <PresentationFormat>Grand écran</PresentationFormat>
  <Paragraphs>509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Tw Cen MT</vt:lpstr>
      <vt:lpstr>Tw Cen MT Condensed</vt:lpstr>
      <vt:lpstr>Varela Round</vt:lpstr>
      <vt:lpstr>Wingdings 3</vt:lpstr>
      <vt:lpstr>Intégral</vt:lpstr>
      <vt:lpstr>Algorithmie</vt:lpstr>
      <vt:lpstr>Introduction</vt:lpstr>
      <vt:lpstr>Introduction</vt:lpstr>
      <vt:lpstr>Introduction</vt:lpstr>
      <vt:lpstr>Introduction</vt:lpstr>
      <vt:lpstr>Introduction</vt:lpstr>
      <vt:lpstr>Introduction</vt:lpstr>
      <vt:lpstr>Concevoir un algorithme</vt:lpstr>
      <vt:lpstr>Les opérations</vt:lpstr>
      <vt:lpstr>Les opérations</vt:lpstr>
      <vt:lpstr>Les variables</vt:lpstr>
      <vt:lpstr>Les variables</vt:lpstr>
      <vt:lpstr>Les variables</vt:lpstr>
      <vt:lpstr>Les variables</vt:lpstr>
      <vt:lpstr>Les variables</vt:lpstr>
      <vt:lpstr>Les variables</vt:lpstr>
      <vt:lpstr>Les variables – tableau</vt:lpstr>
      <vt:lpstr>Les variables – tableau</vt:lpstr>
      <vt:lpstr>Les variables – tableau</vt:lpstr>
      <vt:lpstr>Les variables – tableau</vt:lpstr>
      <vt:lpstr>Les variables – chaine de caractères</vt:lpstr>
      <vt:lpstr>Concevoir un algorithme</vt:lpstr>
      <vt:lpstr>Concevoir un algorithme</vt:lpstr>
      <vt:lpstr>Concevoir un algorithme</vt:lpstr>
      <vt:lpstr>Concevoir un algorithme</vt:lpstr>
      <vt:lpstr>Concevoir un algorithme</vt:lpstr>
      <vt:lpstr>Concevoir un algorithme</vt:lpstr>
      <vt:lpstr>Concevoir un algorithme</vt:lpstr>
      <vt:lpstr>Exercice – Ecrire des algorithmes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PERROUAULT</dc:creator>
  <cp:lastModifiedBy>Jérémy Perrouault</cp:lastModifiedBy>
  <cp:revision>1042</cp:revision>
  <dcterms:created xsi:type="dcterms:W3CDTF">2016-10-18T09:34:29Z</dcterms:created>
  <dcterms:modified xsi:type="dcterms:W3CDTF">2022-07-20T06:52:50Z</dcterms:modified>
</cp:coreProperties>
</file>