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58"/>
  </p:notesMasterIdLst>
  <p:sldIdLst>
    <p:sldId id="256" r:id="rId2"/>
    <p:sldId id="437" r:id="rId3"/>
    <p:sldId id="386" r:id="rId4"/>
    <p:sldId id="438" r:id="rId5"/>
    <p:sldId id="473" r:id="rId6"/>
    <p:sldId id="294" r:id="rId7"/>
    <p:sldId id="462" r:id="rId8"/>
    <p:sldId id="441" r:id="rId9"/>
    <p:sldId id="448" r:id="rId10"/>
    <p:sldId id="490" r:id="rId11"/>
    <p:sldId id="485" r:id="rId12"/>
    <p:sldId id="439" r:id="rId13"/>
    <p:sldId id="486" r:id="rId14"/>
    <p:sldId id="440" r:id="rId15"/>
    <p:sldId id="442" r:id="rId16"/>
    <p:sldId id="443" r:id="rId17"/>
    <p:sldId id="455" r:id="rId18"/>
    <p:sldId id="454" r:id="rId19"/>
    <p:sldId id="498" r:id="rId20"/>
    <p:sldId id="464" r:id="rId21"/>
    <p:sldId id="467" r:id="rId22"/>
    <p:sldId id="468" r:id="rId23"/>
    <p:sldId id="470" r:id="rId24"/>
    <p:sldId id="471" r:id="rId25"/>
    <p:sldId id="445" r:id="rId26"/>
    <p:sldId id="446" r:id="rId27"/>
    <p:sldId id="475" r:id="rId28"/>
    <p:sldId id="447" r:id="rId29"/>
    <p:sldId id="474" r:id="rId30"/>
    <p:sldId id="496" r:id="rId31"/>
    <p:sldId id="499" r:id="rId32"/>
    <p:sldId id="493" r:id="rId33"/>
    <p:sldId id="494" r:id="rId34"/>
    <p:sldId id="449" r:id="rId35"/>
    <p:sldId id="450" r:id="rId36"/>
    <p:sldId id="479" r:id="rId37"/>
    <p:sldId id="495" r:id="rId38"/>
    <p:sldId id="452" r:id="rId39"/>
    <p:sldId id="476" r:id="rId40"/>
    <p:sldId id="463" r:id="rId41"/>
    <p:sldId id="453" r:id="rId42"/>
    <p:sldId id="501" r:id="rId43"/>
    <p:sldId id="465" r:id="rId44"/>
    <p:sldId id="451" r:id="rId45"/>
    <p:sldId id="497" r:id="rId46"/>
    <p:sldId id="492" r:id="rId47"/>
    <p:sldId id="472" r:id="rId48"/>
    <p:sldId id="491" r:id="rId49"/>
    <p:sldId id="466" r:id="rId50"/>
    <p:sldId id="500" r:id="rId51"/>
    <p:sldId id="460" r:id="rId52"/>
    <p:sldId id="461" r:id="rId53"/>
    <p:sldId id="456" r:id="rId54"/>
    <p:sldId id="457" r:id="rId55"/>
    <p:sldId id="459" r:id="rId56"/>
    <p:sldId id="458" r:id="rId5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170B4-AB00-468B-8C07-860EE4D27F40}" type="datetimeFigureOut">
              <a:rPr lang="fr-FR" smtClean="0"/>
              <a:t>15/07/2018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7F76F-531F-4C44-B62C-B3469AD3482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6466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2BEFA9E-BB85-40F5-BD81-789A1E705F04}" type="datetime1">
              <a:rPr lang="fr-FR" smtClean="0"/>
              <a:t>15/07/2018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10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CC057-7942-4FCB-B56C-80CC2D99352B}" type="datetime1">
              <a:rPr lang="fr-FR" smtClean="0"/>
              <a:t>15/07/2018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2918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8993A-AC9F-4148-86DA-4D9F6F6AADA4}" type="datetime1">
              <a:rPr lang="fr-FR" smtClean="0"/>
              <a:t>15/07/2018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14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122C-D424-44FA-92BE-56A289DBFCE6}" type="datetime1">
              <a:rPr lang="fr-FR" smtClean="0"/>
              <a:t>15/07/2018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8091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AB83C-6C11-46B1-8A83-D7980187E78C}" type="datetime1">
              <a:rPr lang="fr-FR" smtClean="0"/>
              <a:t>15/07/2018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907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86A8-353F-40CF-BF3C-50B378C68178}" type="datetime1">
              <a:rPr lang="fr-FR" smtClean="0"/>
              <a:t>15/07/2018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063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2F450-B655-401A-B372-81FC122D014C}" type="datetime1">
              <a:rPr lang="fr-FR" smtClean="0"/>
              <a:t>15/07/2018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24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AB9A-CC63-4431-B7DD-7148C6775D66}" type="datetime1">
              <a:rPr lang="fr-FR" smtClean="0"/>
              <a:t>15/07/2018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1979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3BA7-BEE5-4833-88DB-FABA8C42400D}" type="datetime1">
              <a:rPr lang="fr-FR" smtClean="0"/>
              <a:t>15/07/2018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1192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5020-3158-4159-A4E6-69A36A1BD3F5}" type="datetime1">
              <a:rPr lang="fr-FR" smtClean="0"/>
              <a:t>15/07/2018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743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C9FDE-40DC-4BC9-98B3-740D1D8D927B}" type="datetime1">
              <a:rPr lang="fr-FR" smtClean="0"/>
              <a:t>15/07/2018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134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C5E06AC-F3C6-4208-A748-CE9388C84B39}" type="datetime1">
              <a:rPr lang="fr-FR" smtClean="0"/>
              <a:t>15/07/2018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C267819-39C9-4F0D-9A5A-D368FEA8B6BF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845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Programmation orientée objet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Jérémy PERROUAULT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533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L’encapsulation</a:t>
            </a: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r>
              <a:rPr lang="fr-FR" dirty="0"/>
              <a:t>Principe de ne pas avoir besoin de savoir comment ça fonctionne</a:t>
            </a:r>
          </a:p>
          <a:p>
            <a:pPr lvl="1"/>
            <a:r>
              <a:rPr lang="fr-FR" dirty="0"/>
              <a:t>Une interface masque la complexité</a:t>
            </a:r>
          </a:p>
          <a:p>
            <a:r>
              <a:rPr lang="fr-FR" dirty="0"/>
              <a:t>Un Smartphone ne présente qu’une interface Homme/Machine</a:t>
            </a:r>
          </a:p>
          <a:p>
            <a:pPr lvl="1"/>
            <a:r>
              <a:rPr lang="fr-FR" dirty="0"/>
              <a:t>Nous manipulons le Smartphone, et lui interagit avec les autres objets et éléments qui le composent</a:t>
            </a:r>
          </a:p>
          <a:p>
            <a:endParaRPr lang="fr-FR" dirty="0"/>
          </a:p>
          <a:p>
            <a:r>
              <a:rPr lang="fr-FR" dirty="0"/>
              <a:t>Permet également de protéger l’information contenue dans l’objet</a:t>
            </a:r>
          </a:p>
          <a:p>
            <a:pPr lvl="1"/>
            <a:r>
              <a:rPr lang="fr-FR" dirty="0"/>
              <a:t>Ne présente que les actions possibles, ou les propriétés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2107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Programmation Orientée Objet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La POO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5476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</a:t>
            </a: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Programmation procédurale</a:t>
            </a:r>
          </a:p>
          <a:p>
            <a:pPr lvl="1"/>
            <a:r>
              <a:rPr lang="fr-FR" dirty="0"/>
              <a:t>Définition de fonctions</a:t>
            </a:r>
          </a:p>
          <a:p>
            <a:pPr lvl="1"/>
            <a:r>
              <a:rPr lang="fr-FR" dirty="0"/>
              <a:t>Dirigée par les traitements</a:t>
            </a:r>
          </a:p>
          <a:p>
            <a:pPr lvl="1"/>
            <a:r>
              <a:rPr lang="fr-FR" dirty="0"/>
              <a:t>Processus</a:t>
            </a:r>
          </a:p>
          <a:p>
            <a:pPr lvl="2"/>
            <a:r>
              <a:rPr lang="fr-FR" dirty="0"/>
              <a:t>Point d’entrée unique (traitement)</a:t>
            </a:r>
          </a:p>
          <a:p>
            <a:pPr lvl="2"/>
            <a:r>
              <a:rPr lang="fr-FR" dirty="0"/>
              <a:t>En fonction des cas : appelle un traitement ou un autre</a:t>
            </a:r>
          </a:p>
          <a:p>
            <a:endParaRPr lang="fr-FR" dirty="0"/>
          </a:p>
          <a:p>
            <a:r>
              <a:rPr lang="fr-FR" dirty="0"/>
              <a:t>Programmation Orientée Objet</a:t>
            </a:r>
          </a:p>
          <a:p>
            <a:pPr lvl="1"/>
            <a:r>
              <a:rPr lang="fr-FR" dirty="0"/>
              <a:t>Définition d’objets qui interagissent entre eux</a:t>
            </a:r>
          </a:p>
          <a:p>
            <a:pPr lvl="1"/>
            <a:r>
              <a:rPr lang="fr-FR" dirty="0"/>
              <a:t>Dirigée par les données</a:t>
            </a:r>
          </a:p>
          <a:p>
            <a:pPr lvl="1"/>
            <a:r>
              <a:rPr lang="fr-FR" dirty="0"/>
              <a:t>Processus</a:t>
            </a:r>
          </a:p>
          <a:p>
            <a:pPr lvl="2"/>
            <a:r>
              <a:rPr lang="fr-FR" dirty="0"/>
              <a:t>Point d’entrée unique (objet)</a:t>
            </a:r>
          </a:p>
          <a:p>
            <a:pPr lvl="2"/>
            <a:r>
              <a:rPr lang="fr-FR" dirty="0"/>
              <a:t>Instancie d’autres objets et les utilise</a:t>
            </a:r>
          </a:p>
          <a:p>
            <a:endParaRPr lang="fr-FR" dirty="0"/>
          </a:p>
          <a:p>
            <a:r>
              <a:rPr lang="fr-FR" dirty="0"/>
              <a:t>Meilleure séparation des données et des fonctions qui les manipulent</a:t>
            </a:r>
          </a:p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4944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</a:t>
            </a: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r>
              <a:rPr lang="fr-FR" dirty="0"/>
              <a:t>Réutilisabilité</a:t>
            </a:r>
          </a:p>
          <a:p>
            <a:r>
              <a:rPr lang="fr-FR" dirty="0"/>
              <a:t>Maintenance facilitée</a:t>
            </a:r>
          </a:p>
          <a:p>
            <a:r>
              <a:rPr lang="fr-FR" dirty="0"/>
              <a:t>Evolutivité accrue</a:t>
            </a:r>
          </a:p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6832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</a:t>
            </a: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r>
              <a:rPr lang="fr-FR" dirty="0"/>
              <a:t>Chaque instance a une vie dans l’application</a:t>
            </a:r>
          </a:p>
          <a:p>
            <a:pPr lvl="1"/>
            <a:r>
              <a:rPr lang="fr-FR" dirty="0"/>
              <a:t>Des modifications sur l’un n’aura pas d’effet sur les autres objets</a:t>
            </a:r>
          </a:p>
          <a:p>
            <a:r>
              <a:rPr lang="fr-FR" dirty="0"/>
              <a:t>Distinction par son adresse en mémoire</a:t>
            </a:r>
          </a:p>
          <a:p>
            <a:pPr lvl="1"/>
            <a:r>
              <a:rPr lang="fr-FR" dirty="0"/>
              <a:t>Deux objets « Smartphone » qui auraient les mêmes caractéristiques</a:t>
            </a:r>
          </a:p>
          <a:p>
            <a:pPr lvl="1"/>
            <a:r>
              <a:rPr lang="fr-FR" dirty="0"/>
              <a:t>Ils sont identiques sur le papier, mais sont réellement deux objets bien différents</a:t>
            </a:r>
          </a:p>
          <a:p>
            <a:pPr lvl="2"/>
            <a:r>
              <a:rPr lang="fr-FR" dirty="0"/>
              <a:t>Ils ont chacun une adresse mémoire qui leur est propre</a:t>
            </a:r>
          </a:p>
          <a:p>
            <a:pPr lvl="1"/>
            <a:r>
              <a:rPr lang="fr-FR" dirty="0"/>
              <a:t>C’est un peu l’équivalent d’une « clé primaire » dans une base de données</a:t>
            </a:r>
          </a:p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6595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</a:t>
            </a: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r>
              <a:rPr lang="fr-FR" dirty="0"/>
              <a:t>Un objet est une classe qui peut être </a:t>
            </a:r>
            <a:r>
              <a:rPr lang="fr-FR" u="sng" dirty="0"/>
              <a:t>créée</a:t>
            </a:r>
            <a:r>
              <a:rPr lang="fr-FR" dirty="0"/>
              <a:t> et </a:t>
            </a:r>
            <a:r>
              <a:rPr lang="fr-FR" u="sng" dirty="0"/>
              <a:t>détruite</a:t>
            </a:r>
          </a:p>
          <a:p>
            <a:pPr lvl="1"/>
            <a:r>
              <a:rPr lang="fr-FR" dirty="0"/>
              <a:t>Constructeur</a:t>
            </a:r>
          </a:p>
          <a:p>
            <a:pPr lvl="2"/>
            <a:r>
              <a:rPr lang="fr-FR" dirty="0"/>
              <a:t>Méthode appelée à l’instanciation de l’objet en mémoire</a:t>
            </a:r>
          </a:p>
          <a:p>
            <a:pPr lvl="1"/>
            <a:r>
              <a:rPr lang="fr-FR" dirty="0"/>
              <a:t>Destructeur</a:t>
            </a:r>
          </a:p>
          <a:p>
            <a:pPr lvl="2"/>
            <a:r>
              <a:rPr lang="fr-FR" dirty="0"/>
              <a:t>Méthode appelée avant sa destruction en mémoire</a:t>
            </a:r>
          </a:p>
          <a:p>
            <a:endParaRPr lang="fr-FR" dirty="0"/>
          </a:p>
          <a:p>
            <a:r>
              <a:rPr lang="fr-FR" dirty="0"/>
              <a:t>Un objet n’est détruit que d’une seule façon</a:t>
            </a:r>
          </a:p>
          <a:p>
            <a:r>
              <a:rPr lang="fr-FR" dirty="0"/>
              <a:t>Un objet peut être construit de différentes façons</a:t>
            </a:r>
          </a:p>
          <a:p>
            <a:pPr lvl="1"/>
            <a:r>
              <a:rPr lang="fr-FR" dirty="0"/>
              <a:t>Plusieurs constructeurs</a:t>
            </a:r>
          </a:p>
          <a:p>
            <a:pPr lvl="1"/>
            <a:r>
              <a:rPr lang="fr-FR" dirty="0"/>
              <a:t>Plusieurs paramètres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2511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</a:t>
            </a: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r>
              <a:rPr lang="fr-FR" dirty="0"/>
              <a:t>Le constructeur est un méthode implicite</a:t>
            </a:r>
          </a:p>
          <a:p>
            <a:pPr lvl="1"/>
            <a:r>
              <a:rPr lang="fr-FR" dirty="0"/>
              <a:t>Pas obligatoire de le décrire dans la classe</a:t>
            </a:r>
          </a:p>
          <a:p>
            <a:pPr lvl="1"/>
            <a:r>
              <a:rPr lang="fr-FR" dirty="0">
                <a:solidFill>
                  <a:srgbClr val="C00000"/>
                </a:solidFill>
              </a:rPr>
              <a:t>ATTENTION : Si un constructeur avec paramètres est défini, le constructeur par défaut n’existe plus de façon implicite : il faut le décrire de nouveau</a:t>
            </a:r>
          </a:p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995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en code</a:t>
            </a: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r>
              <a:rPr lang="fr-FR" dirty="0"/>
              <a:t>				JAVA				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17</a:t>
            </a:fld>
            <a:endParaRPr lang="fr-FR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998427" y="2965958"/>
            <a:ext cx="2633734" cy="2400657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5780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578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Chat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 dirty="0">
                <a:solidFill>
                  <a:srgbClr val="586E75"/>
                </a:solidFill>
                <a:latin typeface="Consolas" panose="020B0609020204030204" pitchFamily="49" charset="0"/>
              </a:rPr>
              <a:t>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5780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attributPublic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586E75"/>
                </a:solidFill>
                <a:latin typeface="Consolas" panose="020B0609020204030204" pitchFamily="49" charset="0"/>
              </a:rPr>
              <a:t>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57800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attributPrive</a:t>
            </a:r>
            <a:r>
              <a:rPr lang="fr-FR" altLang="fr-FR" sz="1200" dirty="0">
                <a:solidFill>
                  <a:srgbClr val="586E75"/>
                </a:solidFill>
                <a:latin typeface="Consolas" panose="020B06090202040302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2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586E75"/>
                </a:solidFill>
                <a:latin typeface="Consolas" panose="020B0609020204030204" pitchFamily="49" charset="0"/>
              </a:rPr>
              <a:t>  </a:t>
            </a:r>
            <a:r>
              <a:rPr lang="fr-FR" altLang="fr-FR" sz="1200" dirty="0">
                <a:solidFill>
                  <a:srgbClr val="A57800"/>
                </a:solidFill>
                <a:latin typeface="Consolas" panose="020B0609020204030204" pitchFamily="49" charset="0"/>
              </a:rPr>
              <a:t>public</a:t>
            </a:r>
            <a:r>
              <a:rPr lang="fr-FR" altLang="fr-FR" sz="1200" dirty="0">
                <a:solidFill>
                  <a:srgbClr val="586E75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200" dirty="0">
                <a:solidFill>
                  <a:srgbClr val="268BD2"/>
                </a:solidFill>
                <a:latin typeface="Consolas" panose="020B0609020204030204" pitchFamily="49" charset="0"/>
              </a:rPr>
              <a:t>Chat</a:t>
            </a:r>
            <a:r>
              <a:rPr lang="fr-FR" altLang="fr-FR" sz="1200" dirty="0">
                <a:solidFill>
                  <a:srgbClr val="586E75"/>
                </a:solidFill>
                <a:latin typeface="Consolas" panose="020B0609020204030204" pitchFamily="49" charset="0"/>
              </a:rPr>
              <a:t>()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586E75"/>
                </a:solidFill>
                <a:latin typeface="Consolas" panose="020B0609020204030204" pitchFamily="49" charset="0"/>
              </a:rPr>
              <a:t>    </a:t>
            </a:r>
            <a:r>
              <a:rPr lang="fr-FR" altLang="fr-FR" sz="1200" dirty="0">
                <a:solidFill>
                  <a:srgbClr val="93A1A1"/>
                </a:solidFill>
                <a:latin typeface="Consolas" panose="020B0609020204030204" pitchFamily="49" charset="0"/>
              </a:rPr>
              <a:t>//...</a:t>
            </a:r>
            <a:endParaRPr lang="fr-FR" altLang="fr-FR" sz="12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586E75"/>
                </a:solidFill>
                <a:latin typeface="Consolas" panose="020B0609020204030204" pitchFamily="49" charset="0"/>
              </a:rPr>
              <a:t>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2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2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586E75"/>
                </a:solidFill>
                <a:latin typeface="Consolas" panose="020B0609020204030204" pitchFamily="49" charset="0"/>
              </a:rPr>
              <a:t>  </a:t>
            </a:r>
            <a:r>
              <a:rPr lang="fr-FR" altLang="fr-FR" sz="1200" dirty="0">
                <a:solidFill>
                  <a:srgbClr val="A57800"/>
                </a:solidFill>
                <a:latin typeface="Consolas" panose="020B0609020204030204" pitchFamily="49" charset="0"/>
              </a:rPr>
              <a:t>public</a:t>
            </a:r>
            <a:r>
              <a:rPr lang="fr-FR" altLang="fr-FR" sz="1200" dirty="0">
                <a:solidFill>
                  <a:srgbClr val="586E75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200" b="1" dirty="0" err="1">
                <a:solidFill>
                  <a:srgbClr val="073642"/>
                </a:solidFill>
                <a:latin typeface="Consolas" panose="020B0609020204030204" pitchFamily="49" charset="0"/>
              </a:rPr>
              <a:t>void</a:t>
            </a:r>
            <a:r>
              <a:rPr lang="fr-FR" altLang="fr-FR" sz="1200" dirty="0">
                <a:solidFill>
                  <a:srgbClr val="586E75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200" dirty="0">
                <a:solidFill>
                  <a:srgbClr val="268BD2"/>
                </a:solidFill>
                <a:latin typeface="Consolas" panose="020B0609020204030204" pitchFamily="49" charset="0"/>
              </a:rPr>
              <a:t>manger</a:t>
            </a:r>
            <a:r>
              <a:rPr lang="fr-FR" altLang="fr-FR" sz="1200" dirty="0">
                <a:solidFill>
                  <a:srgbClr val="586E75"/>
                </a:solidFill>
                <a:latin typeface="Consolas" panose="020B0609020204030204" pitchFamily="49" charset="0"/>
              </a:rPr>
              <a:t>()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586E75"/>
                </a:solidFill>
                <a:latin typeface="Consolas" panose="020B0609020204030204" pitchFamily="49" charset="0"/>
              </a:rPr>
              <a:t>    </a:t>
            </a:r>
            <a:r>
              <a:rPr lang="fr-FR" altLang="fr-FR" sz="1200" dirty="0">
                <a:solidFill>
                  <a:srgbClr val="93A1A1"/>
                </a:solidFill>
                <a:latin typeface="Consolas" panose="020B0609020204030204" pitchFamily="49" charset="0"/>
              </a:rPr>
              <a:t>//...</a:t>
            </a:r>
            <a:endParaRPr lang="fr-FR" altLang="fr-FR" sz="12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solidFill>
                  <a:srgbClr val="586E75"/>
                </a:solidFill>
                <a:latin typeface="Consolas" panose="020B0609020204030204" pitchFamily="49" charset="0"/>
              </a:rPr>
              <a:t>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435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en code</a:t>
            </a: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r>
              <a:rPr lang="fr-FR" dirty="0"/>
              <a:t>Pour utiliser une classe, il faut l’instancier</a:t>
            </a:r>
          </a:p>
          <a:p>
            <a:endParaRPr lang="fr-FR" dirty="0"/>
          </a:p>
          <a:p>
            <a:pPr lvl="1"/>
            <a:r>
              <a:rPr lang="fr-FR" dirty="0"/>
              <a:t>Chat </a:t>
            </a:r>
            <a:r>
              <a:rPr lang="fr-FR" dirty="0" err="1"/>
              <a:t>monChat</a:t>
            </a:r>
            <a:r>
              <a:rPr lang="fr-FR" dirty="0"/>
              <a:t> = new Chat()</a:t>
            </a:r>
          </a:p>
          <a:p>
            <a:pPr marL="128016" lvl="1" indent="0">
              <a:buNone/>
            </a:pPr>
            <a:endParaRPr lang="fr-FR" dirty="0"/>
          </a:p>
          <a:p>
            <a:pPr marL="128016" lvl="1" indent="0">
              <a:buNone/>
            </a:pPr>
            <a:endParaRPr lang="fr-FR" dirty="0"/>
          </a:p>
          <a:p>
            <a:pPr marL="128016" lvl="1" indent="0">
              <a:buNone/>
            </a:pPr>
            <a:endParaRPr lang="fr-FR" dirty="0"/>
          </a:p>
          <a:p>
            <a:pPr marL="128016" lvl="1" indent="0">
              <a:buNone/>
            </a:pPr>
            <a:endParaRPr lang="fr-FR" dirty="0"/>
          </a:p>
          <a:p>
            <a:pPr lvl="1"/>
            <a:r>
              <a:rPr lang="fr-FR" dirty="0" err="1"/>
              <a:t>monChat.manger</a:t>
            </a:r>
            <a:r>
              <a:rPr lang="fr-FR" dirty="0"/>
              <a:t>()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18</a:t>
            </a:fld>
            <a:endParaRPr lang="fr-FR" dirty="0"/>
          </a:p>
        </p:txBody>
      </p:sp>
      <p:sp>
        <p:nvSpPr>
          <p:cNvPr id="4" name="Accolade fermante 3"/>
          <p:cNvSpPr/>
          <p:nvPr/>
        </p:nvSpPr>
        <p:spPr>
          <a:xfrm rot="5400000">
            <a:off x="1482592" y="3300527"/>
            <a:ext cx="126632" cy="41451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Accolade fermante 5"/>
          <p:cNvSpPr/>
          <p:nvPr/>
        </p:nvSpPr>
        <p:spPr>
          <a:xfrm rot="5400000">
            <a:off x="3344024" y="3030627"/>
            <a:ext cx="131692" cy="1049135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Accolade fermante 6"/>
          <p:cNvSpPr/>
          <p:nvPr/>
        </p:nvSpPr>
        <p:spPr>
          <a:xfrm rot="16200000" flipV="1">
            <a:off x="2157395" y="2723303"/>
            <a:ext cx="144792" cy="773152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882016" y="3571103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Nom de la classe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753167" y="2747317"/>
            <a:ext cx="1550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Nom de la variable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79103" y="3627739"/>
            <a:ext cx="2053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Instanciation de la classe Chat</a:t>
            </a:r>
          </a:p>
        </p:txBody>
      </p:sp>
      <p:sp>
        <p:nvSpPr>
          <p:cNvPr id="11" name="Accolade fermante 10"/>
          <p:cNvSpPr/>
          <p:nvPr/>
        </p:nvSpPr>
        <p:spPr>
          <a:xfrm rot="5400000">
            <a:off x="1684284" y="4624488"/>
            <a:ext cx="155788" cy="888253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Accolade fermante 11"/>
          <p:cNvSpPr/>
          <p:nvPr/>
        </p:nvSpPr>
        <p:spPr>
          <a:xfrm rot="5400000" flipH="1" flipV="1">
            <a:off x="2584344" y="4269594"/>
            <a:ext cx="129318" cy="80731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1284142" y="4324893"/>
            <a:ext cx="27297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Appeler (exécuter) la méthode "manger"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1065943" y="5133205"/>
            <a:ext cx="1550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Nom de la variable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6070606" y="3174655"/>
            <a:ext cx="40695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accent1">
                    <a:lumMod val="75000"/>
                  </a:schemeClr>
                </a:solidFill>
              </a:rPr>
              <a:t>L’objet de type Chat sera sauvegardé dans la variable </a:t>
            </a:r>
            <a:r>
              <a:rPr lang="fr-FR" sz="1200" dirty="0" err="1">
                <a:solidFill>
                  <a:schemeClr val="accent1">
                    <a:lumMod val="75000"/>
                  </a:schemeClr>
                </a:solidFill>
              </a:rPr>
              <a:t>monChat</a:t>
            </a:r>
            <a:endParaRPr lang="fr-FR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4953314" y="4793393"/>
            <a:ext cx="5206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accent1">
                    <a:lumMod val="75000"/>
                  </a:schemeClr>
                </a:solidFill>
              </a:rPr>
              <a:t>La méthode "manger" de </a:t>
            </a:r>
            <a:r>
              <a:rPr lang="fr-FR" sz="1200" dirty="0" err="1">
                <a:solidFill>
                  <a:schemeClr val="accent1">
                    <a:lumMod val="75000"/>
                  </a:schemeClr>
                </a:solidFill>
              </a:rPr>
              <a:t>monChat</a:t>
            </a:r>
            <a:r>
              <a:rPr lang="fr-FR" sz="1200" dirty="0">
                <a:solidFill>
                  <a:schemeClr val="accent1">
                    <a:lumMod val="75000"/>
                  </a:schemeClr>
                </a:solidFill>
              </a:rPr>
              <a:t> sera appelée, pas la méthode d’un autre chat</a:t>
            </a:r>
          </a:p>
        </p:txBody>
      </p:sp>
    </p:spTree>
    <p:extLst>
      <p:ext uri="{BB962C8B-B14F-4D97-AF65-F5344CB8AC3E}">
        <p14:creationId xmlns:p14="http://schemas.microsoft.com/office/powerpoint/2010/main" val="1392961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</a:t>
            </a: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r>
              <a:rPr lang="fr-FR" dirty="0"/>
              <a:t>Créer une classe « Chat »</a:t>
            </a:r>
          </a:p>
          <a:p>
            <a:pPr lvl="1"/>
            <a:r>
              <a:rPr lang="fr-FR" dirty="0"/>
              <a:t>Avec un constructeur</a:t>
            </a:r>
          </a:p>
          <a:p>
            <a:pPr lvl="2"/>
            <a:r>
              <a:rPr lang="fr-FR" dirty="0"/>
              <a:t>Qui affiche dans la console « Création d’un chat ! »</a:t>
            </a:r>
          </a:p>
          <a:p>
            <a:pPr lvl="2"/>
            <a:r>
              <a:rPr lang="fr-FR" dirty="0"/>
              <a:t>Qui n’attend pas de paramètre</a:t>
            </a:r>
          </a:p>
          <a:p>
            <a:pPr lvl="2"/>
            <a:r>
              <a:rPr lang="fr-FR" dirty="0"/>
              <a:t>Puis qui attend le nom du chat en paramètre et qui affiche « Création du chat ‘nom du chat’ ! »</a:t>
            </a:r>
          </a:p>
          <a:p>
            <a:pPr lvl="2"/>
            <a:endParaRPr lang="fr-FR" dirty="0"/>
          </a:p>
          <a:p>
            <a:r>
              <a:rPr lang="fr-FR" dirty="0"/>
              <a:t>Tester dans le programme principal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6469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Objet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Introduction POO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9751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Conventions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Les règles communes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1031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Nom des Classes</a:t>
            </a: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r>
              <a:rPr lang="fr-FR" dirty="0"/>
              <a:t>De manière générale, on va nommer les classes</a:t>
            </a:r>
          </a:p>
          <a:p>
            <a:pPr lvl="1"/>
            <a:r>
              <a:rPr lang="fr-FR" dirty="0"/>
              <a:t>Première lettre en majuscule</a:t>
            </a:r>
          </a:p>
          <a:p>
            <a:pPr lvl="1"/>
            <a:r>
              <a:rPr lang="fr-FR" dirty="0"/>
              <a:t>Si composée de plusieurs mots : première lettre de chaque mot en majuscule</a:t>
            </a:r>
          </a:p>
          <a:p>
            <a:endParaRPr lang="fr-FR" dirty="0"/>
          </a:p>
          <a:p>
            <a:r>
              <a:rPr lang="fr-FR" dirty="0"/>
              <a:t>Chat</a:t>
            </a:r>
          </a:p>
          <a:p>
            <a:r>
              <a:rPr lang="fr-FR" dirty="0" err="1"/>
              <a:t>ChatSansGriffes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8713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Propriétés et méthodes</a:t>
            </a: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r>
              <a:rPr lang="fr-FR" dirty="0"/>
              <a:t>De manière générale, en JAVA</a:t>
            </a:r>
          </a:p>
          <a:p>
            <a:pPr lvl="1"/>
            <a:r>
              <a:rPr lang="fr-FR" dirty="0"/>
              <a:t>Première lettre en minuscule</a:t>
            </a:r>
          </a:p>
          <a:p>
            <a:pPr lvl="1"/>
            <a:r>
              <a:rPr lang="fr-FR" dirty="0"/>
              <a:t>Si composée de plusieurs mots : première lettre de chaque mot en majuscule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Convention de nommage appelée « </a:t>
            </a:r>
            <a:r>
              <a:rPr lang="fr-FR" dirty="0" err="1"/>
              <a:t>lowerCamelCase</a:t>
            </a:r>
            <a:r>
              <a:rPr lang="fr-FR" dirty="0"/>
              <a:t> »</a:t>
            </a:r>
          </a:p>
          <a:p>
            <a:endParaRPr lang="fr-FR" dirty="0"/>
          </a:p>
          <a:p>
            <a:r>
              <a:rPr lang="fr-FR" dirty="0"/>
              <a:t>chat</a:t>
            </a:r>
          </a:p>
          <a:p>
            <a:r>
              <a:rPr lang="fr-FR" dirty="0" err="1"/>
              <a:t>monChatQuiDort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6474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Nom des interfaces</a:t>
            </a: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r>
              <a:rPr lang="fr-FR" dirty="0"/>
              <a:t>De manière générale, on va nommer les interfaces</a:t>
            </a:r>
          </a:p>
          <a:p>
            <a:pPr lvl="1"/>
            <a:r>
              <a:rPr lang="fr-FR" dirty="0"/>
              <a:t>Première lettre « I » (comme Interface) en majuscule</a:t>
            </a:r>
          </a:p>
          <a:p>
            <a:pPr lvl="1"/>
            <a:r>
              <a:rPr lang="fr-FR" dirty="0"/>
              <a:t>Lettre suivante en majuscule</a:t>
            </a:r>
          </a:p>
          <a:p>
            <a:pPr lvl="1"/>
            <a:r>
              <a:rPr lang="fr-FR" dirty="0"/>
              <a:t>Si composée de plusieurs mots : première lettre de chaque mot en majuscule</a:t>
            </a:r>
          </a:p>
          <a:p>
            <a:endParaRPr lang="fr-FR" dirty="0"/>
          </a:p>
          <a:p>
            <a:r>
              <a:rPr lang="fr-FR" dirty="0" err="1"/>
              <a:t>IChasseur</a:t>
            </a:r>
            <a:endParaRPr lang="fr-FR" dirty="0"/>
          </a:p>
          <a:p>
            <a:r>
              <a:rPr lang="fr-FR" dirty="0" err="1"/>
              <a:t>IChasseurPuissant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13800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Propriétés</a:t>
            </a: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r>
              <a:rPr lang="fr-FR" dirty="0"/>
              <a:t>Une propriété doit </a:t>
            </a:r>
            <a:r>
              <a:rPr lang="fr-FR" u="sng" dirty="0"/>
              <a:t>toujours</a:t>
            </a:r>
            <a:r>
              <a:rPr lang="fr-FR" dirty="0"/>
              <a:t> être privée ou protégée, jamais publique</a:t>
            </a:r>
          </a:p>
          <a:p>
            <a:r>
              <a:rPr lang="fr-FR" dirty="0"/>
              <a:t>Il faut des méthodes d’accès en lecture et en écriture publiques</a:t>
            </a:r>
          </a:p>
          <a:p>
            <a:pPr lvl="1"/>
            <a:r>
              <a:rPr lang="fr-FR" dirty="0"/>
              <a:t>Accesseurs (getters, setters)</a:t>
            </a:r>
          </a:p>
          <a:p>
            <a:pPr lvl="1"/>
            <a:endParaRPr lang="fr-FR" dirty="0"/>
          </a:p>
          <a:p>
            <a:pPr lvl="1"/>
            <a:r>
              <a:rPr lang="fr-FR" dirty="0" err="1"/>
              <a:t>maPropriete</a:t>
            </a:r>
            <a:endParaRPr lang="fr-FR" dirty="0"/>
          </a:p>
          <a:p>
            <a:pPr lvl="1"/>
            <a:r>
              <a:rPr lang="fr-FR" dirty="0" err="1"/>
              <a:t>getMaPropriete</a:t>
            </a:r>
            <a:r>
              <a:rPr lang="fr-FR" dirty="0"/>
              <a:t>()</a:t>
            </a:r>
          </a:p>
          <a:p>
            <a:pPr lvl="1"/>
            <a:r>
              <a:rPr lang="fr-FR" dirty="0" err="1"/>
              <a:t>setMaPropriete</a:t>
            </a:r>
            <a:r>
              <a:rPr lang="fr-FR" dirty="0"/>
              <a:t>(valeur)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12169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Relations entre classes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Les relations</a:t>
            </a:r>
          </a:p>
          <a:p>
            <a:r>
              <a:rPr lang="fr-FR" dirty="0"/>
              <a:t>L’héritage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7502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Héritage</a:t>
            </a: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r>
              <a:rPr lang="fr-FR" dirty="0"/>
              <a:t>Principe visant à favoriser la réutilisabilité et l’adaptabilité des objets</a:t>
            </a:r>
          </a:p>
          <a:p>
            <a:r>
              <a:rPr lang="fr-FR" dirty="0"/>
              <a:t>Très proche de la phylogénétique</a:t>
            </a:r>
          </a:p>
          <a:p>
            <a:pPr lvl="1"/>
            <a:r>
              <a:rPr lang="fr-FR" dirty="0"/>
              <a:t>Liens de parenté</a:t>
            </a:r>
          </a:p>
          <a:p>
            <a:pPr lvl="2"/>
            <a:r>
              <a:rPr lang="fr-FR" dirty="0"/>
              <a:t>Un chat est un animal, mais un animal n’est pas un chat</a:t>
            </a:r>
          </a:p>
          <a:p>
            <a:endParaRPr lang="fr-FR" dirty="0"/>
          </a:p>
          <a:p>
            <a:r>
              <a:rPr lang="fr-FR" dirty="0"/>
              <a:t>Classe « fille »</a:t>
            </a:r>
          </a:p>
          <a:p>
            <a:pPr lvl="1"/>
            <a:r>
              <a:rPr lang="fr-FR" dirty="0"/>
              <a:t>Classe qui hérite d’une autre classe (on dit aussi qu’elle étend les fonctionnalités, ou spécifie)</a:t>
            </a:r>
          </a:p>
          <a:p>
            <a:r>
              <a:rPr lang="fr-FR" dirty="0"/>
              <a:t>Classe « mère »</a:t>
            </a:r>
          </a:p>
          <a:p>
            <a:pPr lvl="1"/>
            <a:r>
              <a:rPr lang="fr-FR" dirty="0"/>
              <a:t>Classe directement parente de la classe « fille »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26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09108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Héritage</a:t>
            </a: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r>
              <a:rPr lang="fr-FR" dirty="0"/>
              <a:t>En JAVA, on manifeste la notion d’héritage via le mot-clé</a:t>
            </a:r>
          </a:p>
          <a:p>
            <a:pPr lvl="1"/>
            <a:r>
              <a:rPr lang="fr-FR" dirty="0" err="1"/>
              <a:t>extends</a:t>
            </a:r>
            <a:endParaRPr lang="fr-FR" dirty="0"/>
          </a:p>
          <a:p>
            <a:endParaRPr lang="fr-FR" dirty="0"/>
          </a:p>
          <a:p>
            <a:r>
              <a:rPr lang="fr-FR" dirty="0"/>
              <a:t>Dans un langage orienté objet, tout est Object, tout hérite naturellement de Object</a:t>
            </a:r>
          </a:p>
          <a:p>
            <a:pPr lvl="1"/>
            <a:r>
              <a:rPr lang="fr-FR" dirty="0"/>
              <a:t>Object est la plus « haute » classe en POO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27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65427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Héritage</a:t>
            </a: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r>
              <a:rPr lang="fr-FR" dirty="0"/>
              <a:t>« fille » possède toutes les propriétés et méthodes de sa « mère »</a:t>
            </a:r>
          </a:p>
          <a:p>
            <a:pPr lvl="1"/>
            <a:r>
              <a:rPr lang="fr-FR" dirty="0"/>
              <a:t>Publiques et protégées, elle n’aura pas accès aux éléments privés</a:t>
            </a:r>
          </a:p>
          <a:p>
            <a:r>
              <a:rPr lang="fr-FR" dirty="0"/>
              <a:t>« fille » spécialise les propriétés et les méthodes de sa « mère »</a:t>
            </a:r>
          </a:p>
          <a:p>
            <a:pPr lvl="1"/>
            <a:r>
              <a:rPr lang="fr-FR" dirty="0"/>
              <a:t>Un chat, c’est un mammifère plus spécifié, qui lui-même est moins abstrait qu’un animal</a:t>
            </a:r>
          </a:p>
          <a:p>
            <a:pPr lvl="2"/>
            <a:r>
              <a:rPr lang="fr-FR" dirty="0"/>
              <a:t>Spécialisation de la méthode "manger"</a:t>
            </a:r>
          </a:p>
          <a:p>
            <a:pPr lvl="2"/>
            <a:r>
              <a:rPr lang="fr-FR" dirty="0"/>
              <a:t>Un chat ne mange pas de la même façon qu’un chimpanzé</a:t>
            </a:r>
          </a:p>
          <a:p>
            <a:pPr lvl="2"/>
            <a:r>
              <a:rPr lang="fr-FR" dirty="0"/>
              <a:t>C’est donc la méthode "manger" du chat qui sera utilisée, et non la méthode de l’animal</a:t>
            </a:r>
          </a:p>
          <a:p>
            <a:pPr lvl="3"/>
            <a:r>
              <a:rPr lang="fr-FR" dirty="0"/>
              <a:t>Polymorphisme d’héritage</a:t>
            </a:r>
          </a:p>
          <a:p>
            <a:pPr lvl="1"/>
            <a:r>
              <a:rPr lang="fr-FR" dirty="0"/>
              <a:t>Un chat peut miauler, tandis qu’un chien peut aboyer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28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92161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Polymorphisme</a:t>
            </a: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r>
              <a:rPr lang="fr-FR" dirty="0"/>
              <a:t>Il existe plusieurs types de polymorphismes</a:t>
            </a:r>
          </a:p>
          <a:p>
            <a:pPr lvl="1"/>
            <a:r>
              <a:rPr lang="fr-FR" dirty="0"/>
              <a:t>Héritage (</a:t>
            </a:r>
            <a:r>
              <a:rPr lang="fr-FR" dirty="0" err="1"/>
              <a:t>overriding</a:t>
            </a:r>
            <a:r>
              <a:rPr lang="fr-FR" dirty="0"/>
              <a:t>)</a:t>
            </a:r>
          </a:p>
          <a:p>
            <a:pPr lvl="2"/>
            <a:r>
              <a:rPr lang="fr-FR" dirty="0"/>
              <a:t>C’est la réécriture – la spécialisation – d’une méthode</a:t>
            </a:r>
          </a:p>
          <a:p>
            <a:pPr lvl="2"/>
            <a:r>
              <a:rPr lang="fr-FR" dirty="0"/>
              <a:t>Un chat a sa propre façon de manger, mais tous les mammifères mangent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Ad hoc (</a:t>
            </a:r>
            <a:r>
              <a:rPr lang="fr-FR" dirty="0" err="1"/>
              <a:t>overloading</a:t>
            </a:r>
            <a:r>
              <a:rPr lang="fr-FR" dirty="0"/>
              <a:t>)	</a:t>
            </a:r>
          </a:p>
          <a:p>
            <a:pPr lvl="2"/>
            <a:r>
              <a:rPr lang="fr-FR" dirty="0"/>
              <a:t>C’est la redéfinition d’une méthode dans la même classe, avec d’autres paramètres</a:t>
            </a:r>
          </a:p>
          <a:p>
            <a:pPr lvl="2"/>
            <a:r>
              <a:rPr lang="fr-FR" dirty="0"/>
              <a:t>Un chat court différemment selon le type de terrain (terre ou boue)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29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7504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L’Objet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1050107"/>
              </p:ext>
            </p:extLst>
          </p:nvPr>
        </p:nvGraphicFramePr>
        <p:xfrm>
          <a:off x="1023938" y="2286000"/>
          <a:ext cx="972026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9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0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Réalité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Plans pour fabriquer un smartphone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Objet (instance de classe)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Le smartphone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Propriétés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Attributs du</a:t>
                      </a:r>
                      <a:r>
                        <a:rPr lang="fr-FR" baseline="0" dirty="0"/>
                        <a:t> smartphone (couleur, poids, dimensions, …)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Méthodes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Fonctionnalités du smartphone (téléphoner, SMS)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57789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Héritage</a:t>
            </a: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r>
              <a:rPr lang="fr-FR" dirty="0"/>
              <a:t>Le polymorphisme d’héritage, c’est la réécriture – la spécialisation – d’une méthode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30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50916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</a:t>
            </a: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r>
              <a:rPr lang="fr-FR" dirty="0"/>
              <a:t>Créer une classe « </a:t>
            </a:r>
            <a:r>
              <a:rPr lang="fr-FR" dirty="0" err="1"/>
              <a:t>Felide</a:t>
            </a:r>
            <a:r>
              <a:rPr lang="fr-FR" dirty="0"/>
              <a:t> »</a:t>
            </a:r>
          </a:p>
          <a:p>
            <a:pPr lvl="2"/>
            <a:r>
              <a:rPr lang="fr-FR" dirty="0"/>
              <a:t>La classe Chat doit en hériter</a:t>
            </a:r>
          </a:p>
          <a:p>
            <a:pPr lvl="1"/>
            <a:r>
              <a:rPr lang="fr-FR" dirty="0"/>
              <a:t>Supprimer la constructeur de la classe Chat</a:t>
            </a:r>
          </a:p>
          <a:p>
            <a:pPr lvl="1"/>
            <a:r>
              <a:rPr lang="fr-FR" dirty="0"/>
              <a:t>Ajouter un constructeur à </a:t>
            </a:r>
            <a:r>
              <a:rPr lang="fr-FR" dirty="0" err="1"/>
              <a:t>Felide</a:t>
            </a:r>
            <a:endParaRPr lang="fr-FR" dirty="0"/>
          </a:p>
          <a:p>
            <a:pPr lvl="2"/>
            <a:r>
              <a:rPr lang="fr-FR" dirty="0"/>
              <a:t>Afficher « Création d’un Félidé ! »</a:t>
            </a:r>
          </a:p>
          <a:p>
            <a:pPr lvl="2"/>
            <a:r>
              <a:rPr lang="fr-FR" dirty="0"/>
              <a:t>Que se passe-t-il ?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31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77077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</a:t>
            </a: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r>
              <a:rPr lang="fr-FR" dirty="0"/>
              <a:t>Modéliser sous forme de classes le schéma suivant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32</a:t>
            </a:fld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D09517-B5F2-4202-AD22-36E3F5F52FA8}"/>
              </a:ext>
            </a:extLst>
          </p:cNvPr>
          <p:cNvSpPr/>
          <p:nvPr/>
        </p:nvSpPr>
        <p:spPr>
          <a:xfrm>
            <a:off x="8609713" y="2286000"/>
            <a:ext cx="1316767" cy="5189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Animal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E770B4-C490-4D3E-BE3A-F36F84F51615}"/>
              </a:ext>
            </a:extLst>
          </p:cNvPr>
          <p:cNvSpPr/>
          <p:nvPr/>
        </p:nvSpPr>
        <p:spPr>
          <a:xfrm>
            <a:off x="8609712" y="3196281"/>
            <a:ext cx="1316767" cy="5189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Mammifère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2095BC-1810-4301-9F49-42582DAA815C}"/>
              </a:ext>
            </a:extLst>
          </p:cNvPr>
          <p:cNvSpPr/>
          <p:nvPr/>
        </p:nvSpPr>
        <p:spPr>
          <a:xfrm>
            <a:off x="8609712" y="4186917"/>
            <a:ext cx="1316767" cy="5189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Félidé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5675D22-7965-4B60-9C10-87400CFE4474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9268096" y="2804983"/>
            <a:ext cx="1" cy="391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5F30A16-4EDD-4495-A66B-272FEB43F496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V="1">
            <a:off x="9268096" y="3715264"/>
            <a:ext cx="0" cy="471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E9C10CD-F238-4412-B23C-17DDED9C24DE}"/>
              </a:ext>
            </a:extLst>
          </p:cNvPr>
          <p:cNvSpPr/>
          <p:nvPr/>
        </p:nvSpPr>
        <p:spPr>
          <a:xfrm>
            <a:off x="7292945" y="5322048"/>
            <a:ext cx="1316767" cy="5189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Chat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95568829-A79C-4573-853A-258FF0CE7288}"/>
              </a:ext>
            </a:extLst>
          </p:cNvPr>
          <p:cNvCxnSpPr>
            <a:cxnSpLocks/>
            <a:stCxn id="13" idx="0"/>
            <a:endCxn id="9" idx="2"/>
          </p:cNvCxnSpPr>
          <p:nvPr/>
        </p:nvCxnSpPr>
        <p:spPr>
          <a:xfrm flipV="1">
            <a:off x="7951329" y="4705900"/>
            <a:ext cx="1316767" cy="616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B3F23E6-0355-4281-B858-4C95B465252D}"/>
              </a:ext>
            </a:extLst>
          </p:cNvPr>
          <p:cNvSpPr/>
          <p:nvPr/>
        </p:nvSpPr>
        <p:spPr>
          <a:xfrm>
            <a:off x="10082634" y="5322048"/>
            <a:ext cx="1316767" cy="5189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Léopard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CDA29C55-5414-4E15-B437-88509B1A1136}"/>
              </a:ext>
            </a:extLst>
          </p:cNvPr>
          <p:cNvCxnSpPr>
            <a:cxnSpLocks/>
            <a:stCxn id="17" idx="0"/>
            <a:endCxn id="9" idx="2"/>
          </p:cNvCxnSpPr>
          <p:nvPr/>
        </p:nvCxnSpPr>
        <p:spPr>
          <a:xfrm flipH="1" flipV="1">
            <a:off x="9268096" y="4705900"/>
            <a:ext cx="1472922" cy="616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3717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33</a:t>
            </a:fld>
            <a:endParaRPr lang="fr-FR" dirty="0"/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6CFB40CB-C7C1-4CFA-8B84-6F2CF3EE2511}"/>
              </a:ext>
            </a:extLst>
          </p:cNvPr>
          <p:cNvGrpSpPr/>
          <p:nvPr/>
        </p:nvGrpSpPr>
        <p:grpSpPr>
          <a:xfrm>
            <a:off x="1024127" y="2281805"/>
            <a:ext cx="2146912" cy="2059103"/>
            <a:chOff x="1024127" y="2281805"/>
            <a:chExt cx="2146912" cy="205910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3D09517-B5F2-4202-AD22-36E3F5F52FA8}"/>
                </a:ext>
              </a:extLst>
            </p:cNvPr>
            <p:cNvSpPr/>
            <p:nvPr/>
          </p:nvSpPr>
          <p:spPr>
            <a:xfrm>
              <a:off x="1024128" y="2281805"/>
              <a:ext cx="2146911" cy="28828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Animal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EEBBF2F-FF8E-49D9-A183-D497974EF2E7}"/>
                </a:ext>
              </a:extLst>
            </p:cNvPr>
            <p:cNvSpPr/>
            <p:nvPr/>
          </p:nvSpPr>
          <p:spPr>
            <a:xfrm>
              <a:off x="1024127" y="2563231"/>
              <a:ext cx="2146911" cy="9517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fr-FR" dirty="0"/>
                <a:t>- </a:t>
              </a:r>
              <a:r>
                <a:rPr lang="fr-FR" dirty="0" err="1"/>
                <a:t>age</a:t>
              </a:r>
              <a:r>
                <a:rPr lang="fr-FR" dirty="0"/>
                <a:t>: </a:t>
              </a:r>
              <a:r>
                <a:rPr lang="fr-FR" dirty="0" err="1"/>
                <a:t>int</a:t>
              </a:r>
              <a:endParaRPr lang="fr-FR" dirty="0"/>
            </a:p>
            <a:p>
              <a:r>
                <a:rPr lang="fr-FR" dirty="0"/>
                <a:t>- taille: </a:t>
              </a:r>
              <a:r>
                <a:rPr lang="fr-FR" dirty="0" err="1"/>
                <a:t>int</a:t>
              </a:r>
              <a:endParaRPr lang="fr-FR" dirty="0"/>
            </a:p>
            <a:p>
              <a:r>
                <a:rPr lang="fr-FR" dirty="0"/>
                <a:t>- nom: String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B3B0235-D8BB-456A-AC9C-7EE49EC5EE44}"/>
                </a:ext>
              </a:extLst>
            </p:cNvPr>
            <p:cNvSpPr/>
            <p:nvPr/>
          </p:nvSpPr>
          <p:spPr>
            <a:xfrm>
              <a:off x="1024127" y="3514987"/>
              <a:ext cx="2146911" cy="82592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fr-FR" dirty="0"/>
                <a:t>+ manger</a:t>
              </a:r>
            </a:p>
            <a:p>
              <a:r>
                <a:rPr lang="fr-FR" dirty="0"/>
                <a:t>+ dormir</a:t>
              </a:r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3AFE4327-0455-46FA-8A53-516B842B06C6}"/>
              </a:ext>
            </a:extLst>
          </p:cNvPr>
          <p:cNvGrpSpPr/>
          <p:nvPr/>
        </p:nvGrpSpPr>
        <p:grpSpPr>
          <a:xfrm>
            <a:off x="4364343" y="2281805"/>
            <a:ext cx="2146912" cy="2059103"/>
            <a:chOff x="1024127" y="2281805"/>
            <a:chExt cx="2146912" cy="205910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388923E-04C6-4B50-90A9-25EEB9258C43}"/>
                </a:ext>
              </a:extLst>
            </p:cNvPr>
            <p:cNvSpPr/>
            <p:nvPr/>
          </p:nvSpPr>
          <p:spPr>
            <a:xfrm>
              <a:off x="1024128" y="2281805"/>
              <a:ext cx="2146911" cy="28828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Mammifère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2623017-BF6B-45BA-A5A8-ED1EC0753B95}"/>
                </a:ext>
              </a:extLst>
            </p:cNvPr>
            <p:cNvSpPr/>
            <p:nvPr/>
          </p:nvSpPr>
          <p:spPr>
            <a:xfrm>
              <a:off x="1024127" y="2563231"/>
              <a:ext cx="2146911" cy="9517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fr-FR" dirty="0"/>
                <a:t>- couleur: </a:t>
              </a:r>
              <a:r>
                <a:rPr lang="fr-FR" dirty="0" err="1"/>
                <a:t>int</a:t>
              </a:r>
              <a:endParaRPr lang="fr-FR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8BA9754-99F0-4794-BEB3-9D1916D25E91}"/>
                </a:ext>
              </a:extLst>
            </p:cNvPr>
            <p:cNvSpPr/>
            <p:nvPr/>
          </p:nvSpPr>
          <p:spPr>
            <a:xfrm>
              <a:off x="1024127" y="3514987"/>
              <a:ext cx="2146911" cy="82592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fr-FR" dirty="0"/>
                <a:t>+ courir()</a:t>
              </a: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5F89871D-37DC-427F-AEC2-ADA502149C89}"/>
              </a:ext>
            </a:extLst>
          </p:cNvPr>
          <p:cNvGrpSpPr/>
          <p:nvPr/>
        </p:nvGrpSpPr>
        <p:grpSpPr>
          <a:xfrm>
            <a:off x="2794203" y="4542300"/>
            <a:ext cx="2146912" cy="2059104"/>
            <a:chOff x="1024127" y="2281805"/>
            <a:chExt cx="2146912" cy="205910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AEFB89B-A4EE-4063-8303-E94D8BD499A3}"/>
                </a:ext>
              </a:extLst>
            </p:cNvPr>
            <p:cNvSpPr/>
            <p:nvPr/>
          </p:nvSpPr>
          <p:spPr>
            <a:xfrm>
              <a:off x="1024128" y="2281805"/>
              <a:ext cx="2146911" cy="28828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Chat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3B4A249-1FC3-4B4D-84DD-348567985B78}"/>
                </a:ext>
              </a:extLst>
            </p:cNvPr>
            <p:cNvSpPr/>
            <p:nvPr/>
          </p:nvSpPr>
          <p:spPr>
            <a:xfrm>
              <a:off x="1024127" y="2563231"/>
              <a:ext cx="2146911" cy="54449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fr-FR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A457849-7CB5-4128-A679-93702136429E}"/>
                </a:ext>
              </a:extLst>
            </p:cNvPr>
            <p:cNvSpPr/>
            <p:nvPr/>
          </p:nvSpPr>
          <p:spPr>
            <a:xfrm>
              <a:off x="1024127" y="3107727"/>
              <a:ext cx="2146911" cy="123318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fr-FR" dirty="0"/>
                <a:t>+ manger()</a:t>
              </a:r>
            </a:p>
            <a:p>
              <a:r>
                <a:rPr lang="fr-FR" dirty="0"/>
                <a:t>+ dormir()</a:t>
              </a:r>
            </a:p>
            <a:p>
              <a:r>
                <a:rPr lang="fr-FR" dirty="0"/>
                <a:t>+ courir()</a:t>
              </a:r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98DCF2FB-F8D7-4C21-BFE0-6A090F8AB40D}"/>
              </a:ext>
            </a:extLst>
          </p:cNvPr>
          <p:cNvGrpSpPr/>
          <p:nvPr/>
        </p:nvGrpSpPr>
        <p:grpSpPr>
          <a:xfrm>
            <a:off x="7914284" y="2281805"/>
            <a:ext cx="2146912" cy="2059103"/>
            <a:chOff x="1024127" y="2281805"/>
            <a:chExt cx="2146912" cy="2059103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5F557BC-3A1B-4DD4-93C1-6DF33A9F343D}"/>
                </a:ext>
              </a:extLst>
            </p:cNvPr>
            <p:cNvSpPr/>
            <p:nvPr/>
          </p:nvSpPr>
          <p:spPr>
            <a:xfrm>
              <a:off x="1024128" y="2281805"/>
              <a:ext cx="2146911" cy="28828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Felide</a:t>
              </a:r>
              <a:endParaRPr lang="fr-FR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BFD411B-D633-46CF-AF2F-86826C19DE5C}"/>
                </a:ext>
              </a:extLst>
            </p:cNvPr>
            <p:cNvSpPr/>
            <p:nvPr/>
          </p:nvSpPr>
          <p:spPr>
            <a:xfrm>
              <a:off x="1024127" y="2563231"/>
              <a:ext cx="2146911" cy="9517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fr-FR" dirty="0"/>
                <a:t>- tache: </a:t>
              </a:r>
              <a:r>
                <a:rPr lang="fr-FR" dirty="0" err="1"/>
                <a:t>boolean</a:t>
              </a:r>
              <a:endParaRPr lang="fr-FR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E65D9E8-F044-4F3E-8403-4205B13F6FD4}"/>
                </a:ext>
              </a:extLst>
            </p:cNvPr>
            <p:cNvSpPr/>
            <p:nvPr/>
          </p:nvSpPr>
          <p:spPr>
            <a:xfrm>
              <a:off x="1024127" y="3514987"/>
              <a:ext cx="2146911" cy="82592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fr-FR" dirty="0"/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C35669FB-1003-48A8-B384-53F5DB1B7F6F}"/>
              </a:ext>
            </a:extLst>
          </p:cNvPr>
          <p:cNvGrpSpPr/>
          <p:nvPr/>
        </p:nvGrpSpPr>
        <p:grpSpPr>
          <a:xfrm>
            <a:off x="6344144" y="4548761"/>
            <a:ext cx="2146912" cy="2059103"/>
            <a:chOff x="1024127" y="2281805"/>
            <a:chExt cx="2146912" cy="205910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4008457-A8CA-4641-A41E-38E6298E601A}"/>
                </a:ext>
              </a:extLst>
            </p:cNvPr>
            <p:cNvSpPr/>
            <p:nvPr/>
          </p:nvSpPr>
          <p:spPr>
            <a:xfrm>
              <a:off x="1024128" y="2281805"/>
              <a:ext cx="2146911" cy="28828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Léopard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2B9D4CE-B082-4A85-A515-6F46F8C4F524}"/>
                </a:ext>
              </a:extLst>
            </p:cNvPr>
            <p:cNvSpPr/>
            <p:nvPr/>
          </p:nvSpPr>
          <p:spPr>
            <a:xfrm>
              <a:off x="1024127" y="2563231"/>
              <a:ext cx="2146911" cy="53803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fr-FR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5DD8E7E-01CA-4A90-8292-751C83FB6688}"/>
                </a:ext>
              </a:extLst>
            </p:cNvPr>
            <p:cNvSpPr/>
            <p:nvPr/>
          </p:nvSpPr>
          <p:spPr>
            <a:xfrm>
              <a:off x="1024127" y="3101265"/>
              <a:ext cx="2146911" cy="123964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fr-FR" dirty="0"/>
                <a:t>+ manger()</a:t>
              </a:r>
            </a:p>
            <a:p>
              <a:r>
                <a:rPr lang="fr-FR" dirty="0"/>
                <a:t>+ dormir()</a:t>
              </a:r>
            </a:p>
            <a:p>
              <a:r>
                <a:rPr lang="fr-FR" dirty="0"/>
                <a:t>+ courir()</a:t>
              </a:r>
            </a:p>
            <a:p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150485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Contrats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Les classes abstraites</a:t>
            </a:r>
          </a:p>
          <a:p>
            <a:r>
              <a:rPr lang="fr-FR" dirty="0"/>
              <a:t>Les interfaces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6753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Classe abstraite</a:t>
            </a: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r>
              <a:rPr lang="fr-FR" dirty="0"/>
              <a:t>Classe qui ne peut pas être instanciée</a:t>
            </a:r>
          </a:p>
          <a:p>
            <a:pPr lvl="1"/>
            <a:r>
              <a:rPr lang="fr-FR" dirty="0"/>
              <a:t>On ne pourra pas avoir d’objet pour une classe abstraite</a:t>
            </a:r>
          </a:p>
          <a:p>
            <a:r>
              <a:rPr lang="fr-FR" dirty="0"/>
              <a:t>Défini des propriétés et des méthodes</a:t>
            </a:r>
            <a:endParaRPr lang="fr-FR" i="1" dirty="0"/>
          </a:p>
          <a:p>
            <a:pPr lvl="1"/>
            <a:r>
              <a:rPr lang="fr-FR" dirty="0"/>
              <a:t>Elles sont là, mais n’existent pas</a:t>
            </a:r>
          </a:p>
          <a:p>
            <a:r>
              <a:rPr lang="fr-FR" dirty="0"/>
              <a:t>Une classe abstraite est nécessairement une classe « mère »</a:t>
            </a:r>
          </a:p>
          <a:p>
            <a:pPr lvl="1"/>
            <a:r>
              <a:rPr lang="fr-FR" dirty="0"/>
              <a:t>Ses « filles » pourront spécialiser les méthodes (polymorphisme)</a:t>
            </a:r>
          </a:p>
          <a:p>
            <a:r>
              <a:rPr lang="fr-FR" dirty="0"/>
              <a:t>Les méthodes</a:t>
            </a:r>
          </a:p>
          <a:p>
            <a:pPr lvl="1"/>
            <a:r>
              <a:rPr lang="fr-FR" dirty="0"/>
              <a:t>Peuvent être décrites</a:t>
            </a:r>
          </a:p>
          <a:p>
            <a:pPr lvl="1"/>
            <a:r>
              <a:rPr lang="fr-FR" dirty="0"/>
              <a:t>Peuvent être abstraites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35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60326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Classe abstraite</a:t>
            </a: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r>
              <a:rPr lang="fr-FR" dirty="0"/>
              <a:t>Reprenons la classe Mammifère</a:t>
            </a:r>
          </a:p>
          <a:p>
            <a:pPr lvl="1"/>
            <a:r>
              <a:rPr lang="fr-FR" dirty="0"/>
              <a:t>On ne sait pas comment un mammifère mange</a:t>
            </a:r>
          </a:p>
          <a:p>
            <a:pPr lvl="1"/>
            <a:r>
              <a:rPr lang="fr-FR" dirty="0"/>
              <a:t>On sait comment un chat mange</a:t>
            </a:r>
          </a:p>
          <a:p>
            <a:pPr lvl="1"/>
            <a:r>
              <a:rPr lang="fr-FR" dirty="0"/>
              <a:t>On sait comment un cheval mange</a:t>
            </a:r>
          </a:p>
          <a:p>
            <a:r>
              <a:rPr lang="fr-FR" dirty="0"/>
              <a:t>Mammifère est abstrait alors que Chat et Cheval sont concrets</a:t>
            </a:r>
          </a:p>
          <a:p>
            <a:pPr lvl="1"/>
            <a:r>
              <a:rPr lang="fr-FR" dirty="0"/>
              <a:t>Mammifère ne décrit pas la façon dont il mange</a:t>
            </a:r>
          </a:p>
          <a:p>
            <a:pPr lvl="1"/>
            <a:r>
              <a:rPr lang="fr-FR" dirty="0"/>
              <a:t>Seuls Chat et Cheval décrivent leur </a:t>
            </a:r>
            <a:r>
              <a:rPr lang="fr-FR" u="sng" dirty="0"/>
              <a:t>comportement</a:t>
            </a:r>
            <a:r>
              <a:rPr lang="fr-FR" dirty="0"/>
              <a:t> dans cette action</a:t>
            </a:r>
            <a:endParaRPr lang="fr-FR" u="sng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36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80867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</a:t>
            </a: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r>
              <a:rPr lang="fr-FR" dirty="0"/>
              <a:t>Modifier les classes précédentes pour correspondre à une meilleure réalité</a:t>
            </a:r>
          </a:p>
          <a:p>
            <a:pPr lvl="1"/>
            <a:r>
              <a:rPr lang="fr-FR" dirty="0"/>
              <a:t>Utiliser le mot-clé "abstract"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37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68654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Interface</a:t>
            </a: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r>
              <a:rPr lang="fr-FR" dirty="0"/>
              <a:t>Une classe « fille » ne peut hériter que d’une seule classe « mère »</a:t>
            </a:r>
          </a:p>
          <a:p>
            <a:pPr lvl="1"/>
            <a:r>
              <a:rPr lang="fr-FR" dirty="0"/>
              <a:t>Un chat est un mammifère, mais tous les mammifères ne chassent pas</a:t>
            </a:r>
          </a:p>
          <a:p>
            <a:pPr lvl="1"/>
            <a:r>
              <a:rPr lang="fr-FR" dirty="0"/>
              <a:t>Le chat n’est pas le seul mammifère à chasser, il y a notamment les félins et les canins</a:t>
            </a:r>
          </a:p>
          <a:p>
            <a:endParaRPr lang="fr-FR" dirty="0"/>
          </a:p>
          <a:p>
            <a:r>
              <a:rPr lang="fr-FR" dirty="0"/>
              <a:t>Une interface, c’est une classe 100% abstraite !</a:t>
            </a:r>
          </a:p>
          <a:p>
            <a:pPr lvl="1"/>
            <a:r>
              <a:rPr lang="fr-FR" dirty="0"/>
              <a:t>Impossible à instancier</a:t>
            </a:r>
          </a:p>
          <a:p>
            <a:pPr lvl="1"/>
            <a:r>
              <a:rPr lang="fr-FR" dirty="0"/>
              <a:t>Aucune propriété</a:t>
            </a:r>
          </a:p>
          <a:p>
            <a:pPr lvl="1"/>
            <a:r>
              <a:rPr lang="fr-FR" dirty="0"/>
              <a:t>Les méthodes ne peuvent pas être décrites – il n’y a aucun comportement qui est décrit</a:t>
            </a:r>
          </a:p>
          <a:p>
            <a:pPr lvl="2"/>
            <a:r>
              <a:rPr lang="fr-FR" dirty="0"/>
              <a:t>C’est donc aux classes qui l’implémentent de le faire, et elles en ont l’obligation</a:t>
            </a:r>
          </a:p>
          <a:p>
            <a:r>
              <a:rPr lang="fr-FR" dirty="0"/>
              <a:t>On parle d’ "implémentation" d’interface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38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61231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Interface</a:t>
            </a: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r>
              <a:rPr lang="fr-FR" dirty="0"/>
              <a:t>En JAVA, on manifeste la notion d’implémentation via le mot-clé</a:t>
            </a:r>
          </a:p>
          <a:p>
            <a:pPr lvl="1"/>
            <a:r>
              <a:rPr lang="fr-FR" dirty="0" err="1"/>
              <a:t>implements</a:t>
            </a:r>
            <a:endParaRPr lang="fr-FR" dirty="0"/>
          </a:p>
          <a:p>
            <a:pPr lvl="1"/>
            <a:r>
              <a:rPr lang="fr-FR" dirty="0"/>
              <a:t>interfaces séparées par des virgules</a:t>
            </a:r>
          </a:p>
          <a:p>
            <a:endParaRPr lang="fr-FR" dirty="0"/>
          </a:p>
          <a:p>
            <a:r>
              <a:rPr lang="fr-FR" dirty="0"/>
              <a:t>Une classe</a:t>
            </a:r>
          </a:p>
          <a:p>
            <a:pPr lvl="1"/>
            <a:r>
              <a:rPr lang="fr-FR" dirty="0"/>
              <a:t>Ne peut pas hériter de plus d’une classe</a:t>
            </a:r>
          </a:p>
          <a:p>
            <a:pPr lvl="1"/>
            <a:r>
              <a:rPr lang="fr-FR" dirty="0"/>
              <a:t>Peut implémenter plusieurs</a:t>
            </a:r>
          </a:p>
          <a:p>
            <a:r>
              <a:rPr lang="fr-FR" dirty="0"/>
              <a:t>Une interface</a:t>
            </a:r>
          </a:p>
          <a:p>
            <a:pPr lvl="1"/>
            <a:r>
              <a:rPr lang="fr-FR" dirty="0"/>
              <a:t>Peut hériter de plusieurs interfaces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39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0468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L’Objet (Exercice)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4</a:t>
            </a:fld>
            <a:endParaRPr lang="fr-FR" dirty="0"/>
          </a:p>
        </p:txBody>
      </p:sp>
      <p:graphicFrame>
        <p:nvGraphicFramePr>
          <p:cNvPr id="6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2427992"/>
              </p:ext>
            </p:extLst>
          </p:nvPr>
        </p:nvGraphicFramePr>
        <p:xfrm>
          <a:off x="1024128" y="2286000"/>
          <a:ext cx="972026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9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0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Réalité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Jérémy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Marcher, courir,</a:t>
                      </a:r>
                      <a:r>
                        <a:rPr lang="fr-FR" baseline="0" dirty="0"/>
                        <a:t> pleurer, crier, </a:t>
                      </a:r>
                      <a:r>
                        <a:rPr lang="fr-FR" baseline="0" dirty="0" err="1"/>
                        <a:t>gagnerExperience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ADN</a:t>
                      </a:r>
                      <a:r>
                        <a:rPr lang="fr-FR" baseline="0" dirty="0"/>
                        <a:t> Humain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aseline="0" dirty="0"/>
                        <a:t>Couleur peau, couleur des yeux, taille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97038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Interface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40</a:t>
            </a:fld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5145060" y="1174551"/>
            <a:ext cx="1316767" cy="5189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Animal</a:t>
            </a:r>
          </a:p>
        </p:txBody>
      </p:sp>
      <p:sp>
        <p:nvSpPr>
          <p:cNvPr id="6" name="Rectangle 5"/>
          <p:cNvSpPr/>
          <p:nvPr/>
        </p:nvSpPr>
        <p:spPr>
          <a:xfrm>
            <a:off x="5145059" y="2084832"/>
            <a:ext cx="1316767" cy="5189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Mammifère</a:t>
            </a:r>
          </a:p>
        </p:txBody>
      </p:sp>
      <p:sp>
        <p:nvSpPr>
          <p:cNvPr id="7" name="Rectangle 6"/>
          <p:cNvSpPr/>
          <p:nvPr/>
        </p:nvSpPr>
        <p:spPr>
          <a:xfrm>
            <a:off x="9070399" y="3365249"/>
            <a:ext cx="1316767" cy="5189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Equidés</a:t>
            </a:r>
          </a:p>
        </p:txBody>
      </p:sp>
      <p:sp>
        <p:nvSpPr>
          <p:cNvPr id="8" name="Rectangle 7"/>
          <p:cNvSpPr/>
          <p:nvPr/>
        </p:nvSpPr>
        <p:spPr>
          <a:xfrm>
            <a:off x="1083983" y="3365248"/>
            <a:ext cx="1316767" cy="5189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Félidé</a:t>
            </a:r>
          </a:p>
        </p:txBody>
      </p:sp>
      <p:cxnSp>
        <p:nvCxnSpPr>
          <p:cNvPr id="11" name="Connecteur droit avec flèche 10"/>
          <p:cNvCxnSpPr>
            <a:cxnSpLocks/>
            <a:stCxn id="6" idx="0"/>
            <a:endCxn id="4" idx="2"/>
          </p:cNvCxnSpPr>
          <p:nvPr/>
        </p:nvCxnSpPr>
        <p:spPr>
          <a:xfrm flipV="1">
            <a:off x="5803443" y="1693534"/>
            <a:ext cx="1" cy="391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cxnSpLocks/>
            <a:stCxn id="8" idx="0"/>
            <a:endCxn id="6" idx="2"/>
          </p:cNvCxnSpPr>
          <p:nvPr/>
        </p:nvCxnSpPr>
        <p:spPr>
          <a:xfrm flipV="1">
            <a:off x="1742367" y="2603815"/>
            <a:ext cx="4061076" cy="761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cxnSpLocks/>
            <a:stCxn id="7" idx="0"/>
            <a:endCxn id="6" idx="2"/>
          </p:cNvCxnSpPr>
          <p:nvPr/>
        </p:nvCxnSpPr>
        <p:spPr>
          <a:xfrm flipH="1" flipV="1">
            <a:off x="5803443" y="2603815"/>
            <a:ext cx="3925340" cy="761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BD16E0E-C5A6-489E-A958-DBF5A1645B15}"/>
              </a:ext>
            </a:extLst>
          </p:cNvPr>
          <p:cNvSpPr/>
          <p:nvPr/>
        </p:nvSpPr>
        <p:spPr>
          <a:xfrm>
            <a:off x="207406" y="4601101"/>
            <a:ext cx="1316767" cy="5189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Chat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E9D67D73-9B10-4B0D-B805-A8B7A53DD11F}"/>
              </a:ext>
            </a:extLst>
          </p:cNvPr>
          <p:cNvCxnSpPr>
            <a:cxnSpLocks/>
            <a:stCxn id="19" idx="0"/>
            <a:endCxn id="8" idx="2"/>
          </p:cNvCxnSpPr>
          <p:nvPr/>
        </p:nvCxnSpPr>
        <p:spPr>
          <a:xfrm flipV="1">
            <a:off x="865790" y="3884231"/>
            <a:ext cx="876577" cy="716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316FA51-63BA-4C35-8652-906D20D5DCA2}"/>
              </a:ext>
            </a:extLst>
          </p:cNvPr>
          <p:cNvSpPr/>
          <p:nvPr/>
        </p:nvSpPr>
        <p:spPr>
          <a:xfrm>
            <a:off x="8173882" y="4601095"/>
            <a:ext cx="1316767" cy="5189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Cheval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2F1AE365-D7DE-4766-BD8D-B0DEF690B72A}"/>
              </a:ext>
            </a:extLst>
          </p:cNvPr>
          <p:cNvCxnSpPr>
            <a:cxnSpLocks/>
            <a:stCxn id="22" idx="0"/>
            <a:endCxn id="7" idx="2"/>
          </p:cNvCxnSpPr>
          <p:nvPr/>
        </p:nvCxnSpPr>
        <p:spPr>
          <a:xfrm flipV="1">
            <a:off x="8832266" y="3884232"/>
            <a:ext cx="896517" cy="716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B4244AD1-0BCB-4B3C-9093-B5C930D3213B}"/>
              </a:ext>
            </a:extLst>
          </p:cNvPr>
          <p:cNvSpPr/>
          <p:nvPr/>
        </p:nvSpPr>
        <p:spPr>
          <a:xfrm>
            <a:off x="1980500" y="4601100"/>
            <a:ext cx="1316767" cy="5189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Léopard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B6856202-2C82-4B0B-BD80-26C78F9869BE}"/>
              </a:ext>
            </a:extLst>
          </p:cNvPr>
          <p:cNvCxnSpPr>
            <a:cxnSpLocks/>
            <a:stCxn id="32" idx="0"/>
            <a:endCxn id="8" idx="2"/>
          </p:cNvCxnSpPr>
          <p:nvPr/>
        </p:nvCxnSpPr>
        <p:spPr>
          <a:xfrm flipH="1" flipV="1">
            <a:off x="1742367" y="3884231"/>
            <a:ext cx="896517" cy="716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A84872F2-1084-43FC-B51C-84CAF84B2399}"/>
              </a:ext>
            </a:extLst>
          </p:cNvPr>
          <p:cNvSpPr/>
          <p:nvPr/>
        </p:nvSpPr>
        <p:spPr>
          <a:xfrm>
            <a:off x="10178949" y="4601096"/>
            <a:ext cx="1316767" cy="5189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Zèbre</a:t>
            </a: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5518E3EE-0E9F-4DAA-89D0-0C72CD899303}"/>
              </a:ext>
            </a:extLst>
          </p:cNvPr>
          <p:cNvCxnSpPr>
            <a:cxnSpLocks/>
            <a:stCxn id="39" idx="0"/>
            <a:endCxn id="7" idx="2"/>
          </p:cNvCxnSpPr>
          <p:nvPr/>
        </p:nvCxnSpPr>
        <p:spPr>
          <a:xfrm flipH="1" flipV="1">
            <a:off x="9728783" y="3884232"/>
            <a:ext cx="1108550" cy="716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73EEC117-C4C8-4BF8-91F7-52CB52A9CD3B}"/>
              </a:ext>
            </a:extLst>
          </p:cNvPr>
          <p:cNvSpPr/>
          <p:nvPr/>
        </p:nvSpPr>
        <p:spPr>
          <a:xfrm>
            <a:off x="5145058" y="3365639"/>
            <a:ext cx="1316767" cy="5189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Canidé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C49028F-2253-4C58-8513-0E011FC1991B}"/>
              </a:ext>
            </a:extLst>
          </p:cNvPr>
          <p:cNvSpPr/>
          <p:nvPr/>
        </p:nvSpPr>
        <p:spPr>
          <a:xfrm>
            <a:off x="4248541" y="4601094"/>
            <a:ext cx="1316767" cy="5189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Chien</a:t>
            </a:r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9BFD4BE7-2C69-4FD1-8C32-4212B914D8AB}"/>
              </a:ext>
            </a:extLst>
          </p:cNvPr>
          <p:cNvCxnSpPr>
            <a:cxnSpLocks/>
            <a:stCxn id="54" idx="0"/>
            <a:endCxn id="53" idx="2"/>
          </p:cNvCxnSpPr>
          <p:nvPr/>
        </p:nvCxnSpPr>
        <p:spPr>
          <a:xfrm flipV="1">
            <a:off x="4906925" y="3884622"/>
            <a:ext cx="896517" cy="716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D7881D0A-CE27-4AC7-B905-C2A8BAFCD71B}"/>
              </a:ext>
            </a:extLst>
          </p:cNvPr>
          <p:cNvSpPr/>
          <p:nvPr/>
        </p:nvSpPr>
        <p:spPr>
          <a:xfrm>
            <a:off x="6041576" y="4601094"/>
            <a:ext cx="1316767" cy="5189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Loup</a:t>
            </a:r>
          </a:p>
        </p:txBody>
      </p: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15E304E7-C179-4D15-AB41-ADE3C5D6154C}"/>
              </a:ext>
            </a:extLst>
          </p:cNvPr>
          <p:cNvCxnSpPr>
            <a:cxnSpLocks/>
            <a:stCxn id="56" idx="0"/>
            <a:endCxn id="53" idx="2"/>
          </p:cNvCxnSpPr>
          <p:nvPr/>
        </p:nvCxnSpPr>
        <p:spPr>
          <a:xfrm flipH="1" flipV="1">
            <a:off x="5803442" y="3884622"/>
            <a:ext cx="896518" cy="716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03817B6D-1990-408F-8684-7D4EF98BF767}"/>
              </a:ext>
            </a:extLst>
          </p:cNvPr>
          <p:cNvCxnSpPr>
            <a:cxnSpLocks/>
            <a:stCxn id="53" idx="0"/>
            <a:endCxn id="6" idx="2"/>
          </p:cNvCxnSpPr>
          <p:nvPr/>
        </p:nvCxnSpPr>
        <p:spPr>
          <a:xfrm flipV="1">
            <a:off x="5803442" y="2603815"/>
            <a:ext cx="1" cy="761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1596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Interface</a:t>
            </a: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r>
              <a:rPr lang="fr-FR" dirty="0"/>
              <a:t>Pour que nos félins (et les autres chasseurs) puisse chasser</a:t>
            </a:r>
          </a:p>
          <a:p>
            <a:pPr lvl="1"/>
            <a:r>
              <a:rPr lang="fr-FR" dirty="0"/>
              <a:t>Définition d’une interface "</a:t>
            </a:r>
            <a:r>
              <a:rPr lang="fr-FR" dirty="0" err="1"/>
              <a:t>IChasseur</a:t>
            </a:r>
            <a:r>
              <a:rPr lang="fr-FR" dirty="0"/>
              <a:t>"</a:t>
            </a:r>
          </a:p>
          <a:p>
            <a:pPr lvl="2"/>
            <a:r>
              <a:rPr lang="fr-FR" dirty="0"/>
              <a:t>Méthode "chasser"</a:t>
            </a:r>
          </a:p>
          <a:p>
            <a:pPr lvl="1"/>
            <a:r>
              <a:rPr lang="fr-FR" dirty="0"/>
              <a:t>Implémentation de "</a:t>
            </a:r>
            <a:r>
              <a:rPr lang="fr-FR" dirty="0" err="1"/>
              <a:t>IChasseur</a:t>
            </a:r>
            <a:r>
              <a:rPr lang="fr-FR" dirty="0"/>
              <a:t>" par "</a:t>
            </a:r>
            <a:r>
              <a:rPr lang="fr-FR" dirty="0" err="1"/>
              <a:t>Felide</a:t>
            </a:r>
            <a:r>
              <a:rPr lang="fr-FR" dirty="0"/>
              <a:t>" et "</a:t>
            </a:r>
            <a:r>
              <a:rPr lang="fr-FR" dirty="0" err="1"/>
              <a:t>Canide</a:t>
            </a:r>
            <a:r>
              <a:rPr lang="fr-FR" dirty="0"/>
              <a:t>"</a:t>
            </a:r>
          </a:p>
          <a:p>
            <a:pPr lvl="2"/>
            <a:r>
              <a:rPr lang="fr-FR" dirty="0"/>
              <a:t>Description du comportement "chasser"</a:t>
            </a:r>
          </a:p>
          <a:p>
            <a:pPr lvl="2"/>
            <a:r>
              <a:rPr lang="fr-FR" dirty="0"/>
              <a:t>Qui pourront être de nouveau spécialiser pour "Chat" et "Léopard"</a:t>
            </a:r>
          </a:p>
          <a:p>
            <a:pPr lvl="2"/>
            <a:endParaRPr lang="fr-FR" dirty="0"/>
          </a:p>
          <a:p>
            <a:r>
              <a:rPr lang="fr-FR" dirty="0"/>
              <a:t>On peut manipuler un Chat</a:t>
            </a:r>
          </a:p>
          <a:p>
            <a:pPr lvl="1"/>
            <a:r>
              <a:rPr lang="fr-FR" dirty="0"/>
              <a:t>Comme un mammifère, sans savoir qu’il peut chasser</a:t>
            </a:r>
          </a:p>
          <a:p>
            <a:pPr lvl="1"/>
            <a:r>
              <a:rPr lang="fr-FR" dirty="0"/>
              <a:t>Comme un chasseur, sans savoir qu’il peut manger</a:t>
            </a:r>
          </a:p>
          <a:p>
            <a:pPr lvl="1"/>
            <a:r>
              <a:rPr lang="fr-FR" dirty="0"/>
              <a:t>Comme un chat, en sachant qu’il peut manger et faire très mal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41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55401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Interface</a:t>
            </a: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r>
              <a:rPr lang="fr-FR" dirty="0"/>
              <a:t>Pour que nos animaux puissent chasser</a:t>
            </a:r>
          </a:p>
          <a:p>
            <a:pPr lvl="1"/>
            <a:r>
              <a:rPr lang="fr-FR" dirty="0"/>
              <a:t>Définition d’une interface "</a:t>
            </a:r>
            <a:r>
              <a:rPr lang="fr-FR" dirty="0" err="1"/>
              <a:t>IChassable</a:t>
            </a:r>
            <a:r>
              <a:rPr lang="fr-FR" dirty="0"/>
              <a:t>"</a:t>
            </a:r>
          </a:p>
          <a:p>
            <a:pPr lvl="2"/>
            <a:r>
              <a:rPr lang="fr-FR" dirty="0"/>
              <a:t>Méthode "</a:t>
            </a:r>
            <a:r>
              <a:rPr lang="fr-FR" dirty="0" err="1"/>
              <a:t>repondre</a:t>
            </a:r>
            <a:r>
              <a:rPr lang="fr-FR" dirty="0"/>
              <a:t>" qui attendra un </a:t>
            </a:r>
            <a:r>
              <a:rPr lang="fr-FR" dirty="0" err="1"/>
              <a:t>IChasseur</a:t>
            </a:r>
            <a:r>
              <a:rPr lang="fr-FR" dirty="0"/>
              <a:t> en argument</a:t>
            </a:r>
          </a:p>
          <a:p>
            <a:pPr lvl="1"/>
            <a:r>
              <a:rPr lang="fr-FR" dirty="0"/>
              <a:t>Implémentation de "</a:t>
            </a:r>
            <a:r>
              <a:rPr lang="fr-FR" dirty="0" err="1"/>
              <a:t>IChassable</a:t>
            </a:r>
            <a:r>
              <a:rPr lang="fr-FR" dirty="0"/>
              <a:t>" par tous les animaux</a:t>
            </a:r>
          </a:p>
          <a:p>
            <a:pPr lvl="2"/>
            <a:r>
              <a:rPr lang="fr-FR" dirty="0"/>
              <a:t>Description du comportement "</a:t>
            </a:r>
            <a:r>
              <a:rPr lang="fr-FR" dirty="0" err="1"/>
              <a:t>repondre</a:t>
            </a:r>
            <a:r>
              <a:rPr lang="fr-FR" dirty="0"/>
              <a:t>" général : « L’animal se sauve »</a:t>
            </a:r>
          </a:p>
          <a:p>
            <a:r>
              <a:rPr lang="fr-FR" dirty="0"/>
              <a:t>On peut manipuler un Animal</a:t>
            </a:r>
          </a:p>
          <a:p>
            <a:pPr lvl="1"/>
            <a:r>
              <a:rPr lang="fr-FR" dirty="0"/>
              <a:t>Comme un animal, sans savoir qu’il peut être chassé</a:t>
            </a:r>
          </a:p>
          <a:p>
            <a:pPr lvl="1"/>
            <a:r>
              <a:rPr lang="fr-FR" dirty="0"/>
              <a:t>Comme un chassable, sans savoir qu’il peut manger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42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81789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Interface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43</a:t>
            </a:fld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2993880" y="3466596"/>
            <a:ext cx="1558049" cy="31628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IChasseur</a:t>
            </a:r>
            <a:endParaRPr lang="fr-FR" dirty="0"/>
          </a:p>
        </p:txBody>
      </p:sp>
      <p:cxnSp>
        <p:nvCxnSpPr>
          <p:cNvPr id="10" name="Connecteur droit 9"/>
          <p:cNvCxnSpPr>
            <a:cxnSpLocks/>
            <a:stCxn id="34" idx="1"/>
            <a:endCxn id="12" idx="3"/>
          </p:cNvCxnSpPr>
          <p:nvPr/>
        </p:nvCxnSpPr>
        <p:spPr>
          <a:xfrm flipH="1" flipV="1">
            <a:off x="4551929" y="3624739"/>
            <a:ext cx="593129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cxnSpLocks/>
            <a:stCxn id="20" idx="3"/>
            <a:endCxn id="12" idx="1"/>
          </p:cNvCxnSpPr>
          <p:nvPr/>
        </p:nvCxnSpPr>
        <p:spPr>
          <a:xfrm flipV="1">
            <a:off x="2400750" y="3624739"/>
            <a:ext cx="593130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653A96D-871D-4930-86DB-56662C64505B}"/>
              </a:ext>
            </a:extLst>
          </p:cNvPr>
          <p:cNvSpPr/>
          <p:nvPr/>
        </p:nvSpPr>
        <p:spPr>
          <a:xfrm>
            <a:off x="5145060" y="1174551"/>
            <a:ext cx="1316767" cy="5189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Animal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C3B08A-0507-4FCC-BC60-13C53F8AD9B4}"/>
              </a:ext>
            </a:extLst>
          </p:cNvPr>
          <p:cNvSpPr/>
          <p:nvPr/>
        </p:nvSpPr>
        <p:spPr>
          <a:xfrm>
            <a:off x="5145059" y="2084832"/>
            <a:ext cx="1316767" cy="5189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Mammifère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071AAD-1CC4-45F0-BB60-8386A7976989}"/>
              </a:ext>
            </a:extLst>
          </p:cNvPr>
          <p:cNvSpPr/>
          <p:nvPr/>
        </p:nvSpPr>
        <p:spPr>
          <a:xfrm>
            <a:off x="9070399" y="3365249"/>
            <a:ext cx="1316767" cy="5189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Equidés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E36BE2-DBE7-42E2-9ECA-1F524CF5A43B}"/>
              </a:ext>
            </a:extLst>
          </p:cNvPr>
          <p:cNvSpPr/>
          <p:nvPr/>
        </p:nvSpPr>
        <p:spPr>
          <a:xfrm>
            <a:off x="1083983" y="3365248"/>
            <a:ext cx="1316767" cy="5189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Félidé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B0ACFE07-F849-46FF-A9A5-948FB9EF09A8}"/>
              </a:ext>
            </a:extLst>
          </p:cNvPr>
          <p:cNvCxnSpPr>
            <a:cxnSpLocks/>
            <a:stCxn id="18" idx="0"/>
            <a:endCxn id="17" idx="2"/>
          </p:cNvCxnSpPr>
          <p:nvPr/>
        </p:nvCxnSpPr>
        <p:spPr>
          <a:xfrm flipV="1">
            <a:off x="5803443" y="1693534"/>
            <a:ext cx="1" cy="391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74A10AEF-1FD9-4652-BC45-1BB4D0DC5BA0}"/>
              </a:ext>
            </a:extLst>
          </p:cNvPr>
          <p:cNvCxnSpPr>
            <a:cxnSpLocks/>
            <a:stCxn id="20" idx="0"/>
            <a:endCxn id="18" idx="2"/>
          </p:cNvCxnSpPr>
          <p:nvPr/>
        </p:nvCxnSpPr>
        <p:spPr>
          <a:xfrm flipV="1">
            <a:off x="1742367" y="2603815"/>
            <a:ext cx="4061076" cy="761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E89DFC9F-F05A-41DF-85CE-10F534BCAC8E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H="1" flipV="1">
            <a:off x="5803443" y="2603815"/>
            <a:ext cx="3925340" cy="761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3E41AE1-8A41-464D-9320-E46D63340C57}"/>
              </a:ext>
            </a:extLst>
          </p:cNvPr>
          <p:cNvSpPr/>
          <p:nvPr/>
        </p:nvSpPr>
        <p:spPr>
          <a:xfrm>
            <a:off x="207406" y="4601101"/>
            <a:ext cx="1316767" cy="5189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Chat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C067C376-AD48-433F-AC93-17E137254234}"/>
              </a:ext>
            </a:extLst>
          </p:cNvPr>
          <p:cNvCxnSpPr>
            <a:cxnSpLocks/>
            <a:stCxn id="26" idx="0"/>
            <a:endCxn id="20" idx="2"/>
          </p:cNvCxnSpPr>
          <p:nvPr/>
        </p:nvCxnSpPr>
        <p:spPr>
          <a:xfrm flipV="1">
            <a:off x="865790" y="3884231"/>
            <a:ext cx="876577" cy="716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FD716B9-D57A-4AB4-91D3-FB40E5D1626E}"/>
              </a:ext>
            </a:extLst>
          </p:cNvPr>
          <p:cNvSpPr/>
          <p:nvPr/>
        </p:nvSpPr>
        <p:spPr>
          <a:xfrm>
            <a:off x="8173882" y="4601095"/>
            <a:ext cx="1316767" cy="5189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Cheval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3F27441E-FEE5-4E1B-BC94-1A5C73F90B13}"/>
              </a:ext>
            </a:extLst>
          </p:cNvPr>
          <p:cNvCxnSpPr>
            <a:cxnSpLocks/>
            <a:stCxn id="28" idx="0"/>
            <a:endCxn id="19" idx="2"/>
          </p:cNvCxnSpPr>
          <p:nvPr/>
        </p:nvCxnSpPr>
        <p:spPr>
          <a:xfrm flipV="1">
            <a:off x="8832266" y="3884232"/>
            <a:ext cx="896517" cy="716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6F6F119-CF23-4B3B-83AE-7C4841D8DFBD}"/>
              </a:ext>
            </a:extLst>
          </p:cNvPr>
          <p:cNvSpPr/>
          <p:nvPr/>
        </p:nvSpPr>
        <p:spPr>
          <a:xfrm>
            <a:off x="1980500" y="4601100"/>
            <a:ext cx="1316767" cy="5189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Léopard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686AC530-F81D-48DC-AC2D-757CCB47487A}"/>
              </a:ext>
            </a:extLst>
          </p:cNvPr>
          <p:cNvCxnSpPr>
            <a:cxnSpLocks/>
            <a:stCxn id="30" idx="0"/>
            <a:endCxn id="20" idx="2"/>
          </p:cNvCxnSpPr>
          <p:nvPr/>
        </p:nvCxnSpPr>
        <p:spPr>
          <a:xfrm flipH="1" flipV="1">
            <a:off x="1742367" y="3884231"/>
            <a:ext cx="896517" cy="716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ADCD2BB7-41ED-414E-83A2-5D891FF2A2F0}"/>
              </a:ext>
            </a:extLst>
          </p:cNvPr>
          <p:cNvSpPr/>
          <p:nvPr/>
        </p:nvSpPr>
        <p:spPr>
          <a:xfrm>
            <a:off x="10178949" y="4601096"/>
            <a:ext cx="1316767" cy="5189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Zèbre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7E4EDF44-EE47-4075-B34A-E632DFFF2009}"/>
              </a:ext>
            </a:extLst>
          </p:cNvPr>
          <p:cNvCxnSpPr>
            <a:cxnSpLocks/>
            <a:stCxn id="32" idx="0"/>
            <a:endCxn id="19" idx="2"/>
          </p:cNvCxnSpPr>
          <p:nvPr/>
        </p:nvCxnSpPr>
        <p:spPr>
          <a:xfrm flipH="1" flipV="1">
            <a:off x="9728783" y="3884232"/>
            <a:ext cx="1108550" cy="716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0E3C1082-3709-4301-92E5-9B6F883852A8}"/>
              </a:ext>
            </a:extLst>
          </p:cNvPr>
          <p:cNvSpPr/>
          <p:nvPr/>
        </p:nvSpPr>
        <p:spPr>
          <a:xfrm>
            <a:off x="5145058" y="3365248"/>
            <a:ext cx="1316767" cy="5189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Canidé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F248B77-CE2E-4E60-B6EB-498D8EDE62B6}"/>
              </a:ext>
            </a:extLst>
          </p:cNvPr>
          <p:cNvSpPr/>
          <p:nvPr/>
        </p:nvSpPr>
        <p:spPr>
          <a:xfrm>
            <a:off x="4248541" y="4601095"/>
            <a:ext cx="1316767" cy="5189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Chien</a:t>
            </a: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94DB2A4B-4A6D-4E54-99C7-CB02B19A433C}"/>
              </a:ext>
            </a:extLst>
          </p:cNvPr>
          <p:cNvCxnSpPr>
            <a:cxnSpLocks/>
            <a:stCxn id="35" idx="0"/>
            <a:endCxn id="34" idx="2"/>
          </p:cNvCxnSpPr>
          <p:nvPr/>
        </p:nvCxnSpPr>
        <p:spPr>
          <a:xfrm flipV="1">
            <a:off x="4906925" y="3884231"/>
            <a:ext cx="896517" cy="716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7F49F9E9-99EC-4858-A783-03DED5A08282}"/>
              </a:ext>
            </a:extLst>
          </p:cNvPr>
          <p:cNvSpPr/>
          <p:nvPr/>
        </p:nvSpPr>
        <p:spPr>
          <a:xfrm>
            <a:off x="6024277" y="4601095"/>
            <a:ext cx="1316767" cy="5189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Loup</a:t>
            </a: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2D01D6D4-EA29-4456-A074-5D37BF508BD6}"/>
              </a:ext>
            </a:extLst>
          </p:cNvPr>
          <p:cNvCxnSpPr>
            <a:cxnSpLocks/>
            <a:stCxn id="37" idx="0"/>
            <a:endCxn id="34" idx="2"/>
          </p:cNvCxnSpPr>
          <p:nvPr/>
        </p:nvCxnSpPr>
        <p:spPr>
          <a:xfrm flipH="1" flipV="1">
            <a:off x="5803442" y="3884231"/>
            <a:ext cx="879219" cy="716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7C063E82-6E39-45AB-92E3-ECC1DC3289D2}"/>
              </a:ext>
            </a:extLst>
          </p:cNvPr>
          <p:cNvCxnSpPr>
            <a:cxnSpLocks/>
            <a:stCxn id="34" idx="0"/>
            <a:endCxn id="18" idx="2"/>
          </p:cNvCxnSpPr>
          <p:nvPr/>
        </p:nvCxnSpPr>
        <p:spPr>
          <a:xfrm flipV="1">
            <a:off x="5803442" y="2603815"/>
            <a:ext cx="1" cy="761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BFDC4DAE-15B4-491B-B5E4-420F87CC29C6}"/>
              </a:ext>
            </a:extLst>
          </p:cNvPr>
          <p:cNvSpPr/>
          <p:nvPr/>
        </p:nvSpPr>
        <p:spPr>
          <a:xfrm>
            <a:off x="8949757" y="1275900"/>
            <a:ext cx="1558049" cy="31628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IChassable</a:t>
            </a:r>
            <a:endParaRPr lang="fr-FR" dirty="0"/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A303CF24-BD7D-4991-93DA-FB29CAEFEB63}"/>
              </a:ext>
            </a:extLst>
          </p:cNvPr>
          <p:cNvCxnSpPr>
            <a:cxnSpLocks/>
            <a:stCxn id="40" idx="1"/>
            <a:endCxn id="17" idx="3"/>
          </p:cNvCxnSpPr>
          <p:nvPr/>
        </p:nvCxnSpPr>
        <p:spPr>
          <a:xfrm flipH="1">
            <a:off x="6461827" y="1434043"/>
            <a:ext cx="2487930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0009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contrats</a:t>
            </a: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r>
              <a:rPr lang="fr-FR" dirty="0"/>
              <a:t>Les classes abstraites et les interfaces sont comme des contrats</a:t>
            </a:r>
          </a:p>
          <a:p>
            <a:pPr lvl="1"/>
            <a:r>
              <a:rPr lang="fr-FR" dirty="0"/>
              <a:t>On garantit que leurs méthodes seront implémentées par la classe « fille »</a:t>
            </a:r>
          </a:p>
          <a:p>
            <a:pPr lvl="2"/>
            <a:r>
              <a:rPr lang="fr-FR" dirty="0"/>
              <a:t>Cependant, la méthode peut ne rien faire dans la classe « fille », mais elle existe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44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87473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contrats</a:t>
            </a: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r>
              <a:rPr lang="fr-FR" dirty="0"/>
              <a:t>Couplage faible</a:t>
            </a:r>
          </a:p>
          <a:p>
            <a:pPr lvl="1"/>
            <a:r>
              <a:rPr lang="fr-FR" dirty="0"/>
              <a:t>Les composants (classes) deviennent indépendants les uns des autres</a:t>
            </a:r>
          </a:p>
          <a:p>
            <a:pPr lvl="2"/>
            <a:r>
              <a:rPr lang="fr-FR" dirty="0"/>
              <a:t>Plus facilement manipulable et réutilisables</a:t>
            </a:r>
          </a:p>
          <a:p>
            <a:pPr lvl="2"/>
            <a:r>
              <a:rPr lang="fr-FR" dirty="0"/>
              <a:t>Plus facilement évolutif</a:t>
            </a:r>
          </a:p>
          <a:p>
            <a:pPr lvl="2"/>
            <a:r>
              <a:rPr lang="fr-FR" dirty="0"/>
              <a:t>Plus facilement testables</a:t>
            </a:r>
          </a:p>
          <a:p>
            <a:pPr lvl="1"/>
            <a:r>
              <a:rPr lang="fr-FR" dirty="0"/>
              <a:t>Exemple : DAO</a:t>
            </a:r>
          </a:p>
          <a:p>
            <a:r>
              <a:rPr lang="fr-FR" dirty="0"/>
              <a:t>En conclusion</a:t>
            </a:r>
          </a:p>
          <a:p>
            <a:pPr lvl="1"/>
            <a:r>
              <a:rPr lang="fr-FR" dirty="0"/>
              <a:t>Les interfaces sont plutôt petites et indépendantes</a:t>
            </a:r>
          </a:p>
          <a:p>
            <a:pPr lvl="1"/>
            <a:r>
              <a:rPr lang="fr-FR" dirty="0"/>
              <a:t>Si plusieurs déclinaisons du comportement existent, créer une classe abstraite</a:t>
            </a:r>
          </a:p>
          <a:p>
            <a:pPr lvl="1"/>
            <a:r>
              <a:rPr lang="fr-FR" dirty="0"/>
              <a:t>Si la fonctionnalité peut être réutilisée dans plusieurs classes, créer une interface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45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59744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</a:t>
            </a: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r>
              <a:rPr lang="fr-FR" dirty="0"/>
              <a:t>Modéliser sous forme de classes et d’interfaces le schéma précédent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46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92847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 générique</a:t>
            </a: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r>
              <a:rPr lang="fr-FR" dirty="0"/>
              <a:t>Classe qui permet d’utiliser un type d’objet générique</a:t>
            </a:r>
          </a:p>
          <a:p>
            <a:pPr lvl="1"/>
            <a:r>
              <a:rPr lang="fr-FR" dirty="0"/>
              <a:t>Ne connait pas le type d’objet qu’on va utiliser</a:t>
            </a:r>
          </a:p>
          <a:p>
            <a:pPr lvl="1"/>
            <a:r>
              <a:rPr lang="fr-FR" dirty="0"/>
              <a:t>Permet de définir les signatures</a:t>
            </a:r>
          </a:p>
          <a:p>
            <a:endParaRPr lang="fr-FR" dirty="0"/>
          </a:p>
          <a:p>
            <a:r>
              <a:rPr lang="fr-FR" dirty="0"/>
              <a:t>Définir classe "Classe&lt;T&gt;"</a:t>
            </a:r>
          </a:p>
          <a:p>
            <a:r>
              <a:rPr lang="fr-FR" dirty="0"/>
              <a:t>Définir méthode "</a:t>
            </a:r>
            <a:r>
              <a:rPr lang="fr-FR" dirty="0" err="1"/>
              <a:t>void</a:t>
            </a:r>
            <a:r>
              <a:rPr lang="fr-FR" dirty="0"/>
              <a:t> utiliser(T </a:t>
            </a:r>
            <a:r>
              <a:rPr lang="fr-FR" dirty="0" err="1"/>
              <a:t>param</a:t>
            </a:r>
            <a:r>
              <a:rPr lang="fr-FR" dirty="0"/>
              <a:t>)"</a:t>
            </a:r>
          </a:p>
          <a:p>
            <a:r>
              <a:rPr lang="fr-FR" dirty="0"/>
              <a:t>Définir classe "Classe&lt;T, Id&gt;"</a:t>
            </a:r>
          </a:p>
          <a:p>
            <a:r>
              <a:rPr lang="fr-FR" dirty="0"/>
              <a:t>Définir méthode "Id utiliser(T </a:t>
            </a:r>
            <a:r>
              <a:rPr lang="fr-FR" dirty="0" err="1"/>
              <a:t>param</a:t>
            </a:r>
            <a:r>
              <a:rPr lang="fr-FR" dirty="0"/>
              <a:t>)"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47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64570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 générique</a:t>
            </a: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r>
              <a:rPr lang="fr-FR" dirty="0"/>
              <a:t>C’est le cas notamment des listes qu’on utilise de la manière suivante</a:t>
            </a:r>
          </a:p>
          <a:p>
            <a:pPr lvl="1"/>
            <a:r>
              <a:rPr lang="fr-FR" dirty="0" err="1"/>
              <a:t>ArrayList</a:t>
            </a:r>
            <a:r>
              <a:rPr lang="fr-FR" dirty="0"/>
              <a:t>&lt;Chat&gt; </a:t>
            </a:r>
            <a:r>
              <a:rPr lang="fr-FR" dirty="0" err="1"/>
              <a:t>mesChats</a:t>
            </a:r>
            <a:r>
              <a:rPr lang="fr-FR" dirty="0"/>
              <a:t> = new </a:t>
            </a:r>
            <a:r>
              <a:rPr lang="fr-FR" dirty="0" err="1"/>
              <a:t>ArrayList</a:t>
            </a:r>
            <a:r>
              <a:rPr lang="fr-FR" dirty="0"/>
              <a:t>&lt;Chat&gt;();</a:t>
            </a:r>
          </a:p>
          <a:p>
            <a:pPr lvl="1"/>
            <a:endParaRPr lang="fr-FR" dirty="0"/>
          </a:p>
          <a:p>
            <a:pPr lvl="1"/>
            <a:r>
              <a:rPr lang="fr-FR" dirty="0" err="1"/>
              <a:t>mesChats.add</a:t>
            </a:r>
            <a:r>
              <a:rPr lang="fr-FR" dirty="0"/>
              <a:t>(new Chat());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48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5788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</a:t>
            </a: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r>
              <a:rPr lang="fr-FR" dirty="0"/>
              <a:t>Créer une liste de 10 animaux (qui seront en fait des chevaux, des chats, …)</a:t>
            </a:r>
          </a:p>
          <a:p>
            <a:r>
              <a:rPr lang="fr-FR" dirty="0"/>
              <a:t>Créer une liste de 5 chasseurs (qui seront des chats et des chiens)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49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6334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L’Objet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0520764"/>
              </p:ext>
            </p:extLst>
          </p:nvPr>
        </p:nvGraphicFramePr>
        <p:xfrm>
          <a:off x="1023938" y="2286000"/>
          <a:ext cx="972026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2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Objet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Classe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Objet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Instance de classe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Type d’objet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Le nom de la</a:t>
                      </a:r>
                      <a:r>
                        <a:rPr lang="fr-FR" baseline="0" dirty="0"/>
                        <a:t> classe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27724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</a:t>
            </a: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r>
              <a:rPr lang="fr-FR" dirty="0"/>
              <a:t>Implémenter un modèle DAO</a:t>
            </a:r>
          </a:p>
          <a:p>
            <a:pPr lvl="1"/>
            <a:r>
              <a:rPr lang="fr-FR" dirty="0"/>
              <a:t>Basé sur un exercice e-commerce</a:t>
            </a:r>
          </a:p>
          <a:p>
            <a:pPr lvl="1"/>
            <a:r>
              <a:rPr lang="fr-FR" dirty="0"/>
              <a:t>Peut gérer un stockage via fichier et via SQL, éventuellement évolutif vers Hibernate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50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84694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mots clés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Les mots clés à retenir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73982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mots clés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6763300"/>
              </p:ext>
            </p:extLst>
          </p:nvPr>
        </p:nvGraphicFramePr>
        <p:xfrm>
          <a:off x="1023938" y="2286000"/>
          <a:ext cx="9720262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3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86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Mot clé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Fonction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Définition d’une classe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Définition d’une 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Instancier une classe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abstract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Définition d’une classe ou d’une méthode abstraite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Classe, propriété</a:t>
                      </a:r>
                      <a:r>
                        <a:rPr lang="fr-FR" baseline="0" dirty="0"/>
                        <a:t> ou méthode accessible par tous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protected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Classe, propriété ou méthode accessible par l’objet et</a:t>
                      </a:r>
                      <a:r>
                        <a:rPr lang="fr-FR" baseline="0" dirty="0"/>
                        <a:t> ses filles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private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Classe, propriété ou méthode accessible par l’objet </a:t>
                      </a:r>
                      <a:r>
                        <a:rPr lang="fr-FR" u="sng" dirty="0"/>
                        <a:t>uniquement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extends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u="none" dirty="0"/>
                        <a:t>Héritage</a:t>
                      </a:r>
                      <a:r>
                        <a:rPr lang="fr-FR" u="none" baseline="0" dirty="0"/>
                        <a:t> d’une classe mère par une classe fille</a:t>
                      </a:r>
                      <a:endParaRPr lang="fr-FR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implements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u="none" dirty="0"/>
                        <a:t>Implémentation d’une interface par une</a:t>
                      </a:r>
                      <a:r>
                        <a:rPr lang="fr-FR" u="none" baseline="0" dirty="0"/>
                        <a:t> classe</a:t>
                      </a:r>
                      <a:endParaRPr lang="fr-FR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this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u="none" dirty="0"/>
                        <a:t>Dans l’objet, accède</a:t>
                      </a:r>
                      <a:r>
                        <a:rPr lang="fr-FR" u="none" baseline="0" dirty="0"/>
                        <a:t> aux valeurs de ses propriétés et à ses méthodes</a:t>
                      </a:r>
                      <a:endParaRPr lang="fr-FR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super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u="none" dirty="0"/>
                        <a:t>Dans l’objet, accède aux valeurs des propriétés et méthodes de son parent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084609"/>
                  </a:ext>
                </a:extLst>
              </a:tr>
            </a:tbl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52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22010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D’autres mots clés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Les mots clés « objet »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8125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Static</a:t>
            </a:r>
            <a:r>
              <a:rPr lang="fr-FR" dirty="0"/>
              <a:t> – Soit partout !</a:t>
            </a: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r>
              <a:rPr lang="fr-FR" dirty="0"/>
              <a:t>Permet d’appeler une méthode ou une propriété sans instanciation</a:t>
            </a:r>
          </a:p>
          <a:p>
            <a:pPr lvl="1"/>
            <a:r>
              <a:rPr lang="fr-FR" dirty="0"/>
              <a:t>Constantes disponibles en mémoire dès le démarrage de l’application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Avec instanciation</a:t>
            </a:r>
          </a:p>
          <a:p>
            <a:pPr lvl="2"/>
            <a:r>
              <a:rPr lang="fr-FR" dirty="0"/>
              <a:t>Chat </a:t>
            </a:r>
            <a:r>
              <a:rPr lang="fr-FR" dirty="0" err="1"/>
              <a:t>monChat</a:t>
            </a:r>
            <a:r>
              <a:rPr lang="fr-FR" dirty="0"/>
              <a:t> = new Chat()</a:t>
            </a:r>
          </a:p>
          <a:p>
            <a:pPr lvl="2"/>
            <a:r>
              <a:rPr lang="fr-FR" dirty="0" err="1"/>
              <a:t>monChat.manger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Sans instanciation (</a:t>
            </a:r>
            <a:r>
              <a:rPr lang="fr-FR" dirty="0" err="1"/>
              <a:t>static</a:t>
            </a:r>
            <a:r>
              <a:rPr lang="fr-FR" dirty="0"/>
              <a:t>)</a:t>
            </a:r>
          </a:p>
          <a:p>
            <a:pPr lvl="2"/>
            <a:r>
              <a:rPr lang="fr-FR" dirty="0" err="1"/>
              <a:t>Chat.creerUnChat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54</a:t>
            </a:fld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5612341" y="4653350"/>
            <a:ext cx="4752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accent1">
                    <a:lumMod val="75000"/>
                  </a:schemeClr>
                </a:solidFill>
              </a:rPr>
              <a:t>Ici, aucun chat n’est créé, donc aucune instance</a:t>
            </a:r>
          </a:p>
          <a:p>
            <a:r>
              <a:rPr lang="fr-FR" sz="1200" dirty="0">
                <a:solidFill>
                  <a:srgbClr val="C00000"/>
                </a:solidFill>
              </a:rPr>
              <a:t>Ce n’est pas un objet instancié, donc le mot clé "</a:t>
            </a:r>
            <a:r>
              <a:rPr lang="fr-FR" sz="1200" dirty="0" err="1">
                <a:solidFill>
                  <a:srgbClr val="C00000"/>
                </a:solidFill>
              </a:rPr>
              <a:t>this</a:t>
            </a:r>
            <a:r>
              <a:rPr lang="fr-FR" sz="1200" dirty="0">
                <a:solidFill>
                  <a:srgbClr val="C00000"/>
                </a:solidFill>
              </a:rPr>
              <a:t>" n’est pas disponible</a:t>
            </a:r>
          </a:p>
        </p:txBody>
      </p:sp>
    </p:spTree>
    <p:extLst>
      <p:ext uri="{BB962C8B-B14F-4D97-AF65-F5344CB8AC3E}">
        <p14:creationId xmlns:p14="http://schemas.microsoft.com/office/powerpoint/2010/main" val="24629172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Final – On ne bouge plus !</a:t>
            </a: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r>
              <a:rPr lang="fr-FR" dirty="0"/>
              <a:t>Fige une classe, une propriété ou une méthode</a:t>
            </a:r>
          </a:p>
          <a:p>
            <a:pPr lvl="1"/>
            <a:r>
              <a:rPr lang="fr-FR" dirty="0"/>
              <a:t>Ne pourra pas être modifiée ou spécialisée</a:t>
            </a:r>
          </a:p>
          <a:p>
            <a:pPr lvl="1"/>
            <a:r>
              <a:rPr lang="fr-FR" dirty="0"/>
              <a:t>"final"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55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56694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Transient – On ne veut pas de toi !</a:t>
            </a: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r>
              <a:rPr lang="fr-FR" dirty="0"/>
              <a:t>Valable uniquement sur une propriété</a:t>
            </a:r>
          </a:p>
          <a:p>
            <a:r>
              <a:rPr lang="fr-FR" dirty="0"/>
              <a:t>Empêche sa sérialisation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56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5969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L’objet</a:t>
            </a: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r>
              <a:rPr lang="fr-FR" dirty="0"/>
              <a:t>Le smartphone est composé d’autres objets</a:t>
            </a:r>
          </a:p>
          <a:p>
            <a:pPr lvl="1"/>
            <a:r>
              <a:rPr lang="fr-FR" dirty="0"/>
              <a:t>Ecran tactile</a:t>
            </a:r>
          </a:p>
          <a:p>
            <a:pPr lvl="1"/>
            <a:r>
              <a:rPr lang="fr-FR" dirty="0"/>
              <a:t>Antenne</a:t>
            </a:r>
          </a:p>
          <a:p>
            <a:pPr lvl="2"/>
            <a:r>
              <a:rPr lang="fr-FR" dirty="0"/>
              <a:t>Antenne wifi</a:t>
            </a:r>
          </a:p>
          <a:p>
            <a:pPr lvl="2"/>
            <a:r>
              <a:rPr lang="fr-FR" dirty="0"/>
              <a:t>Antenne télécom</a:t>
            </a:r>
          </a:p>
          <a:p>
            <a:pPr lvl="1"/>
            <a:r>
              <a:rPr lang="fr-FR" dirty="0"/>
              <a:t>Connecteur Jack</a:t>
            </a:r>
          </a:p>
          <a:p>
            <a:pPr lvl="1"/>
            <a:r>
              <a:rPr lang="fr-FR" dirty="0"/>
              <a:t>…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8220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L’objet (Exercice)</a:t>
            </a: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r>
              <a:rPr lang="fr-FR" dirty="0"/>
              <a:t>Modéliser un chat (simplement)</a:t>
            </a:r>
          </a:p>
          <a:p>
            <a:pPr lvl="1"/>
            <a:r>
              <a:rPr lang="fr-FR" dirty="0"/>
              <a:t>Définir ses propriétés</a:t>
            </a:r>
          </a:p>
          <a:p>
            <a:pPr lvl="1"/>
            <a:r>
              <a:rPr lang="fr-FR" dirty="0"/>
              <a:t>Définir ses méthodes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9054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L’objet</a:t>
            </a: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r>
              <a:rPr lang="fr-FR" dirty="0"/>
              <a:t>Un objet, c’est donc la modélisation</a:t>
            </a:r>
          </a:p>
          <a:p>
            <a:pPr lvl="1"/>
            <a:r>
              <a:rPr lang="fr-FR" dirty="0"/>
              <a:t>D’une chose tangible (Smartphone, Stylo, Voiture, Personne, …)</a:t>
            </a:r>
          </a:p>
          <a:p>
            <a:pPr lvl="1"/>
            <a:r>
              <a:rPr lang="fr-FR" dirty="0"/>
              <a:t>D’une chose conceptuelle (Réunion, Service, Idée, …)</a:t>
            </a:r>
          </a:p>
          <a:p>
            <a:endParaRPr lang="fr-FR" dirty="0"/>
          </a:p>
          <a:p>
            <a:r>
              <a:rPr lang="fr-FR" dirty="0"/>
              <a:t>Une classe, c’est donc le modèle de l’objet</a:t>
            </a:r>
          </a:p>
          <a:p>
            <a:pPr lvl="1"/>
            <a:r>
              <a:rPr lang="fr-FR" dirty="0"/>
              <a:t>Un objet, c’est l’instance d’une classe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2711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portée</a:t>
            </a: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r>
              <a:rPr lang="fr-FR" dirty="0"/>
              <a:t>Les propriétés et les méthodes peuvent être</a:t>
            </a:r>
          </a:p>
          <a:p>
            <a:pPr lvl="1"/>
            <a:r>
              <a:rPr lang="fr-FR" dirty="0"/>
              <a:t>Publiques	Accessibles par tous les autres objets</a:t>
            </a:r>
          </a:p>
          <a:p>
            <a:pPr lvl="1"/>
            <a:r>
              <a:rPr lang="fr-FR" dirty="0"/>
              <a:t>Privées	Accessibles uniquement par l’objet lui-même (fermées aux autres)</a:t>
            </a:r>
          </a:p>
          <a:p>
            <a:pPr lvl="1"/>
            <a:r>
              <a:rPr lang="fr-FR" dirty="0"/>
              <a:t>Protégées	Accessibles par l’objet et ses classes « filles » (fermées aux autres)</a:t>
            </a:r>
          </a:p>
          <a:p>
            <a:pPr lvl="1"/>
            <a:r>
              <a:rPr lang="fr-FR" dirty="0"/>
              <a:t>Package	Accessibles par les objets du même package (par défaut en JAVA)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17813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é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Personnalisé 2">
      <a:majorFont>
        <a:latin typeface="Tw Cen MT Condensed"/>
        <a:ea typeface=""/>
        <a:cs typeface=""/>
      </a:majorFont>
      <a:minorFont>
        <a:latin typeface="Varela Round"/>
        <a:ea typeface=""/>
        <a:cs typeface="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4818</TotalTime>
  <Words>1715</Words>
  <Application>Microsoft Office PowerPoint</Application>
  <PresentationFormat>Grand écran</PresentationFormat>
  <Paragraphs>491</Paragraphs>
  <Slides>56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56</vt:i4>
      </vt:variant>
    </vt:vector>
  </HeadingPairs>
  <TitlesOfParts>
    <vt:vector size="64" baseType="lpstr">
      <vt:lpstr>Arial</vt:lpstr>
      <vt:lpstr>Calibri</vt:lpstr>
      <vt:lpstr>Consolas</vt:lpstr>
      <vt:lpstr>Tw Cen MT</vt:lpstr>
      <vt:lpstr>Tw Cen MT Condensed</vt:lpstr>
      <vt:lpstr>Varela Round</vt:lpstr>
      <vt:lpstr>Wingdings 3</vt:lpstr>
      <vt:lpstr>Intégral</vt:lpstr>
      <vt:lpstr>Programmation orientée objet</vt:lpstr>
      <vt:lpstr>Présentation Objet</vt:lpstr>
      <vt:lpstr>L’Objet</vt:lpstr>
      <vt:lpstr>L’Objet (Exercice)</vt:lpstr>
      <vt:lpstr>L’Objet</vt:lpstr>
      <vt:lpstr>L’objet</vt:lpstr>
      <vt:lpstr>L’objet (Exercice)</vt:lpstr>
      <vt:lpstr>L’objet</vt:lpstr>
      <vt:lpstr>La portée</vt:lpstr>
      <vt:lpstr>L’encapsulation</vt:lpstr>
      <vt:lpstr>Programmation Orientée Objet</vt:lpstr>
      <vt:lpstr>Application</vt:lpstr>
      <vt:lpstr>Application</vt:lpstr>
      <vt:lpstr>Application</vt:lpstr>
      <vt:lpstr>Application</vt:lpstr>
      <vt:lpstr>Application</vt:lpstr>
      <vt:lpstr>Définition en code</vt:lpstr>
      <vt:lpstr>Utilisation en code</vt:lpstr>
      <vt:lpstr>Exercice</vt:lpstr>
      <vt:lpstr>Conventions</vt:lpstr>
      <vt:lpstr>Nom des Classes</vt:lpstr>
      <vt:lpstr>Propriétés et méthodes</vt:lpstr>
      <vt:lpstr>Nom des interfaces</vt:lpstr>
      <vt:lpstr>Propriétés</vt:lpstr>
      <vt:lpstr>Relations entre classes</vt:lpstr>
      <vt:lpstr>Héritage</vt:lpstr>
      <vt:lpstr>Héritage</vt:lpstr>
      <vt:lpstr>Héritage</vt:lpstr>
      <vt:lpstr>Polymorphisme</vt:lpstr>
      <vt:lpstr>Héritage</vt:lpstr>
      <vt:lpstr>Exercice</vt:lpstr>
      <vt:lpstr>Exercice</vt:lpstr>
      <vt:lpstr>Exercice</vt:lpstr>
      <vt:lpstr>Les Contrats</vt:lpstr>
      <vt:lpstr>Classe abstraite</vt:lpstr>
      <vt:lpstr>Classe abstraite</vt:lpstr>
      <vt:lpstr>Exercice</vt:lpstr>
      <vt:lpstr>Interface</vt:lpstr>
      <vt:lpstr>Interface</vt:lpstr>
      <vt:lpstr>Interface</vt:lpstr>
      <vt:lpstr>Interface</vt:lpstr>
      <vt:lpstr>Interface</vt:lpstr>
      <vt:lpstr>Interface</vt:lpstr>
      <vt:lpstr>Les contrats</vt:lpstr>
      <vt:lpstr>Les contrats</vt:lpstr>
      <vt:lpstr>Exercice</vt:lpstr>
      <vt:lpstr>type générique</vt:lpstr>
      <vt:lpstr>type générique</vt:lpstr>
      <vt:lpstr>Exercice</vt:lpstr>
      <vt:lpstr>Exercice</vt:lpstr>
      <vt:lpstr>Les mots clés</vt:lpstr>
      <vt:lpstr>Les mots clés</vt:lpstr>
      <vt:lpstr>D’autres mots clés</vt:lpstr>
      <vt:lpstr>Static – Soit partout !</vt:lpstr>
      <vt:lpstr>Final – On ne bouge plus !</vt:lpstr>
      <vt:lpstr>Transient – On ne veut pas de toi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Jérémy PERROUAULT</dc:creator>
  <cp:lastModifiedBy>Jérémy PERROUAULT</cp:lastModifiedBy>
  <cp:revision>1050</cp:revision>
  <dcterms:created xsi:type="dcterms:W3CDTF">2016-10-18T09:34:29Z</dcterms:created>
  <dcterms:modified xsi:type="dcterms:W3CDTF">2018-07-15T14:37:56Z</dcterms:modified>
</cp:coreProperties>
</file>