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4"/>
  </p:notesMasterIdLst>
  <p:sldIdLst>
    <p:sldId id="256" r:id="rId2"/>
    <p:sldId id="437" r:id="rId3"/>
    <p:sldId id="386" r:id="rId4"/>
    <p:sldId id="439" r:id="rId5"/>
    <p:sldId id="443" r:id="rId6"/>
    <p:sldId id="456" r:id="rId7"/>
    <p:sldId id="438" r:id="rId8"/>
    <p:sldId id="440" r:id="rId9"/>
    <p:sldId id="444" r:id="rId10"/>
    <p:sldId id="442" r:id="rId11"/>
    <p:sldId id="446" r:id="rId12"/>
    <p:sldId id="459" r:id="rId13"/>
    <p:sldId id="445" r:id="rId14"/>
    <p:sldId id="449" r:id="rId15"/>
    <p:sldId id="450" r:id="rId16"/>
    <p:sldId id="452" r:id="rId17"/>
    <p:sldId id="448" r:id="rId18"/>
    <p:sldId id="447" r:id="rId19"/>
    <p:sldId id="453" r:id="rId20"/>
    <p:sldId id="457" r:id="rId21"/>
    <p:sldId id="458" r:id="rId22"/>
    <p:sldId id="45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70B4-AB00-468B-8C07-860EE4D27F40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F76F-531F-4C44-B62C-B3469AD3482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4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BEFA9E-BB85-40F5-BD81-789A1E705F04}" type="datetime1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C057-7942-4FCB-B56C-80CC2D99352B}" type="datetime1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93A-AC9F-4148-86DA-4D9F6F6AADA4}" type="datetime1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22C-D424-44FA-92BE-56A289DBFCE6}" type="datetime1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0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B83C-6C11-46B1-8A83-D7980187E78C}" type="datetime1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A8-353F-40CF-BF3C-50B378C68178}" type="datetime1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6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F450-B655-401A-B372-81FC122D014C}" type="datetime1">
              <a:rPr lang="fr-FR" smtClean="0"/>
              <a:t>25/07/2022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AB9A-CC63-4431-B7DD-7148C6775D66}" type="datetime1">
              <a:rPr lang="fr-FR" smtClean="0"/>
              <a:t>25/07/2022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9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BA7-BEE5-4833-88DB-FABA8C42400D}" type="datetime1">
              <a:rPr lang="fr-FR" smtClean="0"/>
              <a:t>25/07/2022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020-3158-4159-A4E6-69A36A1BD3F5}" type="datetime1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9FDE-40DC-4BC9-98B3-740D1D8D927B}" type="datetime1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E06AC-F3C6-4208-A748-CE9388C84B39}" type="datetime1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4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Algorithmie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Jérémy PERROUAULT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3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pratique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10590"/>
              </p:ext>
            </p:extLst>
          </p:nvPr>
        </p:nvGraphicFramePr>
        <p:xfrm>
          <a:off x="1023938" y="2286000"/>
          <a:ext cx="972026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Plans pour fabriquer une 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 (instance de classe)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Propriétés / attributs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Attributs de la personne </a:t>
                      </a:r>
                      <a:r>
                        <a:rPr lang="fr-FR" baseline="0" dirty="0"/>
                        <a:t>(nom, </a:t>
                      </a:r>
                      <a:r>
                        <a:rPr lang="fr-FR" baseline="0" dirty="0" err="1"/>
                        <a:t>prenom</a:t>
                      </a:r>
                      <a:r>
                        <a:rPr lang="fr-FR" baseline="0" dirty="0"/>
                        <a:t>, </a:t>
                      </a:r>
                      <a:r>
                        <a:rPr lang="fr-FR" baseline="0" dirty="0" err="1"/>
                        <a:t>age</a:t>
                      </a:r>
                      <a:r>
                        <a:rPr lang="fr-FR" baseline="0" dirty="0"/>
                        <a:t>, …)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Méthodes / comportement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Fonctionnalités de la personne, ce qu’elle peut faire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10</a:t>
            </a:fld>
            <a:endParaRPr lang="fr-FR" dirty="0"/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BF20F547-E3FD-4088-A334-B43BFA2D42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290538"/>
              </p:ext>
            </p:extLst>
          </p:nvPr>
        </p:nvGraphicFramePr>
        <p:xfrm>
          <a:off x="1023938" y="4693641"/>
          <a:ext cx="9720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Instance de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d’objet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nom de la</a:t>
                      </a:r>
                      <a:r>
                        <a:rPr lang="fr-FR" baseline="0" dirty="0"/>
                        <a:t> classe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79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pratique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Lorsqu’une variable est passée en paramètre d’un sous-programme</a:t>
            </a:r>
          </a:p>
          <a:p>
            <a:pPr lvl="1"/>
            <a:r>
              <a:rPr lang="fr-FR" dirty="0"/>
              <a:t>Une copie de la variable passée en paramètre est faite</a:t>
            </a:r>
          </a:p>
          <a:p>
            <a:pPr lvl="1"/>
            <a:r>
              <a:rPr lang="fr-FR" dirty="0"/>
              <a:t>Le paramètre est en fait une autre adresse mémoire, mais avec la même valeur</a:t>
            </a:r>
          </a:p>
          <a:p>
            <a:pPr lvl="2"/>
            <a:r>
              <a:rPr lang="fr-FR" dirty="0"/>
              <a:t>Elle a été copiée</a:t>
            </a:r>
          </a:p>
          <a:p>
            <a:pPr lvl="2"/>
            <a:r>
              <a:rPr lang="fr-FR" dirty="0"/>
              <a:t>On dit qu’on transmet par valeur</a:t>
            </a:r>
          </a:p>
          <a:p>
            <a:endParaRPr lang="fr-FR" dirty="0"/>
          </a:p>
          <a:p>
            <a:r>
              <a:rPr lang="fr-FR" dirty="0"/>
              <a:t>En objet, la variable passée en paramètre d’un sous-programme n’est plus copiée</a:t>
            </a:r>
          </a:p>
          <a:p>
            <a:pPr lvl="1"/>
            <a:r>
              <a:rPr lang="fr-FR" dirty="0"/>
              <a:t>On a accès à la référence mémoire de l’objet</a:t>
            </a:r>
          </a:p>
          <a:p>
            <a:pPr lvl="1"/>
            <a:r>
              <a:rPr lang="fr-FR" dirty="0"/>
              <a:t>Chaque modification sur les attributs de cet objet impact donc l’objet qui a été transmit</a:t>
            </a:r>
          </a:p>
          <a:p>
            <a:pPr lvl="2"/>
            <a:r>
              <a:rPr lang="fr-FR" dirty="0"/>
              <a:t>On dit qu’on transmet par référence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61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pratique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12</a:t>
            </a:fld>
            <a:endParaRPr lang="fr-F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EAAD03-0002-4897-B1F2-5A8ADE3F3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084832"/>
            <a:ext cx="1292020" cy="1938992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 = 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afficher(a);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//a = 6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C3B0168-4D7D-4ED9-9816-8D11C1BB2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33957"/>
              </p:ext>
            </p:extLst>
          </p:nvPr>
        </p:nvGraphicFramePr>
        <p:xfrm>
          <a:off x="5462359" y="1908663"/>
          <a:ext cx="586180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91">
                  <a:extLst>
                    <a:ext uri="{9D8B030D-6E8A-4147-A177-3AD203B41FA5}">
                      <a16:colId xmlns:a16="http://schemas.microsoft.com/office/drawing/2014/main" val="1732751696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810152542"/>
                    </a:ext>
                  </a:extLst>
                </a:gridCol>
                <a:gridCol w="2079498">
                  <a:extLst>
                    <a:ext uri="{9D8B030D-6E8A-4147-A177-3AD203B41FA5}">
                      <a16:colId xmlns:a16="http://schemas.microsoft.com/office/drawing/2014/main" val="368868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Adresse mémoire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6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@1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@2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@1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6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@2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24410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A149D33E-0195-45A4-B1F3-3DC19927F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469152"/>
            <a:ext cx="3379130" cy="1938992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p1 = nouvelle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p2 = nouvelle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p1 = p2;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p2.age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afficher(p1.age);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//p1.age = 29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06C3F23B-D962-476D-9580-055E6F0DC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5086"/>
              </p:ext>
            </p:extLst>
          </p:nvPr>
        </p:nvGraphicFramePr>
        <p:xfrm>
          <a:off x="5462359" y="4469152"/>
          <a:ext cx="586180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91">
                  <a:extLst>
                    <a:ext uri="{9D8B030D-6E8A-4147-A177-3AD203B41FA5}">
                      <a16:colId xmlns:a16="http://schemas.microsoft.com/office/drawing/2014/main" val="1732751696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810152542"/>
                    </a:ext>
                  </a:extLst>
                </a:gridCol>
                <a:gridCol w="2079498">
                  <a:extLst>
                    <a:ext uri="{9D8B030D-6E8A-4147-A177-3AD203B41FA5}">
                      <a16:colId xmlns:a16="http://schemas.microsoft.com/office/drawing/2014/main" val="368868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Adresse mémoire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6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Personne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@1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Personne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@2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Personne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@2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6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Personne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@2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24410"/>
                  </a:ext>
                </a:extLst>
              </a:tr>
            </a:tbl>
          </a:graphicData>
        </a:graphic>
      </p:graphicFrame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A3AA4FF-277C-4E72-A66C-A06967A252E5}"/>
              </a:ext>
            </a:extLst>
          </p:cNvPr>
          <p:cNvCxnSpPr>
            <a:cxnSpLocks/>
          </p:cNvCxnSpPr>
          <p:nvPr/>
        </p:nvCxnSpPr>
        <p:spPr>
          <a:xfrm>
            <a:off x="1670138" y="2835763"/>
            <a:ext cx="3792221" cy="294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41258CA-049C-468F-AAD7-F832D129D1E7}"/>
              </a:ext>
            </a:extLst>
          </p:cNvPr>
          <p:cNvCxnSpPr>
            <a:cxnSpLocks/>
          </p:cNvCxnSpPr>
          <p:nvPr/>
        </p:nvCxnSpPr>
        <p:spPr>
          <a:xfrm>
            <a:off x="1853967" y="5262479"/>
            <a:ext cx="3707934" cy="442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9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Programmation procédurale</a:t>
            </a:r>
          </a:p>
          <a:p>
            <a:pPr lvl="1"/>
            <a:r>
              <a:rPr lang="fr-FR" dirty="0"/>
              <a:t>Définition de fonctions, de programmes</a:t>
            </a:r>
          </a:p>
          <a:p>
            <a:pPr lvl="1"/>
            <a:r>
              <a:rPr lang="fr-FR" dirty="0"/>
              <a:t>Dirigée par les traitements</a:t>
            </a:r>
          </a:p>
          <a:p>
            <a:pPr lvl="1"/>
            <a:r>
              <a:rPr lang="fr-FR" dirty="0"/>
              <a:t>Processus</a:t>
            </a:r>
          </a:p>
          <a:p>
            <a:pPr lvl="2"/>
            <a:r>
              <a:rPr lang="fr-FR" dirty="0"/>
              <a:t>Point d’entrée unique (traitement)</a:t>
            </a:r>
          </a:p>
          <a:p>
            <a:pPr lvl="2"/>
            <a:r>
              <a:rPr lang="fr-FR" dirty="0"/>
              <a:t>En fonction des cas : appelle un traitement ou un autre</a:t>
            </a:r>
          </a:p>
          <a:p>
            <a:endParaRPr lang="fr-FR" dirty="0"/>
          </a:p>
          <a:p>
            <a:r>
              <a:rPr lang="fr-FR" dirty="0"/>
              <a:t>Programmation Orientée Objet</a:t>
            </a:r>
          </a:p>
          <a:p>
            <a:pPr lvl="1"/>
            <a:r>
              <a:rPr lang="fr-FR" dirty="0"/>
              <a:t>Définition d’objets qui interagissent entre eux</a:t>
            </a:r>
          </a:p>
          <a:p>
            <a:pPr lvl="1"/>
            <a:r>
              <a:rPr lang="fr-FR" dirty="0"/>
              <a:t>Dirigée par les données</a:t>
            </a:r>
          </a:p>
          <a:p>
            <a:pPr lvl="1"/>
            <a:r>
              <a:rPr lang="fr-FR" dirty="0"/>
              <a:t>Processus</a:t>
            </a:r>
          </a:p>
          <a:p>
            <a:pPr lvl="2"/>
            <a:r>
              <a:rPr lang="fr-FR" dirty="0"/>
              <a:t>Point d’entrée unique (objet)</a:t>
            </a:r>
          </a:p>
          <a:p>
            <a:pPr lvl="2"/>
            <a:r>
              <a:rPr lang="fr-FR" dirty="0"/>
              <a:t>Instancie d’autres objets et les utilise</a:t>
            </a:r>
          </a:p>
          <a:p>
            <a:endParaRPr lang="fr-FR" dirty="0"/>
          </a:p>
          <a:p>
            <a:r>
              <a:rPr lang="fr-FR" dirty="0"/>
              <a:t>Meilleure séparation des données et des fonctions qui les manipulent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94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Obligé d’instancier une classe ?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Oui, pour manipuler une instance particulière qui a ses propres données</a:t>
            </a:r>
          </a:p>
          <a:p>
            <a:r>
              <a:rPr lang="fr-FR" dirty="0"/>
              <a:t>Mais dans certains cas, des programmes peuvent être accessibles sans instanciation</a:t>
            </a:r>
          </a:p>
          <a:p>
            <a:pPr lvl="1"/>
            <a:r>
              <a:rPr lang="fr-FR" dirty="0"/>
              <a:t>Les données et/ou les sous-programmes doivent être « Statique »</a:t>
            </a:r>
          </a:p>
          <a:p>
            <a:pPr lvl="1"/>
            <a:r>
              <a:rPr lang="fr-FR" dirty="0"/>
              <a:t>En JAVA, c’est le cas de la classe principale qui possède un programme « main » statique !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24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Obligé d’instancier une classe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15</a:t>
            </a:fld>
            <a:endParaRPr lang="fr-F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6C467D-6F76-4CC9-A016-EF5544541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084832"/>
            <a:ext cx="4671151" cy="387798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classe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nom;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  booléen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isChild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altLang="fr-FR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moi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Vrai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Faux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tatique </a:t>
            </a:r>
            <a:r>
              <a:rPr lang="fr-FR" altLang="fr-FR" sz="1400" b="1" dirty="0"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creerPersonne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nouvelle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maPersonne.age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809EA15-D845-426E-92EA-5947B361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85" y="3700658"/>
            <a:ext cx="4313681" cy="21544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pers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.creerPersonne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4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16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19CA41-5B45-4BD9-A5CF-0F5BDC60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Créer une classe Joueur</a:t>
            </a:r>
          </a:p>
          <a:p>
            <a:pPr lvl="1"/>
            <a:r>
              <a:rPr lang="fr-FR" dirty="0"/>
              <a:t>Nom, </a:t>
            </a:r>
            <a:r>
              <a:rPr lang="fr-FR" dirty="0" err="1"/>
              <a:t>Prenom</a:t>
            </a:r>
            <a:r>
              <a:rPr lang="fr-FR" dirty="0"/>
              <a:t>, Age</a:t>
            </a:r>
          </a:p>
          <a:p>
            <a:r>
              <a:rPr lang="fr-FR" dirty="0"/>
              <a:t>Créer une classe Equipe</a:t>
            </a:r>
          </a:p>
          <a:p>
            <a:pPr lvl="1"/>
            <a:r>
              <a:rPr lang="fr-FR" dirty="0"/>
              <a:t>Nom, 2 joueurs</a:t>
            </a:r>
          </a:p>
          <a:p>
            <a:endParaRPr lang="fr-FR" dirty="0"/>
          </a:p>
          <a:p>
            <a:r>
              <a:rPr lang="fr-FR" dirty="0"/>
              <a:t>Dans le programme principal</a:t>
            </a:r>
          </a:p>
          <a:p>
            <a:pPr lvl="1"/>
            <a:r>
              <a:rPr lang="fr-FR" dirty="0"/>
              <a:t>Instancier 4 nouveaux joueurs</a:t>
            </a:r>
          </a:p>
          <a:p>
            <a:pPr lvl="1"/>
            <a:r>
              <a:rPr lang="fr-FR" dirty="0"/>
              <a:t>Instancier 2 nouvelles équipes</a:t>
            </a:r>
          </a:p>
          <a:p>
            <a:pPr lvl="1"/>
            <a:r>
              <a:rPr lang="fr-FR" dirty="0"/>
              <a:t>Affectez les joueurs à une équipe</a:t>
            </a:r>
          </a:p>
        </p:txBody>
      </p:sp>
    </p:spTree>
    <p:extLst>
      <p:ext uri="{BB962C8B-B14F-4D97-AF65-F5344CB8AC3E}">
        <p14:creationId xmlns:p14="http://schemas.microsoft.com/office/powerpoint/2010/main" val="105241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Ces objets basiques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Chaine</a:t>
            </a:r>
          </a:p>
          <a:p>
            <a:r>
              <a:rPr lang="fr-FR" dirty="0"/>
              <a:t>Collection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67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chaines de caractères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Une chaine de caractères est un tableau de caractères</a:t>
            </a:r>
          </a:p>
          <a:p>
            <a:r>
              <a:rPr lang="fr-FR" dirty="0"/>
              <a:t>Introduction d’une classe « Chaine » qui masquera la « complexité » de ce tableau</a:t>
            </a:r>
          </a:p>
          <a:p>
            <a:pPr lvl="1"/>
            <a:r>
              <a:rPr lang="fr-FR" dirty="0"/>
              <a:t>C’est un des objectifs de l’objet !</a:t>
            </a:r>
          </a:p>
          <a:p>
            <a:pPr lvl="1"/>
            <a:endParaRPr lang="fr-FR" dirty="0"/>
          </a:p>
          <a:p>
            <a:r>
              <a:rPr lang="fr-FR" dirty="0"/>
              <a:t>Avec la possibilité de concaténer une ou plusieurs chaines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Ou de réaliser d’autres opérations, comme comparer 2 chaines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18</a:t>
            </a:fld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9FB91C-B6CD-4D16-9C2E-C647B20E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667797"/>
            <a:ext cx="3319820" cy="21544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Chaine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maPhrase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"Une phrase !"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BF40D8-8A73-4812-A959-0E880179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435399"/>
            <a:ext cx="4313681" cy="86177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Chaine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monIntro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"Bonjour, 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Chaine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"Jérémy"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Chaine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maPhrase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monIntro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 !"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D16DE2-A2CA-45DC-AE94-15E38725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013" y="4428338"/>
            <a:ext cx="3180358" cy="1292662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Chaine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monIntro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"Bonjour, 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Chaine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"Jérémy"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monIntro.equivaut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//...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1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19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19CA41-5B45-4BD9-A5CF-0F5BDC60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Modifier les classes précédentes</a:t>
            </a:r>
          </a:p>
          <a:p>
            <a:pPr lvl="1"/>
            <a:r>
              <a:rPr lang="fr-FR" dirty="0"/>
              <a:t>Remplacer les tableaux de caractères par des Chaine</a:t>
            </a:r>
          </a:p>
          <a:p>
            <a:r>
              <a:rPr lang="fr-FR" dirty="0"/>
              <a:t>Ajouter les classes suivantes</a:t>
            </a:r>
          </a:p>
          <a:p>
            <a:pPr lvl="1"/>
            <a:r>
              <a:rPr lang="fr-FR" dirty="0"/>
              <a:t>Carte</a:t>
            </a:r>
          </a:p>
          <a:p>
            <a:pPr lvl="2"/>
            <a:r>
              <a:rPr lang="fr-FR" dirty="0"/>
              <a:t>nom, valeur</a:t>
            </a:r>
          </a:p>
        </p:txBody>
      </p:sp>
    </p:spTree>
    <p:extLst>
      <p:ext uri="{BB962C8B-B14F-4D97-AF65-F5344CB8AC3E}">
        <p14:creationId xmlns:p14="http://schemas.microsoft.com/office/powerpoint/2010/main" val="57792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Objet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 à l’objet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5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Un gros problème des tableaux, c’est qu’ils ont une taille fixe</a:t>
            </a:r>
          </a:p>
          <a:p>
            <a:pPr lvl="1"/>
            <a:r>
              <a:rPr lang="fr-FR" dirty="0"/>
              <a:t>Obligé de créer un nouveau tableau pour l’agrandir</a:t>
            </a:r>
          </a:p>
          <a:p>
            <a:pPr lvl="1"/>
            <a:r>
              <a:rPr lang="fr-FR" dirty="0"/>
              <a:t>Obligé de décaler les cases si on veut insérer ou supprimer une valeur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r>
              <a:rPr lang="fr-FR" dirty="0"/>
              <a:t>Introduction de la Collection d’objets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20</a:t>
            </a:fld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CD9171-5C3A-40E0-9B20-48BCD0534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590588"/>
            <a:ext cx="6758260" cy="215443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CollectionDePersonne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mesPersonnes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nouvelle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CollectionDePersonne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p1 = nouvelle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p2 = nouvelle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mesPersonnes.ajouter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(p1);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mesPersonnes.ajouter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(p2);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mesPersonnes.obtenir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mesPersonnes.retirer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6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Parcourir une collection (boucle Pour)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Parcourir une collection (boucle </a:t>
            </a:r>
            <a:r>
              <a:rPr lang="fr-FR" dirty="0" err="1"/>
              <a:t>PourChaque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21</a:t>
            </a:fld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EFFA5B-DFF2-41F2-ADED-34D699187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824804"/>
            <a:ext cx="5863785" cy="64633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mesPersonnes.taille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 i = i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ecrire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mesPersonnes.obtenir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(i).nom);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59CA3C-D5DD-4E13-9214-C55B3308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167043"/>
            <a:ext cx="4273606" cy="64633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pourChaque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 dans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mesPersonnes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ecrire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p.nom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22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19CA41-5B45-4BD9-A5CF-0F5BDC60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Dans le programme principal</a:t>
            </a:r>
          </a:p>
          <a:p>
            <a:pPr lvl="1"/>
            <a:r>
              <a:rPr lang="fr-FR" dirty="0"/>
              <a:t>Créer une liste de 32 cartes</a:t>
            </a:r>
          </a:p>
          <a:p>
            <a:r>
              <a:rPr lang="fr-FR" dirty="0"/>
              <a:t>Afficher le nom de chaque carte</a:t>
            </a:r>
          </a:p>
        </p:txBody>
      </p:sp>
    </p:spTree>
    <p:extLst>
      <p:ext uri="{BB962C8B-B14F-4D97-AF65-F5344CB8AC3E}">
        <p14:creationId xmlns:p14="http://schemas.microsoft.com/office/powerpoint/2010/main" val="12982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Projection de la réalité difficile, on aimerait pouvoir regrouper des entiers, des chaines de caractères, des booléens, … Bref, regrouper des infos pour en constituer une structure plus ou moins complexe</a:t>
            </a:r>
          </a:p>
          <a:p>
            <a:pPr lvl="1"/>
            <a:r>
              <a:rPr lang="fr-FR" dirty="0"/>
              <a:t>Et tant qu’à y être, les ordonner de façon logique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Réutiliser des algorithmes écrits par d’autres (ou pas) de façon simplifiée</a:t>
            </a:r>
          </a:p>
          <a:p>
            <a:pPr lvl="1"/>
            <a:r>
              <a:rPr lang="fr-FR" dirty="0"/>
              <a:t>Pourquoi pas masquer une complexité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</a:t>
            </a:fld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0E2804-AFDC-4229-A30C-B5A926B4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651349"/>
            <a:ext cx="2027799" cy="64633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lesAges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lesNoms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lesPrenoms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7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Créer un type de variable (appelé « Structure ») qui s’utilisera comme un type classique</a:t>
            </a:r>
          </a:p>
          <a:p>
            <a:pPr lvl="1"/>
            <a:r>
              <a:rPr lang="fr-FR" dirty="0"/>
              <a:t>On utilise le mot-clé « nouvelle » ou « nouveau » pour créer une nouvelle « Structure »</a:t>
            </a:r>
          </a:p>
          <a:p>
            <a:pPr lvl="1"/>
            <a:r>
              <a:rPr lang="fr-FR" dirty="0"/>
              <a:t>Toutes les variables dans la structure sont </a:t>
            </a:r>
            <a:r>
              <a:rPr lang="fr-FR" u="sng" dirty="0"/>
              <a:t>accessibles publiquement</a:t>
            </a:r>
          </a:p>
          <a:p>
            <a:pPr lvl="1"/>
            <a:r>
              <a:rPr lang="fr-FR" dirty="0"/>
              <a:t>L’accès se fait via le point (« . ») sur une variable de type « Structure »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</a:t>
            </a:fld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16184F-79EC-415C-99B5-6C18A5D9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371467"/>
            <a:ext cx="2087110" cy="1077218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nom;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FEF757-BA1C-431A-AE35-7F671D7A5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287" y="4586910"/>
            <a:ext cx="4174220" cy="64633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nouvelle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maPersonne.age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1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pratique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42E269E-8A51-40F5-9BE1-795303FB536E}"/>
              </a:ext>
            </a:extLst>
          </p:cNvPr>
          <p:cNvGrpSpPr/>
          <p:nvPr/>
        </p:nvGrpSpPr>
        <p:grpSpPr>
          <a:xfrm>
            <a:off x="1191987" y="5462072"/>
            <a:ext cx="2428716" cy="312070"/>
            <a:chOff x="1191987" y="5462072"/>
            <a:chExt cx="2428716" cy="3120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B3E3F-D81C-4EB8-9A9F-0DA7DFCDC032}"/>
                </a:ext>
              </a:extLst>
            </p:cNvPr>
            <p:cNvSpPr/>
            <p:nvPr/>
          </p:nvSpPr>
          <p:spPr>
            <a:xfrm>
              <a:off x="1656398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443342-C2E5-4D9C-AC41-B8D6E2C1B6BC}"/>
                </a:ext>
              </a:extLst>
            </p:cNvPr>
            <p:cNvSpPr/>
            <p:nvPr/>
          </p:nvSpPr>
          <p:spPr>
            <a:xfrm>
              <a:off x="215053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CF1A8-FCAA-4C36-A13A-DCC7299508A8}"/>
                </a:ext>
              </a:extLst>
            </p:cNvPr>
            <p:cNvSpPr/>
            <p:nvPr/>
          </p:nvSpPr>
          <p:spPr>
            <a:xfrm>
              <a:off x="1191987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1603DA-1AE2-4630-AFA0-5667CB91B71D}"/>
                </a:ext>
              </a:extLst>
            </p:cNvPr>
            <p:cNvSpPr/>
            <p:nvPr/>
          </p:nvSpPr>
          <p:spPr>
            <a:xfrm>
              <a:off x="26308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C04F22-9B8C-41AF-8E2A-3C82149E32E0}"/>
                </a:ext>
              </a:extLst>
            </p:cNvPr>
            <p:cNvSpPr/>
            <p:nvPr/>
          </p:nvSpPr>
          <p:spPr>
            <a:xfrm>
              <a:off x="312575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@5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7087DD5-CE56-4FA5-BD7A-4EA30C9CCE94}"/>
              </a:ext>
            </a:extLst>
          </p:cNvPr>
          <p:cNvGrpSpPr/>
          <p:nvPr/>
        </p:nvGrpSpPr>
        <p:grpSpPr>
          <a:xfrm>
            <a:off x="1191986" y="6086212"/>
            <a:ext cx="2428717" cy="312070"/>
            <a:chOff x="1191986" y="5462072"/>
            <a:chExt cx="2923666" cy="3120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D82D58-8EE9-4042-B937-9AEDE7C9B7A4}"/>
                </a:ext>
              </a:extLst>
            </p:cNvPr>
            <p:cNvSpPr/>
            <p:nvPr/>
          </p:nvSpPr>
          <p:spPr>
            <a:xfrm>
              <a:off x="3132859" y="5462072"/>
              <a:ext cx="982793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7BF0F1-97D5-4A24-A7B0-787E76E10C98}"/>
                </a:ext>
              </a:extLst>
            </p:cNvPr>
            <p:cNvSpPr/>
            <p:nvPr/>
          </p:nvSpPr>
          <p:spPr>
            <a:xfrm>
              <a:off x="1191986" y="5462072"/>
              <a:ext cx="1940874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@11</a:t>
              </a:r>
            </a:p>
          </p:txBody>
        </p:sp>
      </p:grp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F5EB794-EDAD-49F2-8A0F-D960F1CA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09238"/>
              </p:ext>
            </p:extLst>
          </p:nvPr>
        </p:nvGraphicFramePr>
        <p:xfrm>
          <a:off x="4975526" y="3503984"/>
          <a:ext cx="586180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01">
                  <a:extLst>
                    <a:ext uri="{9D8B030D-6E8A-4147-A177-3AD203B41FA5}">
                      <a16:colId xmlns:a16="http://schemas.microsoft.com/office/drawing/2014/main" val="1732751696"/>
                    </a:ext>
                  </a:extLst>
                </a:gridCol>
                <a:gridCol w="2362032">
                  <a:extLst>
                    <a:ext uri="{9D8B030D-6E8A-4147-A177-3AD203B41FA5}">
                      <a16:colId xmlns:a16="http://schemas.microsoft.com/office/drawing/2014/main" val="810152542"/>
                    </a:ext>
                  </a:extLst>
                </a:gridCol>
                <a:gridCol w="1519974">
                  <a:extLst>
                    <a:ext uri="{9D8B030D-6E8A-4147-A177-3AD203B41FA5}">
                      <a16:colId xmlns:a16="http://schemas.microsoft.com/office/drawing/2014/main" val="368868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6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jeremy.prenom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jeremy.nom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jeremy.age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9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alissa.prenom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7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alissa.nom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9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alissa.age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9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noemie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93416"/>
                  </a:ext>
                </a:extLst>
              </a:tr>
            </a:tbl>
          </a:graphicData>
        </a:graphic>
      </p:graphicFrame>
      <p:sp>
        <p:nvSpPr>
          <p:cNvPr id="23" name="Rectangle 1">
            <a:extLst>
              <a:ext uri="{FF2B5EF4-FFF2-40B4-BE49-F238E27FC236}">
                <a16:creationId xmlns:a16="http://schemas.microsoft.com/office/drawing/2014/main" id="{CD535F96-B713-4762-8195-5DF69C6B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197078"/>
            <a:ext cx="2087110" cy="1077218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nom;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A25E739A-D6E0-4C86-94EF-DC9FB9D5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765" y="2089356"/>
            <a:ext cx="3776675" cy="1292662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jeremy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nouvelle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jeremy.age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Personne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alissa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= nouvelle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Personne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Personne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noemie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6ECC3CA-F13A-4454-8690-C5F9CA93EC3B}"/>
              </a:ext>
            </a:extLst>
          </p:cNvPr>
          <p:cNvGrpSpPr/>
          <p:nvPr/>
        </p:nvGrpSpPr>
        <p:grpSpPr>
          <a:xfrm>
            <a:off x="1191987" y="5774142"/>
            <a:ext cx="2428716" cy="312070"/>
            <a:chOff x="1191987" y="5774142"/>
            <a:chExt cx="2428716" cy="31207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2722FBC2-04F3-4C0A-9019-776F10FD7B3F}"/>
                </a:ext>
              </a:extLst>
            </p:cNvPr>
            <p:cNvGrpSpPr/>
            <p:nvPr/>
          </p:nvGrpSpPr>
          <p:grpSpPr>
            <a:xfrm>
              <a:off x="1191987" y="5774142"/>
              <a:ext cx="2428716" cy="312070"/>
              <a:chOff x="1191987" y="5462072"/>
              <a:chExt cx="2428716" cy="31207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C09A0-EB89-4CB0-95BA-6266224A730F}"/>
                  </a:ext>
                </a:extLst>
              </p:cNvPr>
              <p:cNvSpPr/>
              <p:nvPr/>
            </p:nvSpPr>
            <p:spPr>
              <a:xfrm>
                <a:off x="1656397" y="5462072"/>
                <a:ext cx="493669" cy="31207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@7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91E59BE-63B1-4557-8C2C-F025C0F77C64}"/>
                  </a:ext>
                </a:extLst>
              </p:cNvPr>
              <p:cNvSpPr/>
              <p:nvPr/>
            </p:nvSpPr>
            <p:spPr>
              <a:xfrm>
                <a:off x="1191987" y="5462072"/>
                <a:ext cx="494950" cy="31207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@6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EF63A3-2220-4DF0-95FA-A09C8F08FAF5}"/>
                  </a:ext>
                </a:extLst>
              </p:cNvPr>
              <p:cNvSpPr/>
              <p:nvPr/>
            </p:nvSpPr>
            <p:spPr>
              <a:xfrm>
                <a:off x="2630803" y="5462072"/>
                <a:ext cx="494950" cy="31207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@9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B4910C9-A4D4-4E40-A8F6-4F9E21B1C051}"/>
                  </a:ext>
                </a:extLst>
              </p:cNvPr>
              <p:cNvSpPr/>
              <p:nvPr/>
            </p:nvSpPr>
            <p:spPr>
              <a:xfrm>
                <a:off x="3125753" y="5462072"/>
                <a:ext cx="494950" cy="31207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@10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825BA9-DE4B-434F-8723-7D275E3BAC96}"/>
                </a:ext>
              </a:extLst>
            </p:cNvPr>
            <p:cNvSpPr/>
            <p:nvPr/>
          </p:nvSpPr>
          <p:spPr>
            <a:xfrm>
              <a:off x="2144239" y="5774142"/>
              <a:ext cx="493669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Spécialisation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</a:t>
            </a:fld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64C082-C264-468D-8428-002EF5C2F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084832"/>
            <a:ext cx="3677289" cy="1292662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booléen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isPersonneChild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p)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p.age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vrai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faux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Spécialisation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Et si on allait plus loin ? Si on créait une structure qui a</a:t>
            </a:r>
          </a:p>
          <a:p>
            <a:pPr lvl="1"/>
            <a:r>
              <a:rPr lang="fr-FR" dirty="0"/>
              <a:t>Ses propres données (comme c’est le cas actuellement)</a:t>
            </a:r>
          </a:p>
          <a:p>
            <a:pPr lvl="1"/>
            <a:r>
              <a:rPr lang="fr-FR" dirty="0"/>
              <a:t>Ses propres fonctionnalités, son propre comportement ?</a:t>
            </a:r>
          </a:p>
          <a:p>
            <a:endParaRPr lang="fr-FR" dirty="0"/>
          </a:p>
          <a:p>
            <a:r>
              <a:rPr lang="fr-FR" dirty="0"/>
              <a:t>Et on appellerait ça une « classe »</a:t>
            </a:r>
          </a:p>
          <a:p>
            <a:pPr lvl="1"/>
            <a:r>
              <a:rPr lang="fr-FR" dirty="0"/>
              <a:t>Et ça encapsulerait (masquerait) toute la complexité </a:t>
            </a:r>
            <a:r>
              <a:rPr lang="fr-FR" u="sng" dirty="0"/>
              <a:t>interne</a:t>
            </a:r>
            <a:r>
              <a:rPr lang="fr-FR" dirty="0"/>
              <a:t> du fonctionnement de la classe</a:t>
            </a:r>
          </a:p>
          <a:p>
            <a:pPr lvl="2"/>
            <a:r>
              <a:rPr lang="fr-FR" dirty="0"/>
              <a:t>On gagne en intégrité et en sécurité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7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Créer un type de variable (appelé « Classe ») qui s’utilisera comme un type classique</a:t>
            </a:r>
          </a:p>
          <a:p>
            <a:pPr lvl="1"/>
            <a:r>
              <a:rPr lang="fr-FR" dirty="0"/>
              <a:t>Et qui en plus d’avoir ses propres données, aura son comportement</a:t>
            </a:r>
          </a:p>
          <a:p>
            <a:pPr lvl="1"/>
            <a:r>
              <a:rPr lang="fr-FR" dirty="0"/>
              <a:t>Utilisation du mot-clé « moi » dans une classe pour faire référence à ses propres données ou programmes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8</a:t>
            </a:fld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16184F-79EC-415C-99B5-6C18A5D9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925205"/>
            <a:ext cx="2285882" cy="258532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classe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nom;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  booléen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isChild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si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</a:t>
            </a:r>
            <a:r>
              <a:rPr lang="fr-FR" altLang="fr-FR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moi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.age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&lt;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18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retour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vrai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retour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faux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FEF757-BA1C-431A-AE35-7F671D7A5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164" y="3724037"/>
            <a:ext cx="4174220" cy="150810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nouvelle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maPersonne.age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si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maPersonne.isChild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())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ecrire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400" dirty="0">
                <a:solidFill>
                  <a:srgbClr val="269186"/>
                </a:solidFill>
                <a:latin typeface="Consolas" panose="020B0609020204030204" pitchFamily="49" charset="0"/>
              </a:rPr>
              <a:t>"C'est un enfant !!"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2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pratique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9</a:t>
            </a:fld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42E269E-8A51-40F5-9BE1-795303FB536E}"/>
              </a:ext>
            </a:extLst>
          </p:cNvPr>
          <p:cNvGrpSpPr/>
          <p:nvPr/>
        </p:nvGrpSpPr>
        <p:grpSpPr>
          <a:xfrm>
            <a:off x="1191987" y="5462072"/>
            <a:ext cx="2428716" cy="312070"/>
            <a:chOff x="1191987" y="5462072"/>
            <a:chExt cx="2428716" cy="3120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B3E3F-D81C-4EB8-9A9F-0DA7DFCDC032}"/>
                </a:ext>
              </a:extLst>
            </p:cNvPr>
            <p:cNvSpPr/>
            <p:nvPr/>
          </p:nvSpPr>
          <p:spPr>
            <a:xfrm>
              <a:off x="1656398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443342-C2E5-4D9C-AC41-B8D6E2C1B6BC}"/>
                </a:ext>
              </a:extLst>
            </p:cNvPr>
            <p:cNvSpPr/>
            <p:nvPr/>
          </p:nvSpPr>
          <p:spPr>
            <a:xfrm>
              <a:off x="215053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CF1A8-FCAA-4C36-A13A-DCC7299508A8}"/>
                </a:ext>
              </a:extLst>
            </p:cNvPr>
            <p:cNvSpPr/>
            <p:nvPr/>
          </p:nvSpPr>
          <p:spPr>
            <a:xfrm>
              <a:off x="1191987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1603DA-1AE2-4630-AFA0-5667CB91B71D}"/>
                </a:ext>
              </a:extLst>
            </p:cNvPr>
            <p:cNvSpPr/>
            <p:nvPr/>
          </p:nvSpPr>
          <p:spPr>
            <a:xfrm>
              <a:off x="26308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C04F22-9B8C-41AF-8E2A-3C82149E32E0}"/>
                </a:ext>
              </a:extLst>
            </p:cNvPr>
            <p:cNvSpPr/>
            <p:nvPr/>
          </p:nvSpPr>
          <p:spPr>
            <a:xfrm>
              <a:off x="312575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@5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7087DD5-CE56-4FA5-BD7A-4EA30C9CCE94}"/>
              </a:ext>
            </a:extLst>
          </p:cNvPr>
          <p:cNvGrpSpPr/>
          <p:nvPr/>
        </p:nvGrpSpPr>
        <p:grpSpPr>
          <a:xfrm>
            <a:off x="1191986" y="6086212"/>
            <a:ext cx="2428717" cy="312070"/>
            <a:chOff x="1191986" y="5462072"/>
            <a:chExt cx="2923666" cy="3120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D82D58-8EE9-4042-B937-9AEDE7C9B7A4}"/>
                </a:ext>
              </a:extLst>
            </p:cNvPr>
            <p:cNvSpPr/>
            <p:nvPr/>
          </p:nvSpPr>
          <p:spPr>
            <a:xfrm>
              <a:off x="3132859" y="5462072"/>
              <a:ext cx="982793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7BF0F1-97D5-4A24-A7B0-787E76E10C98}"/>
                </a:ext>
              </a:extLst>
            </p:cNvPr>
            <p:cNvSpPr/>
            <p:nvPr/>
          </p:nvSpPr>
          <p:spPr>
            <a:xfrm>
              <a:off x="1191986" y="5462072"/>
              <a:ext cx="1940874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@11</a:t>
              </a:r>
            </a:p>
          </p:txBody>
        </p:sp>
      </p:grp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F5EB794-EDAD-49F2-8A0F-D960F1CA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13817"/>
              </p:ext>
            </p:extLst>
          </p:nvPr>
        </p:nvGraphicFramePr>
        <p:xfrm>
          <a:off x="4882393" y="4388047"/>
          <a:ext cx="58618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01">
                  <a:extLst>
                    <a:ext uri="{9D8B030D-6E8A-4147-A177-3AD203B41FA5}">
                      <a16:colId xmlns:a16="http://schemas.microsoft.com/office/drawing/2014/main" val="1732751696"/>
                    </a:ext>
                  </a:extLst>
                </a:gridCol>
                <a:gridCol w="2362032">
                  <a:extLst>
                    <a:ext uri="{9D8B030D-6E8A-4147-A177-3AD203B41FA5}">
                      <a16:colId xmlns:a16="http://schemas.microsoft.com/office/drawing/2014/main" val="810152542"/>
                    </a:ext>
                  </a:extLst>
                </a:gridCol>
                <a:gridCol w="1519974">
                  <a:extLst>
                    <a:ext uri="{9D8B030D-6E8A-4147-A177-3AD203B41FA5}">
                      <a16:colId xmlns:a16="http://schemas.microsoft.com/office/drawing/2014/main" val="368868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Adresse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6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maPersonne.prenom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@4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maPersonne.nom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@11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maPersonne.age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9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@6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Personne</a:t>
                      </a:r>
                      <a:r>
                        <a:rPr lang="fr-FR" sz="1600" dirty="0" err="1"/>
                        <a:t>.isChild</a:t>
                      </a:r>
                      <a:r>
                        <a:rPr lang="fr-FR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71699"/>
                  </a:ext>
                </a:extLst>
              </a:tr>
            </a:tbl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06ECC3CA-F13A-4454-8690-C5F9CA93EC3B}"/>
              </a:ext>
            </a:extLst>
          </p:cNvPr>
          <p:cNvGrpSpPr/>
          <p:nvPr/>
        </p:nvGrpSpPr>
        <p:grpSpPr>
          <a:xfrm>
            <a:off x="1191987" y="5774142"/>
            <a:ext cx="2428716" cy="312070"/>
            <a:chOff x="1191987" y="5774142"/>
            <a:chExt cx="2428716" cy="31207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2722FBC2-04F3-4C0A-9019-776F10FD7B3F}"/>
                </a:ext>
              </a:extLst>
            </p:cNvPr>
            <p:cNvGrpSpPr/>
            <p:nvPr/>
          </p:nvGrpSpPr>
          <p:grpSpPr>
            <a:xfrm>
              <a:off x="1191987" y="5774142"/>
              <a:ext cx="2428716" cy="312070"/>
              <a:chOff x="1191987" y="5462072"/>
              <a:chExt cx="2428716" cy="31207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C09A0-EB89-4CB0-95BA-6266224A730F}"/>
                  </a:ext>
                </a:extLst>
              </p:cNvPr>
              <p:cNvSpPr/>
              <p:nvPr/>
            </p:nvSpPr>
            <p:spPr>
              <a:xfrm>
                <a:off x="1656397" y="5462072"/>
                <a:ext cx="493669" cy="31207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@7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91E59BE-63B1-4557-8C2C-F025C0F77C64}"/>
                  </a:ext>
                </a:extLst>
              </p:cNvPr>
              <p:cNvSpPr/>
              <p:nvPr/>
            </p:nvSpPr>
            <p:spPr>
              <a:xfrm>
                <a:off x="1191987" y="5462072"/>
                <a:ext cx="494950" cy="31207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@6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EF63A3-2220-4DF0-95FA-A09C8F08FAF5}"/>
                  </a:ext>
                </a:extLst>
              </p:cNvPr>
              <p:cNvSpPr/>
              <p:nvPr/>
            </p:nvSpPr>
            <p:spPr>
              <a:xfrm>
                <a:off x="2630803" y="5462072"/>
                <a:ext cx="494950" cy="31207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@9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B4910C9-A4D4-4E40-A8F6-4F9E21B1C051}"/>
                  </a:ext>
                </a:extLst>
              </p:cNvPr>
              <p:cNvSpPr/>
              <p:nvPr/>
            </p:nvSpPr>
            <p:spPr>
              <a:xfrm>
                <a:off x="3125753" y="5462072"/>
                <a:ext cx="494950" cy="31207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@10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825BA9-DE4B-434F-8723-7D275E3BAC96}"/>
                </a:ext>
              </a:extLst>
            </p:cNvPr>
            <p:cNvSpPr/>
            <p:nvPr/>
          </p:nvSpPr>
          <p:spPr>
            <a:xfrm>
              <a:off x="2144239" y="5774142"/>
              <a:ext cx="493669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@8</a:t>
              </a:r>
            </a:p>
          </p:txBody>
        </p:sp>
      </p:grpSp>
      <p:sp>
        <p:nvSpPr>
          <p:cNvPr id="27" name="Rectangle 1">
            <a:extLst>
              <a:ext uri="{FF2B5EF4-FFF2-40B4-BE49-F238E27FC236}">
                <a16:creationId xmlns:a16="http://schemas.microsoft.com/office/drawing/2014/main" id="{1C4BF5BC-BDEE-4FB8-808D-D308522EE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1913173"/>
            <a:ext cx="2285882" cy="258532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classe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[] nom;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  booléen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isChild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si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</a:t>
            </a:r>
            <a:r>
              <a:rPr lang="fr-FR" altLang="fr-FR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moi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.age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&lt;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18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retour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vrai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retour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faux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E6D8BA76-65B5-4726-B649-A23C36CF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164" y="1913173"/>
            <a:ext cx="4174220" cy="150810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nouvelle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maPersonne.age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si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maPersonne.isChild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())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ecrire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400" dirty="0">
                <a:solidFill>
                  <a:srgbClr val="269186"/>
                </a:solidFill>
                <a:latin typeface="Consolas" panose="020B0609020204030204" pitchFamily="49" charset="0"/>
              </a:rPr>
              <a:t>"C'est un enfant !!"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56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Personnalisé 2">
      <a:majorFont>
        <a:latin typeface="Tw Cen MT Condensed"/>
        <a:ea typeface=""/>
        <a:cs typeface=""/>
      </a:majorFont>
      <a:minorFont>
        <a:latin typeface="Varela Round"/>
        <a:ea typeface=""/>
        <a:cs typeface="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7847</TotalTime>
  <Words>1445</Words>
  <Application>Microsoft Office PowerPoint</Application>
  <PresentationFormat>Grand écran</PresentationFormat>
  <Paragraphs>362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Tw Cen MT</vt:lpstr>
      <vt:lpstr>Tw Cen MT Condensed</vt:lpstr>
      <vt:lpstr>Varela Round</vt:lpstr>
      <vt:lpstr>Wingdings 3</vt:lpstr>
      <vt:lpstr>Intégral</vt:lpstr>
      <vt:lpstr>Algorithmie</vt:lpstr>
      <vt:lpstr>Introduction Objet</vt:lpstr>
      <vt:lpstr>Problématique</vt:lpstr>
      <vt:lpstr>Idée</vt:lpstr>
      <vt:lpstr>En pratique</vt:lpstr>
      <vt:lpstr>Spécialisation</vt:lpstr>
      <vt:lpstr>Spécialisation</vt:lpstr>
      <vt:lpstr>Idée</vt:lpstr>
      <vt:lpstr>En pratique</vt:lpstr>
      <vt:lpstr>En pratique</vt:lpstr>
      <vt:lpstr>En pratique</vt:lpstr>
      <vt:lpstr>En pratique</vt:lpstr>
      <vt:lpstr>Application</vt:lpstr>
      <vt:lpstr>Obligé d’instancier une classe ?</vt:lpstr>
      <vt:lpstr>Obligé d’instancier une classe ?</vt:lpstr>
      <vt:lpstr>Exercice</vt:lpstr>
      <vt:lpstr>Ces objets basiques</vt:lpstr>
      <vt:lpstr>Les chaines de caractères</vt:lpstr>
      <vt:lpstr>Exercice</vt:lpstr>
      <vt:lpstr>Les collections</vt:lpstr>
      <vt:lpstr>Les collections</vt:lpstr>
      <vt:lpstr>Exercice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PERROUAULT</dc:creator>
  <cp:lastModifiedBy>Jérémy Perrouault</cp:lastModifiedBy>
  <cp:revision>1183</cp:revision>
  <dcterms:created xsi:type="dcterms:W3CDTF">2016-10-18T09:34:29Z</dcterms:created>
  <dcterms:modified xsi:type="dcterms:W3CDTF">2022-07-25T13:41:28Z</dcterms:modified>
</cp:coreProperties>
</file>