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  <p:sldMasterId id="2147484013" r:id="rId2"/>
  </p:sldMasterIdLst>
  <p:notesMasterIdLst>
    <p:notesMasterId r:id="rId25"/>
  </p:notesMasterIdLst>
  <p:handoutMasterIdLst>
    <p:handoutMasterId r:id="rId26"/>
  </p:handoutMasterIdLst>
  <p:sldIdLst>
    <p:sldId id="256" r:id="rId3"/>
    <p:sldId id="304" r:id="rId4"/>
    <p:sldId id="412" r:id="rId5"/>
    <p:sldId id="464" r:id="rId6"/>
    <p:sldId id="476" r:id="rId7"/>
    <p:sldId id="465" r:id="rId8"/>
    <p:sldId id="466" r:id="rId9"/>
    <p:sldId id="471" r:id="rId10"/>
    <p:sldId id="472" r:id="rId11"/>
    <p:sldId id="478" r:id="rId12"/>
    <p:sldId id="477" r:id="rId13"/>
    <p:sldId id="479" r:id="rId14"/>
    <p:sldId id="480" r:id="rId15"/>
    <p:sldId id="481" r:id="rId16"/>
    <p:sldId id="487" r:id="rId17"/>
    <p:sldId id="457" r:id="rId18"/>
    <p:sldId id="458" r:id="rId19"/>
    <p:sldId id="467" r:id="rId20"/>
    <p:sldId id="488" r:id="rId21"/>
    <p:sldId id="489" r:id="rId22"/>
    <p:sldId id="490" r:id="rId23"/>
    <p:sldId id="4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1" clrIdx="0">
    <p:extLst>
      <p:ext uri="{19B8F6BF-5375-455C-9EA6-DF929625EA0E}">
        <p15:presenceInfo xmlns:p15="http://schemas.microsoft.com/office/powerpoint/2012/main" userId="c28ad21e2d0a7c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433"/>
    <a:srgbClr val="FDF6E3"/>
    <a:srgbClr val="FFFEDA"/>
    <a:srgbClr val="FDFDC3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023" autoAdjust="0"/>
  </p:normalViewPr>
  <p:slideViewPr>
    <p:cSldViewPr snapToGrid="0">
      <p:cViewPr varScale="1">
        <p:scale>
          <a:sx n="84" d="100"/>
          <a:sy n="84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3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3AC22-BEE7-4660-BEA0-E67CABCB2BB5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15747-1B10-4973-833B-5351E8A8C1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266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1387F-8C23-4F95-BF1B-04D51AB7567F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B0B74-8C20-453B-B0C8-1D6D0822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3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B0B74-8C20-453B-B0C8-1D6D0822AEF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49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B0B74-8C20-453B-B0C8-1D6D0822AEF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20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B0B74-8C20-453B-B0C8-1D6D0822AEF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92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B0B74-8C20-453B-B0C8-1D6D0822AEF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52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EE0E-19A6-4324-A4F5-25B0BAF20EE3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5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824B-D589-4456-8F92-51A307AFF20A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95E4-C90E-4DAC-A7E6-83703F532087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25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B1C805-4550-4C06-9DFD-77933EA87269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97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3D6A-61B1-4D16-8E06-D100E24477A4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A5494-6FF9-4768-F444-964E4F3D1209}"/>
              </a:ext>
            </a:extLst>
          </p:cNvPr>
          <p:cNvSpPr/>
          <p:nvPr userDrawn="1"/>
        </p:nvSpPr>
        <p:spPr>
          <a:xfrm>
            <a:off x="11887201" y="-5378"/>
            <a:ext cx="299422" cy="6863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E825C-039E-A890-BCF7-332A01C2EED8}"/>
              </a:ext>
            </a:extLst>
          </p:cNvPr>
          <p:cNvSpPr/>
          <p:nvPr userDrawn="1"/>
        </p:nvSpPr>
        <p:spPr>
          <a:xfrm>
            <a:off x="-1" y="0"/>
            <a:ext cx="762001" cy="6863378"/>
          </a:xfrm>
          <a:prstGeom prst="rect">
            <a:avLst/>
          </a:prstGeom>
          <a:solidFill>
            <a:srgbClr val="1D2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478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45BFB1-6B8B-4338-8E13-5840C4CB22CF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6350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687C-C181-4D0E-BA88-5BFB0B87F3EA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31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7C92-5D63-4FF8-B9F1-008222E506AF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8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0BAF-5473-4F84-A041-10EF242BD948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5B21-891F-46EC-8E5F-4860BF662780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63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4FFC09F-C807-4E74-ABC9-06DE07C4B9A8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533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0708-263A-46F0-8FE3-FDE980002C82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0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AC8B114-8386-4046-AC2C-8A12221B62AB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1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7663-69D8-40D8-92F6-03DBCE8851D8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14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C720-63AD-4C63-BAC7-E97A2B5A0283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1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4D05-5718-4D6C-86A4-3ECC0962ECA5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6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A681-2160-4D57-9DE0-5BD0A8416713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1938-8DF9-405F-AC72-09A9EF9E9F45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4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A9A-DB98-4059-A75C-450007C7CD7E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FF67-A5AC-436C-AF7F-0BA100504571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6940-9CA5-453F-8706-181681BE0247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0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DF28-0F15-4B9F-83C3-15EA9D766DDB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0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361D40-4D83-4585-B4DC-C951E78FB2DF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9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361D40-4D83-4585-B4DC-C951E78FB2DF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472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SPRING CLOUD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Jérémy PERROUAULT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5574A2-79EC-CADE-730B-3E31C27EED91}"/>
              </a:ext>
            </a:extLst>
          </p:cNvPr>
          <p:cNvSpPr txBox="1"/>
          <p:nvPr/>
        </p:nvSpPr>
        <p:spPr>
          <a:xfrm>
            <a:off x="10514148" y="216085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07/10/2023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48984C-3E9E-8422-7CE8-727197F22617}"/>
              </a:ext>
            </a:extLst>
          </p:cNvPr>
          <p:cNvSpPr txBox="1"/>
          <p:nvPr/>
        </p:nvSpPr>
        <p:spPr>
          <a:xfrm>
            <a:off x="10514148" y="530815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Version  2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3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5E1E5-9E66-EF57-BB74-2E83A9C4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fr-FR" dirty="0"/>
              <a:t>Ce qui veut dire … qu’on refera une classe, pour designer un même domaine, dans différents services … (exemple </a:t>
            </a:r>
            <a:r>
              <a:rPr lang="fr-FR" b="1" dirty="0"/>
              <a:t>JAVA</a:t>
            </a:r>
            <a:r>
              <a:rPr lang="fr-FR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50D7F1-92E2-8F82-E753-D228E26729CF}"/>
              </a:ext>
            </a:extLst>
          </p:cNvPr>
          <p:cNvSpPr txBox="1"/>
          <p:nvPr/>
        </p:nvSpPr>
        <p:spPr>
          <a:xfrm>
            <a:off x="762000" y="3073640"/>
            <a:ext cx="5334000" cy="2062103"/>
          </a:xfrm>
          <a:prstGeom prst="rect">
            <a:avLst/>
          </a:prstGeom>
          <a:solidFill>
            <a:srgbClr val="1D2433"/>
          </a:solidFill>
        </p:spPr>
        <p:txBody>
          <a:bodyPr wrap="square">
            <a:spAutoFit/>
          </a:bodyPr>
          <a:lstStyle/>
          <a:p>
            <a:r>
              <a:rPr lang="fr-FR" sz="1600" b="0" dirty="0">
                <a:solidFill>
                  <a:srgbClr val="B78AFF"/>
                </a:solidFill>
                <a:effectLst/>
                <a:latin typeface="Fira Code" pitchFamily="1" charset="0"/>
              </a:rPr>
              <a:t>@Getter</a:t>
            </a:r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fr-FR" sz="1600" b="0" dirty="0">
                <a:solidFill>
                  <a:srgbClr val="B78AFF"/>
                </a:solidFill>
                <a:effectLst/>
                <a:latin typeface="Fira Code" pitchFamily="1" charset="0"/>
              </a:rPr>
              <a:t>@Setter</a:t>
            </a:r>
            <a:endParaRPr lang="fr-FR" sz="1600" b="0" dirty="0">
              <a:solidFill>
                <a:srgbClr val="C3CFD9"/>
              </a:solidFill>
              <a:effectLst/>
              <a:latin typeface="Fira Code" pitchFamily="1" charset="0"/>
            </a:endParaRPr>
          </a:p>
          <a:p>
            <a:r>
              <a:rPr lang="fr-FR" sz="1600" b="0" dirty="0">
                <a:solidFill>
                  <a:srgbClr val="B78AFF"/>
                </a:solidFill>
                <a:effectLst/>
                <a:latin typeface="Fira Code" pitchFamily="1" charset="0"/>
              </a:rPr>
              <a:t>@ToString</a:t>
            </a:r>
            <a:endParaRPr lang="fr-FR" sz="1600" b="0" dirty="0">
              <a:solidFill>
                <a:srgbClr val="C3CFD9"/>
              </a:solidFill>
              <a:effectLst/>
              <a:latin typeface="Fira Code" pitchFamily="1" charset="0"/>
            </a:endParaRPr>
          </a:p>
          <a:p>
            <a:r>
              <a:rPr lang="fr-FR" sz="1600" b="0" dirty="0">
                <a:solidFill>
                  <a:srgbClr val="EACD61"/>
                </a:solidFill>
                <a:effectLst/>
                <a:latin typeface="Fira Code" pitchFamily="1" charset="0"/>
              </a:rPr>
              <a:t>public</a:t>
            </a:r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fr-FR" sz="1600" b="0" dirty="0">
                <a:solidFill>
                  <a:srgbClr val="EACD61"/>
                </a:solidFill>
                <a:effectLst/>
                <a:latin typeface="Fira Code" pitchFamily="1" charset="0"/>
              </a:rPr>
              <a:t>class</a:t>
            </a:r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fr-FR" sz="1600" b="0" dirty="0">
                <a:solidFill>
                  <a:srgbClr val="B78AFF"/>
                </a:solidFill>
                <a:effectLst/>
                <a:latin typeface="Fira Code" pitchFamily="1" charset="0"/>
              </a:rPr>
              <a:t>Produit</a:t>
            </a:r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fr-FR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{</a:t>
            </a:r>
          </a:p>
          <a:p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    </a:t>
            </a:r>
            <a:r>
              <a:rPr lang="fr-FR" sz="1600" b="0" dirty="0" err="1">
                <a:solidFill>
                  <a:srgbClr val="EACD61"/>
                </a:solidFill>
                <a:effectLst/>
                <a:latin typeface="Fira Code" pitchFamily="1" charset="0"/>
              </a:rPr>
              <a:t>private</a:t>
            </a:r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fr-FR" sz="1600" b="0" dirty="0" err="1">
                <a:solidFill>
                  <a:srgbClr val="69C3FF"/>
                </a:solidFill>
                <a:effectLst/>
                <a:latin typeface="Fira Code" pitchFamily="1" charset="0"/>
              </a:rPr>
              <a:t>int</a:t>
            </a:r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fr-FR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id;</a:t>
            </a:r>
          </a:p>
          <a:p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    </a:t>
            </a:r>
            <a:r>
              <a:rPr lang="fr-FR" sz="1600" b="0" dirty="0" err="1">
                <a:solidFill>
                  <a:srgbClr val="EACD61"/>
                </a:solidFill>
                <a:effectLst/>
                <a:latin typeface="Fira Code" pitchFamily="1" charset="0"/>
              </a:rPr>
              <a:t>private</a:t>
            </a:r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fr-FR" sz="1600" b="0" dirty="0">
                <a:solidFill>
                  <a:srgbClr val="B78AFF"/>
                </a:solidFill>
                <a:effectLst/>
                <a:latin typeface="Fira Code" pitchFamily="1" charset="0"/>
              </a:rPr>
              <a:t>String</a:t>
            </a:r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fr-FR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nom;</a:t>
            </a:r>
          </a:p>
          <a:p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    </a:t>
            </a:r>
            <a:r>
              <a:rPr lang="fr-FR" sz="1600" b="0" dirty="0" err="1">
                <a:solidFill>
                  <a:srgbClr val="EACD61"/>
                </a:solidFill>
                <a:effectLst/>
                <a:latin typeface="Fira Code" pitchFamily="1" charset="0"/>
              </a:rPr>
              <a:t>private</a:t>
            </a:r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fr-FR" sz="1600" b="0" dirty="0">
                <a:solidFill>
                  <a:srgbClr val="B78AFF"/>
                </a:solidFill>
                <a:effectLst/>
                <a:latin typeface="Fira Code" pitchFamily="1" charset="0"/>
              </a:rPr>
              <a:t>Double</a:t>
            </a:r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fr-FR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prix;</a:t>
            </a:r>
          </a:p>
          <a:p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    </a:t>
            </a:r>
            <a:r>
              <a:rPr lang="fr-FR" sz="1600" b="0" dirty="0" err="1">
                <a:solidFill>
                  <a:srgbClr val="EACD61"/>
                </a:solidFill>
                <a:effectLst/>
                <a:latin typeface="Fira Code" pitchFamily="1" charset="0"/>
              </a:rPr>
              <a:t>private</a:t>
            </a:r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fr-FR" sz="1600" b="0" dirty="0" err="1">
                <a:solidFill>
                  <a:srgbClr val="69C3FF"/>
                </a:solidFill>
                <a:effectLst/>
                <a:latin typeface="Fira Code" pitchFamily="1" charset="0"/>
              </a:rPr>
              <a:t>int</a:t>
            </a:r>
            <a:r>
              <a:rPr lang="fr-FR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fr-FR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note;</a:t>
            </a:r>
          </a:p>
          <a:p>
            <a:r>
              <a:rPr lang="fr-FR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21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5E1E5-9E66-EF57-BB74-2E83A9C4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fr-FR" dirty="0"/>
              <a:t>… en langages différents, ou identiques (exemple </a:t>
            </a:r>
            <a:r>
              <a:rPr lang="fr-FR" b="1" dirty="0"/>
              <a:t>C#</a:t>
            </a:r>
            <a:r>
              <a:rPr lang="fr-FR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36351-691F-C862-A7D4-E3AF3117199C}"/>
              </a:ext>
            </a:extLst>
          </p:cNvPr>
          <p:cNvSpPr txBox="1"/>
          <p:nvPr/>
        </p:nvSpPr>
        <p:spPr>
          <a:xfrm>
            <a:off x="762000" y="2785524"/>
            <a:ext cx="5334000" cy="1815882"/>
          </a:xfrm>
          <a:prstGeom prst="rect">
            <a:avLst/>
          </a:prstGeom>
          <a:solidFill>
            <a:srgbClr val="1D2433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EACD61"/>
                </a:solidFill>
                <a:effectLst/>
                <a:latin typeface="Fira Code" pitchFamily="1" charset="0"/>
              </a:rPr>
              <a:t>public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22ECDB"/>
                </a:solidFill>
                <a:effectLst/>
                <a:latin typeface="Fira Code" pitchFamily="1" charset="0"/>
              </a:rPr>
              <a:t>class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 err="1">
                <a:solidFill>
                  <a:srgbClr val="B78AFF"/>
                </a:solidFill>
                <a:effectLst/>
                <a:latin typeface="Fira Code" pitchFamily="1" charset="0"/>
              </a:rPr>
              <a:t>Produit</a:t>
            </a:r>
            <a:endParaRPr lang="en-US" sz="1600" b="0" dirty="0">
              <a:solidFill>
                <a:srgbClr val="C3CFD9"/>
              </a:solidFill>
              <a:effectLst/>
              <a:latin typeface="Fira Code" pitchFamily="1" charset="0"/>
            </a:endParaRPr>
          </a:p>
          <a:p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{</a:t>
            </a:r>
          </a:p>
          <a:p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rgbClr val="EACD61"/>
                </a:solidFill>
                <a:effectLst/>
                <a:latin typeface="Fira Code" pitchFamily="1" charset="0"/>
              </a:rPr>
              <a:t>public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B78AFF"/>
                </a:solidFill>
                <a:effectLst/>
                <a:latin typeface="Fira Code" pitchFamily="1" charset="0"/>
              </a:rPr>
              <a:t>int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FF955C"/>
                </a:solidFill>
                <a:effectLst/>
                <a:latin typeface="Fira Code" pitchFamily="1" charset="0"/>
              </a:rPr>
              <a:t>Id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{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22ECDB"/>
                </a:solidFill>
                <a:effectLst/>
                <a:latin typeface="Fira Code" pitchFamily="1" charset="0"/>
              </a:rPr>
              <a:t>get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;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22ECDB"/>
                </a:solidFill>
                <a:effectLst/>
                <a:latin typeface="Fira Code" pitchFamily="1" charset="0"/>
              </a:rPr>
              <a:t>set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;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}</a:t>
            </a:r>
          </a:p>
          <a:p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rgbClr val="EACD61"/>
                </a:solidFill>
                <a:effectLst/>
                <a:latin typeface="Fira Code" pitchFamily="1" charset="0"/>
              </a:rPr>
              <a:t>public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B78AFF"/>
                </a:solidFill>
                <a:effectLst/>
                <a:latin typeface="Fira Code" pitchFamily="1" charset="0"/>
              </a:rPr>
              <a:t>string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?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FF955C"/>
                </a:solidFill>
                <a:effectLst/>
                <a:latin typeface="Fira Code" pitchFamily="1" charset="0"/>
              </a:rPr>
              <a:t>Nom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{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22ECDB"/>
                </a:solidFill>
                <a:effectLst/>
                <a:latin typeface="Fira Code" pitchFamily="1" charset="0"/>
              </a:rPr>
              <a:t>get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;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22ECDB"/>
                </a:solidFill>
                <a:effectLst/>
                <a:latin typeface="Fira Code" pitchFamily="1" charset="0"/>
              </a:rPr>
              <a:t>set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;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}</a:t>
            </a:r>
          </a:p>
          <a:p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rgbClr val="EACD61"/>
                </a:solidFill>
                <a:effectLst/>
                <a:latin typeface="Fira Code" pitchFamily="1" charset="0"/>
              </a:rPr>
              <a:t>public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B78AFF"/>
                </a:solidFill>
                <a:effectLst/>
                <a:latin typeface="Fira Code" pitchFamily="1" charset="0"/>
              </a:rPr>
              <a:t>double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?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FF955C"/>
                </a:solidFill>
                <a:effectLst/>
                <a:latin typeface="Fira Code" pitchFamily="1" charset="0"/>
              </a:rPr>
              <a:t>Prix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{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22ECDB"/>
                </a:solidFill>
                <a:effectLst/>
                <a:latin typeface="Fira Code" pitchFamily="1" charset="0"/>
              </a:rPr>
              <a:t>get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;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22ECDB"/>
                </a:solidFill>
                <a:effectLst/>
                <a:latin typeface="Fira Code" pitchFamily="1" charset="0"/>
              </a:rPr>
              <a:t>set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;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}</a:t>
            </a:r>
          </a:p>
          <a:p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rgbClr val="EACD61"/>
                </a:solidFill>
                <a:effectLst/>
                <a:latin typeface="Fira Code" pitchFamily="1" charset="0"/>
              </a:rPr>
              <a:t>public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B78AFF"/>
                </a:solidFill>
                <a:effectLst/>
                <a:latin typeface="Fira Code" pitchFamily="1" charset="0"/>
              </a:rPr>
              <a:t>int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FF955C"/>
                </a:solidFill>
                <a:effectLst/>
                <a:latin typeface="Fira Code" pitchFamily="1" charset="0"/>
              </a:rPr>
              <a:t>Note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{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22ECDB"/>
                </a:solidFill>
                <a:effectLst/>
                <a:latin typeface="Fira Code" pitchFamily="1" charset="0"/>
              </a:rPr>
              <a:t>get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;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22ECDB"/>
                </a:solidFill>
                <a:effectLst/>
                <a:latin typeface="Fira Code" pitchFamily="1" charset="0"/>
              </a:rPr>
              <a:t>set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;</a:t>
            </a:r>
            <a:r>
              <a:rPr lang="en-US" sz="1600" b="0" dirty="0">
                <a:solidFill>
                  <a:srgbClr val="ABB7C1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}</a:t>
            </a:r>
          </a:p>
          <a:p>
            <a:r>
              <a:rPr lang="en-US" sz="1600" b="0" dirty="0">
                <a:solidFill>
                  <a:srgbClr val="C3CFD9"/>
                </a:solidFill>
                <a:effectLst/>
                <a:latin typeface="Fira Code" pitchFamily="1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89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5E1E5-9E66-EF57-BB74-2E83A9C4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fr-FR" dirty="0"/>
              <a:t>Et le principe </a:t>
            </a:r>
            <a:r>
              <a:rPr lang="fr-FR" b="1" dirty="0"/>
              <a:t>DRY</a:t>
            </a:r>
            <a:r>
              <a:rPr lang="fr-FR" dirty="0"/>
              <a:t> ? Tenté d’utiliser une bibliothèque partagée ?</a:t>
            </a:r>
          </a:p>
          <a:p>
            <a:pPr lvl="1"/>
            <a:r>
              <a:rPr lang="fr-FR" dirty="0"/>
              <a:t>Vous vous retrouverez avec un couplage fort</a:t>
            </a:r>
          </a:p>
          <a:p>
            <a:pPr lvl="2"/>
            <a:r>
              <a:rPr lang="fr-FR" dirty="0"/>
              <a:t>Une modification, (ex : ajout ou retrait d’une nouvelle information) aura des répercussions dans </a:t>
            </a:r>
            <a:r>
              <a:rPr lang="fr-FR" u="sng" dirty="0"/>
              <a:t>tous les services</a:t>
            </a:r>
          </a:p>
          <a:p>
            <a:pPr lvl="2"/>
            <a:r>
              <a:rPr lang="fr-FR" dirty="0"/>
              <a:t>Et occasionnera éventuellement des défaillances</a:t>
            </a:r>
          </a:p>
        </p:txBody>
      </p:sp>
    </p:spTree>
    <p:extLst>
      <p:ext uri="{BB962C8B-B14F-4D97-AF65-F5344CB8AC3E}">
        <p14:creationId xmlns:p14="http://schemas.microsoft.com/office/powerpoint/2010/main" val="124883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F6E0F82-B64F-FDB0-13A7-DB48810E7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8" y="1324873"/>
            <a:ext cx="11420382" cy="50078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5E1E5-9E66-EF57-BB74-2E83A9C4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82029"/>
            <a:ext cx="10178322" cy="5293586"/>
          </a:xfrm>
        </p:spPr>
        <p:txBody>
          <a:bodyPr>
            <a:normAutofit/>
          </a:bodyPr>
          <a:lstStyle/>
          <a:p>
            <a:r>
              <a:rPr lang="fr-FR" dirty="0"/>
              <a:t>Ce qui veut dire aussi … qu’on évitera ce genre de situation …</a:t>
            </a:r>
          </a:p>
          <a:p>
            <a:pPr lvl="1"/>
            <a:r>
              <a:rPr lang="fr-FR" dirty="0"/>
              <a:t>Où un service dépend d’un autre en l’appelant </a:t>
            </a:r>
            <a:r>
              <a:rPr lang="fr-FR" u="sng" dirty="0"/>
              <a:t>directement</a:t>
            </a:r>
          </a:p>
          <a:p>
            <a:r>
              <a:rPr lang="fr-FR" dirty="0"/>
              <a:t>Ou du moins, qu’on implémentera un mécanisme de compensation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5F4F63E-4330-0B05-FFCB-EEDFC110C92F}"/>
              </a:ext>
            </a:extLst>
          </p:cNvPr>
          <p:cNvSpPr txBox="1"/>
          <p:nvPr/>
        </p:nvSpPr>
        <p:spPr>
          <a:xfrm>
            <a:off x="4711137" y="5183592"/>
            <a:ext cx="717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Problèmes sur les temps de réponse, à l’exécution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F798FB-7123-B4FC-DE29-5CF140B76C5C}"/>
              </a:ext>
            </a:extLst>
          </p:cNvPr>
          <p:cNvSpPr txBox="1"/>
          <p:nvPr/>
        </p:nvSpPr>
        <p:spPr>
          <a:xfrm>
            <a:off x="5139139" y="5529113"/>
            <a:ext cx="674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Problèmes si changements profonds du service B</a:t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</a:b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&gt; les 2 équipes doivent se coordonner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85EDF4-3230-77BB-E803-5F18193A0EBD}"/>
              </a:ext>
            </a:extLst>
          </p:cNvPr>
          <p:cNvSpPr txBox="1"/>
          <p:nvPr/>
        </p:nvSpPr>
        <p:spPr>
          <a:xfrm>
            <a:off x="4140468" y="4787841"/>
            <a:ext cx="774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Problèmes si changement de localisation (adresse IP)</a:t>
            </a:r>
          </a:p>
        </p:txBody>
      </p:sp>
    </p:spTree>
    <p:extLst>
      <p:ext uri="{BB962C8B-B14F-4D97-AF65-F5344CB8AC3E}">
        <p14:creationId xmlns:p14="http://schemas.microsoft.com/office/powerpoint/2010/main" val="128101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5E1E5-9E66-EF57-BB74-2E83A9C4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fr-FR" dirty="0"/>
              <a:t>Une base de données, ou plusieurs bases de données ?</a:t>
            </a:r>
          </a:p>
          <a:p>
            <a:pPr lvl="1"/>
            <a:r>
              <a:rPr lang="fr-FR" dirty="0"/>
              <a:t>Un partage des ressources peut limiter les performances d’un ou des services</a:t>
            </a:r>
          </a:p>
          <a:p>
            <a:pPr lvl="1"/>
            <a:r>
              <a:rPr lang="fr-FR" dirty="0"/>
              <a:t>Une modification dans la structure des données </a:t>
            </a:r>
            <a:r>
              <a:rPr lang="fr-FR" u="sng" dirty="0"/>
              <a:t>peut impacter</a:t>
            </a:r>
            <a:r>
              <a:rPr lang="fr-FR" dirty="0"/>
              <a:t> les services qui en consomme une partie (idem classes partagées)</a:t>
            </a:r>
          </a:p>
          <a:p>
            <a:r>
              <a:rPr lang="fr-FR" dirty="0"/>
              <a:t>DONC, on privilégiera d’utiliser une base de données par service</a:t>
            </a:r>
          </a:p>
          <a:p>
            <a:pPr lvl="1"/>
            <a:r>
              <a:rPr lang="fr-FR" dirty="0"/>
              <a:t>En ayant conscience de perdre l’avantage des transactions et des contraintes référentielles</a:t>
            </a:r>
          </a:p>
          <a:p>
            <a:pPr lvl="2"/>
            <a:r>
              <a:rPr lang="fr-FR" dirty="0"/>
              <a:t>Qu’il faudra compenser par d’autres mécanismes</a:t>
            </a:r>
          </a:p>
        </p:txBody>
      </p:sp>
    </p:spTree>
    <p:extLst>
      <p:ext uri="{BB962C8B-B14F-4D97-AF65-F5344CB8AC3E}">
        <p14:creationId xmlns:p14="http://schemas.microsoft.com/office/powerpoint/2010/main" val="167835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5E1E5-9E66-EF57-BB74-2E83A9C4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92192"/>
            <a:ext cx="10178322" cy="5283423"/>
          </a:xfrm>
        </p:spPr>
        <p:txBody>
          <a:bodyPr>
            <a:normAutofit/>
          </a:bodyPr>
          <a:lstStyle/>
          <a:p>
            <a:r>
              <a:rPr lang="fr-FR" dirty="0"/>
              <a:t>Pour finalement tendre vers cette architecture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43E56B3-79D1-2B5A-DD6F-6726D74E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" y="1628992"/>
            <a:ext cx="11586210" cy="54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Deux premiers services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8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999982"/>
            <a:ext cx="10595443" cy="4607882"/>
          </a:xfrm>
        </p:spPr>
        <p:txBody>
          <a:bodyPr>
            <a:normAutofit/>
          </a:bodyPr>
          <a:lstStyle/>
          <a:p>
            <a:r>
              <a:rPr lang="fr-FR" dirty="0"/>
              <a:t>Fabrication d’une application e-commerce</a:t>
            </a:r>
          </a:p>
          <a:p>
            <a:pPr lvl="1"/>
            <a:r>
              <a:rPr lang="fr-FR" dirty="0"/>
              <a:t>Des produits</a:t>
            </a:r>
          </a:p>
          <a:p>
            <a:pPr lvl="1"/>
            <a:r>
              <a:rPr lang="fr-FR" dirty="0"/>
              <a:t>Des commentaires</a:t>
            </a:r>
          </a:p>
          <a:p>
            <a:pPr lvl="1"/>
            <a:r>
              <a:rPr lang="fr-FR" dirty="0"/>
              <a:t>Des clients</a:t>
            </a:r>
          </a:p>
          <a:p>
            <a:pPr lvl="1"/>
            <a:r>
              <a:rPr lang="fr-FR" dirty="0"/>
              <a:t>Des commandes</a:t>
            </a:r>
          </a:p>
          <a:p>
            <a:pPr lvl="1"/>
            <a:r>
              <a:rPr lang="fr-FR" dirty="0"/>
              <a:t>Des paiements</a:t>
            </a:r>
          </a:p>
          <a:p>
            <a:pPr lvl="1"/>
            <a:r>
              <a:rPr lang="fr-FR" dirty="0"/>
              <a:t>Des expéditions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6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958459-8EAF-41A8-ACBB-D4F8E7A5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9" y="1334191"/>
            <a:ext cx="10843260" cy="47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326706-3721-199A-4147-72310DA0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78" y="217160"/>
            <a:ext cx="11028644" cy="66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4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7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999982"/>
            <a:ext cx="10595443" cy="4607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Modèle de données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&gt; </a:t>
            </a:r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Produit		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id, nom, prix, notable (oui / non)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&gt; </a:t>
            </a:r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Commentaire		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id, texte, note (0 à 5), produit (id du produit)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Règles de gestion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&gt; Un commentaire ne peut exister QUE si le produit est « notable »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&gt; Un produit ne peut pas être supprimé si des commentaires existent pour lui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999982"/>
            <a:ext cx="10595443" cy="4607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Service </a:t>
            </a:r>
            <a:r>
              <a:rPr lang="fr-F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Produit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&gt; Récupérer la liste des produits, avec la note moyenne de chacun produit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&gt; Ajouter un produit</a:t>
            </a:r>
          </a:p>
          <a:p>
            <a:pPr marL="0" indent="0">
              <a:buNone/>
            </a:pPr>
            <a:endParaRPr lang="fr-FR" sz="1600" dirty="0">
              <a:solidFill>
                <a:schemeClr val="accent2">
                  <a:lumMod val="60000"/>
                  <a:lumOff val="40000"/>
                </a:schemeClr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Service </a:t>
            </a:r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Commentaire</a:t>
            </a:r>
            <a:endParaRPr lang="fr-FR" sz="1800" b="1" dirty="0">
              <a:solidFill>
                <a:schemeClr val="accent2">
                  <a:lumMod val="60000"/>
                  <a:lumOff val="40000"/>
                </a:schemeClr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&gt; Récupérer un commentaire, avec le nom du produit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&gt; Ajouter un commentaire pour un produit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48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999982"/>
            <a:ext cx="10595443" cy="4607882"/>
          </a:xfrm>
        </p:spPr>
        <p:txBody>
          <a:bodyPr>
            <a:normAutofit/>
          </a:bodyPr>
          <a:lstStyle/>
          <a:p>
            <a:r>
              <a:rPr lang="fr-FR" dirty="0"/>
              <a:t>Mettre en place l’architecture précédente</a:t>
            </a:r>
          </a:p>
          <a:p>
            <a:endParaRPr lang="fr-FR" dirty="0"/>
          </a:p>
          <a:p>
            <a:r>
              <a:rPr lang="fr-FR" dirty="0"/>
              <a:t>Utiliser une base de données </a:t>
            </a:r>
            <a:r>
              <a:rPr lang="fr-FR" b="1" dirty="0"/>
              <a:t>PostgreSQL</a:t>
            </a:r>
            <a:r>
              <a:rPr lang="fr-FR" dirty="0"/>
              <a:t>, ou </a:t>
            </a:r>
            <a:r>
              <a:rPr lang="fr-FR" b="1" dirty="0"/>
              <a:t>MySQL</a:t>
            </a:r>
            <a:r>
              <a:rPr lang="fr-FR" dirty="0"/>
              <a:t>, ou </a:t>
            </a:r>
            <a:r>
              <a:rPr lang="fr-FR" b="1" dirty="0"/>
              <a:t>HSQL </a:t>
            </a:r>
            <a:r>
              <a:rPr lang="fr-FR" dirty="0"/>
              <a:t>…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8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b="1" dirty="0" err="1"/>
              <a:t>microservices</a:t>
            </a:r>
            <a:endParaRPr lang="fr-FR" b="1" dirty="0"/>
          </a:p>
          <a:p>
            <a:pPr lvl="1"/>
            <a:r>
              <a:rPr lang="fr-FR" dirty="0"/>
              <a:t>Architecture(s)</a:t>
            </a:r>
          </a:p>
          <a:p>
            <a:pPr lvl="1"/>
            <a:r>
              <a:rPr lang="fr-FR" dirty="0"/>
              <a:t>Approche de développement</a:t>
            </a:r>
          </a:p>
          <a:p>
            <a:r>
              <a:rPr lang="fr-FR" dirty="0"/>
              <a:t>Décompose l’application en éléments plus simples et indépendants</a:t>
            </a:r>
          </a:p>
          <a:p>
            <a:pPr lvl="1"/>
            <a:r>
              <a:rPr lang="fr-FR" dirty="0"/>
              <a:t>Certains services ont besoin d’autres services : besoin de communication entre eux</a:t>
            </a:r>
          </a:p>
          <a:p>
            <a:r>
              <a:rPr lang="fr-FR" dirty="0"/>
              <a:t>On parlera des </a:t>
            </a:r>
            <a:r>
              <a:rPr lang="fr-FR" b="1" dirty="0" err="1"/>
              <a:t>microservices</a:t>
            </a:r>
            <a:r>
              <a:rPr lang="fr-FR" dirty="0"/>
              <a:t> </a:t>
            </a:r>
            <a:r>
              <a:rPr lang="fr-FR" b="1" dirty="0"/>
              <a:t>backend</a:t>
            </a:r>
          </a:p>
          <a:p>
            <a:pPr lvl="1"/>
            <a:r>
              <a:rPr lang="fr-FR" dirty="0"/>
              <a:t>Pour le front, on parle de </a:t>
            </a:r>
            <a:r>
              <a:rPr lang="fr-FR" b="1" dirty="0"/>
              <a:t>micro-frontend</a:t>
            </a:r>
            <a:r>
              <a:rPr lang="fr-FR" dirty="0"/>
              <a:t>, sujet qui ne sera pas abordé ici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1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68B1B8-1251-55C2-8B4C-CFD84F7B7A9F}"/>
              </a:ext>
            </a:extLst>
          </p:cNvPr>
          <p:cNvSpPr txBox="1"/>
          <p:nvPr/>
        </p:nvSpPr>
        <p:spPr>
          <a:xfrm>
            <a:off x="5609798" y="120775"/>
            <a:ext cx="6378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1">
                    <a:lumMod val="75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NOTE : Ceci est un exemple.</a:t>
            </a:r>
            <a:br>
              <a:rPr lang="fr-FR" sz="1400" i="1" dirty="0">
                <a:solidFill>
                  <a:schemeClr val="accent1">
                    <a:lumMod val="75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</a:br>
            <a:r>
              <a:rPr lang="fr-FR" sz="1400" i="1" dirty="0">
                <a:solidFill>
                  <a:schemeClr val="accent1">
                    <a:lumMod val="75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Il existe une multitude d’architectures en </a:t>
            </a:r>
            <a:r>
              <a:rPr lang="fr-FR" sz="1400" i="1" dirty="0" err="1">
                <a:solidFill>
                  <a:schemeClr val="accent1">
                    <a:lumMod val="75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microservices</a:t>
            </a:r>
            <a:endParaRPr lang="fr-FR" sz="1400" i="1" dirty="0">
              <a:solidFill>
                <a:schemeClr val="accent1">
                  <a:lumMod val="75000"/>
                </a:schemeClr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716C1D6-9BF8-276C-962A-56C5D1075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02" y="905605"/>
            <a:ext cx="9481031" cy="60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5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5E1E5-9E66-EF57-BB74-2E83A9C4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Fonctionnent principalement par </a:t>
            </a:r>
            <a:r>
              <a:rPr lang="fr-FR" b="1" dirty="0"/>
              <a:t>API REST</a:t>
            </a:r>
          </a:p>
          <a:p>
            <a:pPr lvl="1"/>
            <a:r>
              <a:rPr lang="fr-FR" dirty="0"/>
              <a:t>Chaque service expose des fonctionnalités</a:t>
            </a:r>
          </a:p>
          <a:p>
            <a:pPr lvl="1"/>
            <a:r>
              <a:rPr lang="fr-FR" dirty="0"/>
              <a:t>Chaque service peut consommer une fonctionnalité exposée par un autre service</a:t>
            </a:r>
          </a:p>
          <a:p>
            <a:pPr lvl="1"/>
            <a:r>
              <a:rPr lang="fr-FR" dirty="0"/>
              <a:t>Chaque service peut agréger des informations d’autres services</a:t>
            </a:r>
          </a:p>
          <a:p>
            <a:pPr lvl="1"/>
            <a:r>
              <a:rPr lang="fr-FR" dirty="0"/>
              <a:t>Etc.</a:t>
            </a:r>
          </a:p>
          <a:p>
            <a:r>
              <a:rPr lang="fr-FR" dirty="0"/>
              <a:t>En gardant le même vocabulaire </a:t>
            </a:r>
            <a:r>
              <a:rPr lang="fr-FR" b="1" dirty="0"/>
              <a:t>HTTP REST</a:t>
            </a:r>
            <a:endParaRPr lang="fr-FR" dirty="0"/>
          </a:p>
          <a:p>
            <a:pPr lvl="1"/>
            <a:r>
              <a:rPr lang="fr-FR" dirty="0">
                <a:latin typeface="Fira Code" pitchFamily="1" charset="0"/>
                <a:ea typeface="Fira Code" pitchFamily="1" charset="0"/>
                <a:cs typeface="Fira Code" pitchFamily="1" charset="0"/>
              </a:rPr>
              <a:t>GET</a:t>
            </a:r>
            <a:r>
              <a:rPr lang="fr-FR" dirty="0"/>
              <a:t>	Récupérer des informations</a:t>
            </a:r>
          </a:p>
          <a:p>
            <a:pPr lvl="1"/>
            <a:r>
              <a:rPr lang="fr-FR" dirty="0">
                <a:latin typeface="Fira Code" pitchFamily="1" charset="0"/>
                <a:ea typeface="Fira Code" pitchFamily="1" charset="0"/>
                <a:cs typeface="Fira Code" pitchFamily="1" charset="0"/>
              </a:rPr>
              <a:t>POST</a:t>
            </a:r>
            <a:r>
              <a:rPr lang="fr-FR" dirty="0"/>
              <a:t>	Ajouter des informations</a:t>
            </a:r>
          </a:p>
          <a:p>
            <a:pPr lvl="1"/>
            <a:r>
              <a:rPr lang="fr-FR" dirty="0">
                <a:latin typeface="Fira Code" pitchFamily="1" charset="0"/>
                <a:ea typeface="Fira Code" pitchFamily="1" charset="0"/>
                <a:cs typeface="Fira Code" pitchFamily="1" charset="0"/>
              </a:rPr>
              <a:t>PUT</a:t>
            </a:r>
            <a:r>
              <a:rPr lang="fr-FR" dirty="0"/>
              <a:t>	Modifier des informations</a:t>
            </a:r>
          </a:p>
          <a:p>
            <a:pPr lvl="1"/>
            <a:r>
              <a:rPr lang="fr-FR" dirty="0">
                <a:latin typeface="Fira Code" pitchFamily="1" charset="0"/>
                <a:ea typeface="Fira Code" pitchFamily="1" charset="0"/>
                <a:cs typeface="Fira Code" pitchFamily="1" charset="0"/>
              </a:rPr>
              <a:t>PATCH</a:t>
            </a:r>
            <a:r>
              <a:rPr lang="fr-FR" dirty="0"/>
              <a:t>	Modifier partiellement des informations</a:t>
            </a:r>
          </a:p>
          <a:p>
            <a:pPr lvl="1"/>
            <a:r>
              <a:rPr lang="fr-FR" dirty="0">
                <a:latin typeface="Fira Code" pitchFamily="1" charset="0"/>
                <a:ea typeface="Fira Code" pitchFamily="1" charset="0"/>
                <a:cs typeface="Fira Code" pitchFamily="1" charset="0"/>
              </a:rPr>
              <a:t>DELETE</a:t>
            </a:r>
            <a:r>
              <a:rPr lang="fr-FR" dirty="0"/>
              <a:t>	Supprimer des informations</a:t>
            </a:r>
          </a:p>
        </p:txBody>
      </p:sp>
    </p:spTree>
    <p:extLst>
      <p:ext uri="{BB962C8B-B14F-4D97-AF65-F5344CB8AC3E}">
        <p14:creationId xmlns:p14="http://schemas.microsoft.com/office/powerpoint/2010/main" val="96608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5E1E5-9E66-EF57-BB74-2E83A9C4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fr-FR" dirty="0"/>
              <a:t>Les architectures en </a:t>
            </a:r>
            <a:r>
              <a:rPr lang="fr-FR" b="1" dirty="0" err="1"/>
              <a:t>microservices</a:t>
            </a:r>
            <a:r>
              <a:rPr lang="fr-FR" dirty="0"/>
              <a:t> sont généralement plus complexes et plus demandeuses en ressources</a:t>
            </a:r>
          </a:p>
          <a:p>
            <a:pPr lvl="1"/>
            <a:r>
              <a:rPr lang="fr-FR" dirty="0"/>
              <a:t>Patterns</a:t>
            </a:r>
          </a:p>
          <a:p>
            <a:pPr lvl="2"/>
            <a:r>
              <a:rPr lang="fr-FR" dirty="0"/>
              <a:t>Pour nous aider à faire communiquer les </a:t>
            </a:r>
            <a:r>
              <a:rPr lang="fr-FR" b="1" dirty="0" err="1"/>
              <a:t>microservices</a:t>
            </a:r>
            <a:r>
              <a:rPr lang="fr-FR" dirty="0"/>
              <a:t> entre eux</a:t>
            </a:r>
          </a:p>
          <a:p>
            <a:pPr lvl="1"/>
            <a:r>
              <a:rPr lang="fr-FR" dirty="0"/>
              <a:t>Technologies</a:t>
            </a:r>
          </a:p>
          <a:p>
            <a:pPr lvl="2"/>
            <a:r>
              <a:rPr lang="fr-FR" dirty="0"/>
              <a:t>Ensemble de </a:t>
            </a:r>
            <a:r>
              <a:rPr lang="fr-FR" b="1" dirty="0"/>
              <a:t>librairies</a:t>
            </a:r>
            <a:r>
              <a:rPr lang="fr-FR" dirty="0"/>
              <a:t> et </a:t>
            </a:r>
            <a:r>
              <a:rPr lang="fr-FR" b="1" dirty="0" err="1"/>
              <a:t>frameworks</a:t>
            </a:r>
            <a:r>
              <a:rPr lang="fr-FR" dirty="0"/>
              <a:t> pour nous aider à résoudre les problèmes les plus communs (souvent des implémentations des Patterns)</a:t>
            </a:r>
          </a:p>
        </p:txBody>
      </p:sp>
    </p:spTree>
    <p:extLst>
      <p:ext uri="{BB962C8B-B14F-4D97-AF65-F5344CB8AC3E}">
        <p14:creationId xmlns:p14="http://schemas.microsoft.com/office/powerpoint/2010/main" val="372220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5E1E5-9E66-EF57-BB74-2E83A9C4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fr-FR" dirty="0"/>
              <a:t>Mais présente un réel avantage</a:t>
            </a:r>
          </a:p>
          <a:p>
            <a:pPr lvl="1"/>
            <a:r>
              <a:rPr lang="fr-FR" dirty="0"/>
              <a:t>Séparation des briques fonctionnelles (même si, en développement plus classique, le découpage en modules est possible)</a:t>
            </a:r>
          </a:p>
          <a:p>
            <a:pPr lvl="1"/>
            <a:r>
              <a:rPr lang="fr-FR" dirty="0"/>
              <a:t>Séparation des équipes</a:t>
            </a:r>
          </a:p>
          <a:p>
            <a:pPr lvl="1"/>
            <a:r>
              <a:rPr lang="fr-FR" dirty="0"/>
              <a:t>Evolutivité / maintenabilité</a:t>
            </a:r>
          </a:p>
          <a:p>
            <a:pPr lvl="1"/>
            <a:r>
              <a:rPr lang="fr-FR" dirty="0"/>
              <a:t>Adaptation des ressources</a:t>
            </a:r>
          </a:p>
          <a:p>
            <a:pPr lvl="1"/>
            <a:r>
              <a:rPr lang="fr-FR" dirty="0"/>
              <a:t>Gestion des erreurs</a:t>
            </a:r>
          </a:p>
        </p:txBody>
      </p:sp>
    </p:spTree>
    <p:extLst>
      <p:ext uri="{BB962C8B-B14F-4D97-AF65-F5344CB8AC3E}">
        <p14:creationId xmlns:p14="http://schemas.microsoft.com/office/powerpoint/2010/main" val="61977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Architecture idéale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5E1E5-9E66-EF57-BB74-2E83A9C4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fr-FR" dirty="0"/>
              <a:t>En </a:t>
            </a:r>
            <a:r>
              <a:rPr lang="fr-FR" b="1" dirty="0" err="1"/>
              <a:t>microservices</a:t>
            </a:r>
            <a:r>
              <a:rPr lang="fr-FR" dirty="0"/>
              <a:t>, on peut implémenter différents styles d’architectures</a:t>
            </a:r>
          </a:p>
          <a:p>
            <a:pPr lvl="1"/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MAIS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, et malgré des dépendances </a:t>
            </a:r>
            <a:r>
              <a:rPr lang="fr-FR" u="sng" dirty="0">
                <a:solidFill>
                  <a:schemeClr val="accent4">
                    <a:lumMod val="75000"/>
                  </a:schemeClr>
                </a:solidFill>
              </a:rPr>
              <a:t>inévitables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 entre services</a:t>
            </a:r>
          </a:p>
          <a:p>
            <a:pPr lvl="1"/>
            <a:r>
              <a:rPr lang="fr-FR" dirty="0"/>
              <a:t>On </a:t>
            </a:r>
            <a:r>
              <a:rPr lang="fr-FR" u="sng" dirty="0"/>
              <a:t>doit tendre</a:t>
            </a:r>
            <a:r>
              <a:rPr lang="fr-FR" dirty="0"/>
              <a:t> vers des services indépendants les uns des autres (couplage faible)</a:t>
            </a:r>
          </a:p>
          <a:p>
            <a:pPr lvl="2"/>
            <a:r>
              <a:rPr lang="fr-FR" dirty="0"/>
              <a:t>Pour limiter les effets de bord</a:t>
            </a:r>
          </a:p>
          <a:p>
            <a:pPr lvl="3"/>
            <a:r>
              <a:rPr lang="fr-FR" dirty="0"/>
              <a:t>En cas d’évolution, ou de bugs</a:t>
            </a:r>
          </a:p>
          <a:p>
            <a:pPr lvl="2"/>
            <a:r>
              <a:rPr lang="fr-FR" dirty="0"/>
              <a:t>Pour mieux gérer le développement</a:t>
            </a:r>
          </a:p>
          <a:p>
            <a:pPr lvl="2"/>
            <a:r>
              <a:rPr lang="fr-FR" dirty="0"/>
              <a:t>Pour mieux gérer le déploiement</a:t>
            </a:r>
          </a:p>
          <a:p>
            <a:pPr lvl="2"/>
            <a:r>
              <a:rPr lang="fr-FR" dirty="0"/>
              <a:t>Pour mieux gérer la scalabilité</a:t>
            </a:r>
          </a:p>
          <a:p>
            <a:pPr lvl="2"/>
            <a:r>
              <a:rPr lang="fr-FR" dirty="0"/>
              <a:t>Pour mieux gérer les erreurs</a:t>
            </a:r>
          </a:p>
          <a:p>
            <a:pPr lvl="1"/>
            <a:r>
              <a:rPr lang="fr-FR" dirty="0"/>
              <a:t>On </a:t>
            </a:r>
            <a:r>
              <a:rPr lang="fr-FR" u="sng" dirty="0"/>
              <a:t>doit</a:t>
            </a:r>
            <a:r>
              <a:rPr lang="fr-FR" dirty="0"/>
              <a:t> avoir des services résilients, capables de maintenir leur bon fonctionnement indépendamment d’autres services qui seraient eux, plus disponibles</a:t>
            </a:r>
          </a:p>
        </p:txBody>
      </p:sp>
    </p:spTree>
    <p:extLst>
      <p:ext uri="{BB962C8B-B14F-4D97-AF65-F5344CB8AC3E}">
        <p14:creationId xmlns:p14="http://schemas.microsoft.com/office/powerpoint/2010/main" val="37578574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dge">
  <a:themeElements>
    <a:clrScheme name="Personnalisé 3">
      <a:dk1>
        <a:sysClr val="windowText" lastClr="000000"/>
      </a:dk1>
      <a:lt1>
        <a:sysClr val="window" lastClr="FFFFFF"/>
      </a:lt1>
      <a:dk2>
        <a:srgbClr val="1D2433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8842</TotalTime>
  <Words>804</Words>
  <Application>Microsoft Office PowerPoint</Application>
  <PresentationFormat>Grand écran</PresentationFormat>
  <Paragraphs>152</Paragraphs>
  <Slides>22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Fira Code</vt:lpstr>
      <vt:lpstr>Gill Sans MT</vt:lpstr>
      <vt:lpstr>Impact</vt:lpstr>
      <vt:lpstr>Wingdings 2</vt:lpstr>
      <vt:lpstr>HDOfficeLightV0</vt:lpstr>
      <vt:lpstr>Badge</vt:lpstr>
      <vt:lpstr>SPRING CLOUD</vt:lpstr>
      <vt:lpstr>Introduction</vt:lpstr>
      <vt:lpstr>Introduction</vt:lpstr>
      <vt:lpstr>Introduction</vt:lpstr>
      <vt:lpstr>Introduction</vt:lpstr>
      <vt:lpstr>Introduction</vt:lpstr>
      <vt:lpstr>Introduction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Application</vt:lpstr>
      <vt:lpstr>Application</vt:lpstr>
      <vt:lpstr>Application</vt:lpstr>
      <vt:lpstr>Application</vt:lpstr>
      <vt:lpstr>Application</vt:lpstr>
      <vt:lpstr>Application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JDK13</dc:title>
  <dc:creator>Compte Microsoft</dc:creator>
  <cp:lastModifiedBy>Jérémy Perrouault</cp:lastModifiedBy>
  <cp:revision>1972</cp:revision>
  <dcterms:created xsi:type="dcterms:W3CDTF">2014-10-31T10:48:34Z</dcterms:created>
  <dcterms:modified xsi:type="dcterms:W3CDTF">2023-12-08T12:52:38Z</dcterms:modified>
</cp:coreProperties>
</file>