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22"/>
  </p:notesMasterIdLst>
  <p:sldIdLst>
    <p:sldId id="685" r:id="rId5"/>
    <p:sldId id="693" r:id="rId6"/>
    <p:sldId id="687" r:id="rId7"/>
    <p:sldId id="695" r:id="rId8"/>
    <p:sldId id="696" r:id="rId9"/>
    <p:sldId id="699" r:id="rId10"/>
    <p:sldId id="698" r:id="rId11"/>
    <p:sldId id="697" r:id="rId12"/>
    <p:sldId id="700" r:id="rId13"/>
    <p:sldId id="705" r:id="rId14"/>
    <p:sldId id="701" r:id="rId15"/>
    <p:sldId id="708" r:id="rId16"/>
    <p:sldId id="706" r:id="rId17"/>
    <p:sldId id="702" r:id="rId18"/>
    <p:sldId id="703" r:id="rId19"/>
    <p:sldId id="704" r:id="rId20"/>
    <p:sldId id="694" r:id="rId21"/>
  </p:sldIdLst>
  <p:sldSz cx="14712950" cy="10817225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32227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64453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59668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28906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661133" algn="l" defTabSz="1064453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3193359" algn="l" defTabSz="1064453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725586" algn="l" defTabSz="1064453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4257812" algn="l" defTabSz="1064453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1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6600"/>
    <a:srgbClr val="FF5050"/>
    <a:srgbClr val="0033CC"/>
    <a:srgbClr val="000066"/>
    <a:srgbClr val="FF9900"/>
    <a:srgbClr val="299BD5"/>
    <a:srgbClr val="5A9ACE"/>
    <a:srgbClr val="F3F4B8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374" autoAdjust="0"/>
  </p:normalViewPr>
  <p:slideViewPr>
    <p:cSldViewPr snapToGrid="0">
      <p:cViewPr varScale="1">
        <p:scale>
          <a:sx n="29" d="100"/>
          <a:sy n="29" d="100"/>
        </p:scale>
        <p:origin x="1086" y="78"/>
      </p:cViewPr>
      <p:guideLst>
        <p:guide orient="horz" pos="1296"/>
        <p:guide pos="1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1878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958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8" y="0"/>
            <a:ext cx="2944958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8363" y="744538"/>
            <a:ext cx="50625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4122"/>
            <a:ext cx="5438464" cy="446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4958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8" y="9428242"/>
            <a:ext cx="2944958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/>
            </a:lvl1pPr>
          </a:lstStyle>
          <a:p>
            <a:pPr>
              <a:defRPr/>
            </a:pPr>
            <a:fld id="{D2C3CE2A-197F-4A14-95C9-CD1A1692BDED}" type="slidenum">
              <a:rPr lang="en-US" altLang="es-AR"/>
              <a:pPr>
                <a:defRPr/>
              </a:pPr>
              <a:t>‹Nº›</a:t>
            </a:fld>
            <a:endParaRPr lang="en-US" altLang="es-AR"/>
          </a:p>
        </p:txBody>
      </p:sp>
    </p:spTree>
    <p:extLst>
      <p:ext uri="{BB962C8B-B14F-4D97-AF65-F5344CB8AC3E}">
        <p14:creationId xmlns:p14="http://schemas.microsoft.com/office/powerpoint/2010/main" val="1948646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97" kern="1200">
        <a:solidFill>
          <a:schemeClr val="tx1"/>
        </a:solidFill>
        <a:latin typeface="Arial" charset="0"/>
        <a:ea typeface="+mn-ea"/>
        <a:cs typeface="+mn-cs"/>
      </a:defRPr>
    </a:lvl1pPr>
    <a:lvl2pPr marL="532227" algn="l" rtl="0" eaLnBrk="0" fontAlgn="base" hangingPunct="0">
      <a:spcBef>
        <a:spcPct val="30000"/>
      </a:spcBef>
      <a:spcAft>
        <a:spcPct val="0"/>
      </a:spcAft>
      <a:defRPr sz="1397" kern="1200">
        <a:solidFill>
          <a:schemeClr val="tx1"/>
        </a:solidFill>
        <a:latin typeface="Arial" charset="0"/>
        <a:ea typeface="+mn-ea"/>
        <a:cs typeface="+mn-cs"/>
      </a:defRPr>
    </a:lvl2pPr>
    <a:lvl3pPr marL="1064453" algn="l" rtl="0" eaLnBrk="0" fontAlgn="base" hangingPunct="0">
      <a:spcBef>
        <a:spcPct val="30000"/>
      </a:spcBef>
      <a:spcAft>
        <a:spcPct val="0"/>
      </a:spcAft>
      <a:defRPr sz="1397" kern="1200">
        <a:solidFill>
          <a:schemeClr val="tx1"/>
        </a:solidFill>
        <a:latin typeface="Arial" charset="0"/>
        <a:ea typeface="+mn-ea"/>
        <a:cs typeface="+mn-cs"/>
      </a:defRPr>
    </a:lvl3pPr>
    <a:lvl4pPr marL="1596680" algn="l" rtl="0" eaLnBrk="0" fontAlgn="base" hangingPunct="0">
      <a:spcBef>
        <a:spcPct val="30000"/>
      </a:spcBef>
      <a:spcAft>
        <a:spcPct val="0"/>
      </a:spcAft>
      <a:defRPr sz="1397" kern="1200">
        <a:solidFill>
          <a:schemeClr val="tx1"/>
        </a:solidFill>
        <a:latin typeface="Arial" charset="0"/>
        <a:ea typeface="+mn-ea"/>
        <a:cs typeface="+mn-cs"/>
      </a:defRPr>
    </a:lvl4pPr>
    <a:lvl5pPr marL="2128906" algn="l" rtl="0" eaLnBrk="0" fontAlgn="base" hangingPunct="0">
      <a:spcBef>
        <a:spcPct val="30000"/>
      </a:spcBef>
      <a:spcAft>
        <a:spcPct val="0"/>
      </a:spcAft>
      <a:defRPr sz="1397" kern="1200">
        <a:solidFill>
          <a:schemeClr val="tx1"/>
        </a:solidFill>
        <a:latin typeface="Arial" charset="0"/>
        <a:ea typeface="+mn-ea"/>
        <a:cs typeface="+mn-cs"/>
      </a:defRPr>
    </a:lvl5pPr>
    <a:lvl6pPr marL="2661133" algn="l" defTabSz="1064453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6pPr>
    <a:lvl7pPr marL="3193359" algn="l" defTabSz="1064453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7pPr>
    <a:lvl8pPr marL="3725586" algn="l" defTabSz="1064453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8pPr>
    <a:lvl9pPr marL="4257812" algn="l" defTabSz="1064453" rtl="0" eaLnBrk="1" latinLnBrk="0" hangingPunct="1">
      <a:defRPr sz="139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03474" y="3360353"/>
            <a:ext cx="12506008" cy="231869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06946" y="6129762"/>
            <a:ext cx="10299064" cy="2764401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FA922-1EB2-46C4-9693-CF5BE5CCEBB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1817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10880-BB67-4756-BF95-01629673E12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7940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666891" y="433194"/>
            <a:ext cx="3310414" cy="922969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35650" y="433194"/>
            <a:ext cx="9686025" cy="922969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13CA4-D35A-4D7D-912C-FB845800CD2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959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462B5-D9B2-4DDE-BA0C-2F4B8326D4D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879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62223" y="6951071"/>
            <a:ext cx="12506008" cy="214842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62223" y="4584803"/>
            <a:ext cx="12506008" cy="236626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0F92A-C9CD-408D-B2BF-9356B7B5C7C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7754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35647" y="2524025"/>
            <a:ext cx="6498219" cy="7138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479084" y="2524025"/>
            <a:ext cx="6498219" cy="7138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7583B-7FCA-4FEB-BE95-0AC48725A12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7014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35649" y="2421360"/>
            <a:ext cx="6500774" cy="1009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35649" y="3430462"/>
            <a:ext cx="6500774" cy="6232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473980" y="2421360"/>
            <a:ext cx="6503327" cy="10091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473980" y="3430462"/>
            <a:ext cx="6503327" cy="62324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7D00E-FE31-4BEE-B703-5EC47B9281A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008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EA8AE-47D0-4176-871F-799E068E41D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1408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D27BE-6EDA-4EA0-8207-8C6C3D64871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2562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5648" y="430689"/>
            <a:ext cx="4840460" cy="18329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52356" y="430690"/>
            <a:ext cx="8224948" cy="9232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35648" y="2263610"/>
            <a:ext cx="4840460" cy="739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E5B3A-6CAD-4B05-ACE4-31C54BEAD18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390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83843" y="7572061"/>
            <a:ext cx="8827770" cy="893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83843" y="966538"/>
            <a:ext cx="8827770" cy="64903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83843" y="8465986"/>
            <a:ext cx="8827770" cy="1269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722D7-CB87-4996-8D04-43D5C4FA625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4017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650" y="433194"/>
            <a:ext cx="13241656" cy="180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5650" y="2524025"/>
            <a:ext cx="13241656" cy="713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5650" y="9850690"/>
            <a:ext cx="3433021" cy="75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26925" y="9850690"/>
            <a:ext cx="4659101" cy="75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44283" y="9850690"/>
            <a:ext cx="3433021" cy="75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BB9871FE-9894-4648-A62D-8DBC73CA2CC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>
            <a:extLst>
              <a:ext uri="{FF2B5EF4-FFF2-40B4-BE49-F238E27FC236}">
                <a16:creationId xmlns:a16="http://schemas.microsoft.com/office/drawing/2014/main" id="{DD9C2DAF-8CEC-4F8F-90B7-7D893F969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" y="22861"/>
            <a:ext cx="14706674" cy="1081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redondeado 1">
            <a:extLst>
              <a:ext uri="{FF2B5EF4-FFF2-40B4-BE49-F238E27FC236}">
                <a16:creationId xmlns:a16="http://schemas.microsoft.com/office/drawing/2014/main" id="{0836E0EB-2001-4F07-934C-4642644F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483" y="5506720"/>
            <a:ext cx="5737163" cy="1316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O" altLang="es-CO" sz="4400" dirty="0" smtClean="0">
                <a:solidFill>
                  <a:srgbClr val="012D60"/>
                </a:solidFill>
                <a:latin typeface="Calibri" panose="020F0502020204030204" pitchFamily="34" charset="0"/>
              </a:rPr>
              <a:t>Administración de RABBITMQ</a:t>
            </a:r>
            <a:endParaRPr lang="es-CO" altLang="es-CO" sz="4400" dirty="0">
              <a:solidFill>
                <a:srgbClr val="012D6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64" y="6998677"/>
            <a:ext cx="1014599" cy="10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 txBox="1">
            <a:spLocks/>
          </p:cNvSpPr>
          <p:nvPr/>
        </p:nvSpPr>
        <p:spPr>
          <a:xfrm>
            <a:off x="735650" y="960734"/>
            <a:ext cx="13241656" cy="136233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CO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erlang.cookie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arcador de contenido 5"/>
          <p:cNvSpPr txBox="1">
            <a:spLocks/>
          </p:cNvSpPr>
          <p:nvPr/>
        </p:nvSpPr>
        <p:spPr>
          <a:xfrm>
            <a:off x="735650" y="2323070"/>
            <a:ext cx="13018136" cy="53159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b="0" dirty="0" smtClean="0"/>
              <a:t>El </a:t>
            </a:r>
            <a:r>
              <a:rPr lang="en-US" b="0" dirty="0" err="1" smtClean="0"/>
              <a:t>método</a:t>
            </a:r>
            <a:r>
              <a:rPr lang="en-US" b="0" dirty="0" smtClean="0"/>
              <a:t> de </a:t>
            </a:r>
            <a:r>
              <a:rPr lang="en-US" b="0" dirty="0" err="1" smtClean="0"/>
              <a:t>autenticación</a:t>
            </a:r>
            <a:r>
              <a:rPr lang="en-US" b="0" dirty="0" smtClean="0"/>
              <a:t> de </a:t>
            </a:r>
            <a:r>
              <a:rPr lang="en-US" b="0" dirty="0" err="1" smtClean="0"/>
              <a:t>Erlang</a:t>
            </a:r>
            <a:r>
              <a:rPr lang="en-US" b="0" dirty="0" smtClean="0"/>
              <a:t> </a:t>
            </a:r>
            <a:r>
              <a:rPr lang="en-US" b="0" dirty="0" err="1" smtClean="0"/>
              <a:t>determina</a:t>
            </a:r>
            <a:r>
              <a:rPr lang="en-US" b="0" dirty="0" smtClean="0"/>
              <a:t> </a:t>
            </a:r>
            <a:r>
              <a:rPr lang="en-US" b="0" dirty="0" err="1" smtClean="0"/>
              <a:t>cual</a:t>
            </a:r>
            <a:r>
              <a:rPr lang="en-US" b="0" dirty="0" smtClean="0"/>
              <a:t> </a:t>
            </a:r>
            <a:r>
              <a:rPr lang="en-US" b="0" dirty="0" err="1" smtClean="0"/>
              <a:t>nodo</a:t>
            </a:r>
            <a:r>
              <a:rPr lang="en-US" b="0" dirty="0" smtClean="0"/>
              <a:t> </a:t>
            </a:r>
            <a:r>
              <a:rPr lang="en-US" b="0" dirty="0" err="1" smtClean="0"/>
              <a:t>tiene</a:t>
            </a:r>
            <a:r>
              <a:rPr lang="en-US" b="0" dirty="0" smtClean="0"/>
              <a:t> </a:t>
            </a:r>
            <a:r>
              <a:rPr lang="en-US" b="0" dirty="0" err="1" smtClean="0"/>
              <a:t>permitido</a:t>
            </a:r>
            <a:r>
              <a:rPr lang="en-US" b="0" dirty="0" smtClean="0"/>
              <a:t> </a:t>
            </a:r>
            <a:r>
              <a:rPr lang="en-US" b="0" dirty="0" err="1" smtClean="0"/>
              <a:t>comunicarse</a:t>
            </a:r>
            <a:r>
              <a:rPr lang="en-US" b="0" dirty="0" smtClean="0"/>
              <a:t> con </a:t>
            </a:r>
            <a:r>
              <a:rPr lang="en-US" b="0" dirty="0" err="1" smtClean="0"/>
              <a:t>otro</a:t>
            </a:r>
            <a:r>
              <a:rPr lang="en-US" b="0" dirty="0" smtClean="0"/>
              <a:t>.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red de </a:t>
            </a:r>
            <a:r>
              <a:rPr lang="en-US" b="0" dirty="0" err="1" smtClean="0"/>
              <a:t>varios</a:t>
            </a:r>
            <a:r>
              <a:rPr lang="en-US" b="0" dirty="0" smtClean="0"/>
              <a:t> </a:t>
            </a:r>
            <a:r>
              <a:rPr lang="en-US" b="0" dirty="0" err="1" smtClean="0"/>
              <a:t>nodos</a:t>
            </a:r>
            <a:r>
              <a:rPr lang="en-US" b="0" dirty="0" smtClean="0"/>
              <a:t>, </a:t>
            </a:r>
            <a:r>
              <a:rPr lang="en-US" b="0" dirty="0" err="1" smtClean="0"/>
              <a:t>cada</a:t>
            </a:r>
            <a:r>
              <a:rPr lang="en-US" b="0" dirty="0" smtClean="0"/>
              <a:t> </a:t>
            </a:r>
            <a:r>
              <a:rPr lang="en-US" b="0" dirty="0" err="1" smtClean="0"/>
              <a:t>uno</a:t>
            </a:r>
            <a:r>
              <a:rPr lang="en-US" b="0" dirty="0" smtClean="0"/>
              <a:t> de </a:t>
            </a:r>
            <a:r>
              <a:rPr lang="en-US" b="0" dirty="0" err="1" smtClean="0"/>
              <a:t>estos</a:t>
            </a:r>
            <a:r>
              <a:rPr lang="en-US" b="0" dirty="0" smtClean="0"/>
              <a:t> </a:t>
            </a:r>
            <a:r>
              <a:rPr lang="en-US" b="0" dirty="0" err="1" smtClean="0"/>
              <a:t>posee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dirty="0" smtClean="0"/>
              <a:t>cookie</a:t>
            </a:r>
            <a:r>
              <a:rPr lang="en-US" b="0" dirty="0" smtClean="0"/>
              <a:t>, </a:t>
            </a:r>
            <a:r>
              <a:rPr lang="en-US" b="0" dirty="0" err="1" smtClean="0"/>
              <a:t>cuando</a:t>
            </a:r>
            <a:r>
              <a:rPr lang="en-US" b="0" dirty="0" smtClean="0"/>
              <a:t> un </a:t>
            </a:r>
            <a:r>
              <a:rPr lang="en-US" b="0" dirty="0" err="1" smtClean="0"/>
              <a:t>nodo</a:t>
            </a:r>
            <a:r>
              <a:rPr lang="en-US" b="0" dirty="0" smtClean="0"/>
              <a:t> </a:t>
            </a:r>
            <a:r>
              <a:rPr lang="en-US" b="0" dirty="0" err="1" smtClean="0"/>
              <a:t>intenta</a:t>
            </a:r>
            <a:r>
              <a:rPr lang="en-US" b="0" dirty="0" smtClean="0"/>
              <a:t> </a:t>
            </a:r>
            <a:r>
              <a:rPr lang="en-US" b="0" dirty="0" err="1" smtClean="0"/>
              <a:t>comunicarse</a:t>
            </a:r>
            <a:r>
              <a:rPr lang="en-US" b="0" dirty="0" smtClean="0"/>
              <a:t> con </a:t>
            </a:r>
            <a:r>
              <a:rPr lang="en-US" b="0" dirty="0" err="1" smtClean="0"/>
              <a:t>otro</a:t>
            </a:r>
            <a:r>
              <a:rPr lang="en-US" b="0" dirty="0" smtClean="0"/>
              <a:t>, </a:t>
            </a:r>
            <a:r>
              <a:rPr lang="en-US" b="0" dirty="0" err="1" smtClean="0"/>
              <a:t>estas</a:t>
            </a:r>
            <a:r>
              <a:rPr lang="en-US" b="0" dirty="0" smtClean="0"/>
              <a:t> cookies son </a:t>
            </a:r>
            <a:r>
              <a:rPr lang="en-US" b="0" dirty="0" err="1" smtClean="0"/>
              <a:t>comparadas</a:t>
            </a:r>
            <a:r>
              <a:rPr lang="en-US" b="0" dirty="0" smtClean="0"/>
              <a:t> para </a:t>
            </a:r>
            <a:r>
              <a:rPr lang="en-US" b="0" dirty="0" err="1" smtClean="0"/>
              <a:t>garantizar</a:t>
            </a:r>
            <a:r>
              <a:rPr lang="en-US" b="0" dirty="0" smtClean="0"/>
              <a:t> o </a:t>
            </a:r>
            <a:r>
              <a:rPr lang="en-US" b="0" dirty="0" err="1" smtClean="0"/>
              <a:t>negar</a:t>
            </a:r>
            <a:r>
              <a:rPr lang="en-US" b="0" dirty="0" smtClean="0"/>
              <a:t> el </a:t>
            </a:r>
            <a:r>
              <a:rPr lang="en-US" b="0" dirty="0" err="1" smtClean="0"/>
              <a:t>acceso</a:t>
            </a:r>
            <a:r>
              <a:rPr lang="en-US" b="0" dirty="0" smtClean="0"/>
              <a:t>.</a:t>
            </a:r>
          </a:p>
          <a:p>
            <a:pPr marL="0" indent="0" algn="just">
              <a:buNone/>
            </a:pPr>
            <a:endParaRPr lang="en-US" b="0" dirty="0" smtClean="0"/>
          </a:p>
          <a:p>
            <a:pPr marL="0" indent="0" algn="just">
              <a:buNone/>
            </a:pPr>
            <a:r>
              <a:rPr lang="en-US" b="0" dirty="0" smtClean="0"/>
              <a:t>Lo </a:t>
            </a:r>
            <a:r>
              <a:rPr lang="en-US" b="0" dirty="0" err="1" smtClean="0"/>
              <a:t>mismo</a:t>
            </a:r>
            <a:r>
              <a:rPr lang="en-US" b="0" dirty="0" smtClean="0"/>
              <a:t> </a:t>
            </a:r>
            <a:r>
              <a:rPr lang="en-US" b="0" dirty="0" err="1" smtClean="0"/>
              <a:t>ocurre</a:t>
            </a:r>
            <a:r>
              <a:rPr lang="en-US" b="0" dirty="0" smtClean="0"/>
              <a:t> con la </a:t>
            </a:r>
            <a:r>
              <a:rPr lang="en-US" dirty="0" smtClean="0"/>
              <a:t>cookie </a:t>
            </a:r>
            <a:r>
              <a:rPr lang="en-US" b="0" dirty="0" err="1" smtClean="0"/>
              <a:t>almacenada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la </a:t>
            </a:r>
            <a:r>
              <a:rPr lang="en-US" b="0" dirty="0" err="1" smtClean="0"/>
              <a:t>ruta</a:t>
            </a:r>
            <a:r>
              <a:rPr lang="en-US" b="0" dirty="0" smtClean="0"/>
              <a:t> del </a:t>
            </a:r>
            <a:r>
              <a:rPr lang="en-US" b="0" dirty="0" err="1" smtClean="0"/>
              <a:t>usuario</a:t>
            </a:r>
            <a:r>
              <a:rPr lang="en-US" b="0" dirty="0" smtClean="0"/>
              <a:t> </a:t>
            </a:r>
            <a:r>
              <a:rPr lang="en-US" b="0" dirty="0" err="1" smtClean="0"/>
              <a:t>instalador</a:t>
            </a:r>
            <a:r>
              <a:rPr lang="en-US" b="0" dirty="0" smtClean="0"/>
              <a:t> del </a:t>
            </a:r>
            <a:r>
              <a:rPr lang="en-US" b="0" dirty="0" err="1" smtClean="0"/>
              <a:t>servicio</a:t>
            </a:r>
            <a:r>
              <a:rPr lang="en-US" b="0" dirty="0" smtClean="0"/>
              <a:t> de Rabbit, </a:t>
            </a:r>
            <a:r>
              <a:rPr lang="en-US" b="0" dirty="0" err="1" smtClean="0"/>
              <a:t>si</a:t>
            </a:r>
            <a:r>
              <a:rPr lang="en-US" b="0" dirty="0" smtClean="0"/>
              <a:t> </a:t>
            </a:r>
            <a:r>
              <a:rPr lang="en-US" b="0" dirty="0" err="1" smtClean="0"/>
              <a:t>es</a:t>
            </a:r>
            <a:r>
              <a:rPr lang="en-US" b="0" dirty="0"/>
              <a:t> </a:t>
            </a:r>
            <a:r>
              <a:rPr lang="en-US" b="0" dirty="0" smtClean="0"/>
              <a:t>la </a:t>
            </a:r>
            <a:r>
              <a:rPr lang="en-US" dirty="0" smtClean="0"/>
              <a:t>cookie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su</a:t>
            </a:r>
            <a:r>
              <a:rPr lang="en-US" b="0" dirty="0" smtClean="0"/>
              <a:t> </a:t>
            </a:r>
            <a:r>
              <a:rPr lang="en-US" b="0" dirty="0" err="1" smtClean="0"/>
              <a:t>directorio</a:t>
            </a:r>
            <a:r>
              <a:rPr lang="en-US" b="0" dirty="0" smtClean="0"/>
              <a:t> y la de C:/Windows/ no </a:t>
            </a:r>
            <a:r>
              <a:rPr lang="en-US" b="0" dirty="0" err="1" smtClean="0"/>
              <a:t>coinciden</a:t>
            </a:r>
            <a:r>
              <a:rPr lang="en-US" b="0" dirty="0" smtClean="0"/>
              <a:t>, de la </a:t>
            </a:r>
            <a:r>
              <a:rPr lang="en-US" b="0" dirty="0" err="1" smtClean="0"/>
              <a:t>misma</a:t>
            </a:r>
            <a:r>
              <a:rPr lang="en-US" b="0" dirty="0" smtClean="0"/>
              <a:t> forma la </a:t>
            </a:r>
            <a:r>
              <a:rPr lang="en-US" b="0" dirty="0" err="1" smtClean="0"/>
              <a:t>comunicación</a:t>
            </a:r>
            <a:r>
              <a:rPr lang="en-US" b="0" dirty="0" smtClean="0"/>
              <a:t> entre el </a:t>
            </a:r>
            <a:r>
              <a:rPr lang="en-US" b="0" dirty="0" err="1" smtClean="0"/>
              <a:t>usuario</a:t>
            </a:r>
            <a:r>
              <a:rPr lang="en-US" b="0" dirty="0" smtClean="0"/>
              <a:t> y la </a:t>
            </a:r>
            <a:r>
              <a:rPr lang="en-US" b="0" dirty="0" err="1" smtClean="0"/>
              <a:t>aplicación</a:t>
            </a:r>
            <a:r>
              <a:rPr lang="en-US" b="0" dirty="0" smtClean="0"/>
              <a:t> de Rabbit las </a:t>
            </a:r>
            <a:r>
              <a:rPr lang="en-US" b="0" dirty="0" err="1" smtClean="0"/>
              <a:t>peticiones</a:t>
            </a:r>
            <a:r>
              <a:rPr lang="en-US" b="0" dirty="0" smtClean="0"/>
              <a:t> de control </a:t>
            </a:r>
            <a:r>
              <a:rPr lang="en-US" b="0" dirty="0" err="1" smtClean="0"/>
              <a:t>serán</a:t>
            </a:r>
            <a:r>
              <a:rPr lang="en-US" b="0" dirty="0" smtClean="0"/>
              <a:t> </a:t>
            </a:r>
            <a:r>
              <a:rPr lang="en-US" b="0" dirty="0" err="1" smtClean="0"/>
              <a:t>denegadas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 </a:t>
            </a:r>
            <a:r>
              <a:rPr lang="en-US" b="0" dirty="0" err="1" smtClean="0"/>
              <a:t>defecto</a:t>
            </a:r>
            <a:r>
              <a:rPr lang="en-US" b="0" dirty="0" smtClean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7571136"/>
            <a:ext cx="5447986" cy="25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3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735650" y="960734"/>
            <a:ext cx="13241656" cy="136233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</a:t>
            </a:r>
            <a:r>
              <a:rPr lang="es-CO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CONSOLA / CLÚSTER</a:t>
            </a:r>
            <a:endParaRPr lang="es-CO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939112" y="1992250"/>
            <a:ext cx="12999592" cy="7750274"/>
            <a:chOff x="799406" y="1728614"/>
            <a:chExt cx="11025252" cy="5464309"/>
          </a:xfrm>
        </p:grpSpPr>
        <p:sp>
          <p:nvSpPr>
            <p:cNvPr id="6" name="Rectangle 10"/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 smtClean="0">
                  <a:solidFill>
                    <a:prstClr val="white"/>
                  </a:solidFill>
                  <a:latin typeface="Calibri" panose="020F0502020204030204"/>
                </a:rPr>
                <a:t>SINTAXIS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13"/>
            <p:cNvSpPr/>
            <p:nvPr/>
          </p:nvSpPr>
          <p:spPr>
            <a:xfrm>
              <a:off x="799406" y="2240677"/>
              <a:ext cx="11025252" cy="495224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16"/>
            <p:cNvSpPr/>
            <p:nvPr/>
          </p:nvSpPr>
          <p:spPr>
            <a:xfrm>
              <a:off x="1050929" y="2240222"/>
              <a:ext cx="10354287" cy="375947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tx2"/>
                  </a:solidFill>
                  <a:latin typeface="Calibri" panose="020F0502020204030204"/>
                </a:rPr>
                <a:t>r</a:t>
              </a:r>
              <a:r>
                <a:rPr kumimoji="0" lang="en-US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abbitmqctl</a:t>
              </a: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</a:t>
              </a:r>
              <a:r>
                <a:rPr kumimoji="0" lang="en-US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operación</a:t>
              </a: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chemeClr val="tx2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n		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	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Usado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para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indicar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el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nombre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de un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nodo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específico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.</a:t>
              </a:r>
              <a:endParaRPr lang="en-US" b="0" dirty="0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q		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	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Utilizado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para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ejecutar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las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instrucciones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en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modo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silencioso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.</a:t>
              </a:r>
            </a:p>
            <a:p>
              <a:pPr lvl="0"/>
              <a:r>
                <a:rPr lang="en-US" b="0" dirty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	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		Los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mensajes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informativos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son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suprimidos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.</a:t>
              </a:r>
              <a:endParaRPr lang="en-US" b="0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endParaRPr>
            </a:p>
            <a:p>
              <a:pPr lvl="0"/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--dry-run	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	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No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ejecuta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el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comando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, solo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muestra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el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mensaje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informativo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.</a:t>
              </a:r>
              <a:endParaRPr lang="en-US" b="0" dirty="0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t		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	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Utilizado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para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indicar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el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tiempo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máximo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de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espera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0" dirty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	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		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Por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defecto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es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infinito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, </a:t>
              </a:r>
              <a:r>
                <a:rPr lang="en-US" b="0" dirty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default is infinity </a:t>
              </a:r>
              <a:endParaRPr lang="en-US" b="0" dirty="0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l		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	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Used </a:t>
              </a:r>
              <a:r>
                <a:rPr lang="en-US" b="0" dirty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to support long node name </a:t>
              </a:r>
              <a:endParaRPr lang="en-US" b="0" dirty="0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/>
              <a:r>
                <a:rPr lang="en-US" dirty="0">
                  <a:solidFill>
                    <a:schemeClr val="tx2"/>
                  </a:solidFill>
                </a:rPr>
                <a:t>--</a:t>
              </a:r>
              <a:r>
                <a:rPr lang="en-US" dirty="0" err="1">
                  <a:solidFill>
                    <a:schemeClr val="tx2"/>
                  </a:solidFill>
                </a:rPr>
                <a:t>erlang</a:t>
              </a:r>
              <a:r>
                <a:rPr lang="en-US" dirty="0">
                  <a:solidFill>
                    <a:schemeClr val="tx2"/>
                  </a:solidFill>
                </a:rPr>
                <a:t>-cookie </a:t>
              </a:r>
              <a:r>
                <a:rPr lang="en-US" dirty="0" smtClean="0">
                  <a:solidFill>
                    <a:schemeClr val="tx2"/>
                  </a:solidFill>
                </a:rPr>
                <a:t>	</a:t>
              </a:r>
              <a:r>
                <a:rPr lang="en-US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	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Empleado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para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indicar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una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Cookie de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Erlang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específica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.</a:t>
              </a:r>
            </a:p>
            <a:p>
              <a:pPr lvl="0"/>
              <a:r>
                <a:rPr lang="en-US" b="0" dirty="0">
                  <a:solidFill>
                    <a:schemeClr val="tx2"/>
                  </a:solidFill>
                  <a:sym typeface="Wingdings" panose="05000000000000000000" pitchFamily="2" charset="2"/>
                </a:rPr>
                <a:t>	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		Se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utiliza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para que el commando use la Cookie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indicada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y no la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registrada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en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los</a:t>
              </a:r>
              <a:endParaRPr lang="en-US" b="0" dirty="0" smtClean="0">
                <a:solidFill>
                  <a:schemeClr val="tx2"/>
                </a:solidFill>
                <a:sym typeface="Wingdings" panose="05000000000000000000" pitchFamily="2" charset="2"/>
              </a:endParaRPr>
            </a:p>
            <a:p>
              <a:pPr lvl="0"/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			directories de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usuario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.</a:t>
              </a:r>
              <a:endParaRPr lang="en-US" b="0" dirty="0">
                <a:solidFill>
                  <a:schemeClr val="tx2"/>
                </a:solidFill>
                <a:sym typeface="Wingdings" panose="05000000000000000000" pitchFamily="2" charset="2"/>
              </a:endParaRPr>
            </a:p>
            <a:p>
              <a:pPr lvl="0"/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endParaRPr>
            </a:p>
            <a:p>
              <a:pPr lvl="0"/>
              <a:r>
                <a:rPr kumimoji="0" lang="en-US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Comando</a:t>
              </a:r>
              <a:r>
                <a:rPr kumimoji="0" lang="en-US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 de </a:t>
              </a:r>
              <a:r>
                <a:rPr kumimoji="0" lang="en-US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ejemplo</a:t>
              </a:r>
              <a:r>
                <a:rPr kumimoji="0" lang="en-US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:</a:t>
              </a:r>
              <a:endParaRPr lang="en-US" dirty="0">
                <a:solidFill>
                  <a:schemeClr val="tx2"/>
                </a:solidFill>
                <a:sym typeface="Wingdings" panose="05000000000000000000" pitchFamily="2" charset="2"/>
              </a:endParaRPr>
            </a:p>
            <a:p>
              <a:pPr lvl="0"/>
              <a:endParaRPr lang="en-US" dirty="0">
                <a:solidFill>
                  <a:schemeClr val="tx2"/>
                </a:solidFill>
                <a:sym typeface="Wingdings" panose="05000000000000000000" pitchFamily="2" charset="2"/>
              </a:endParaRPr>
            </a:p>
            <a:p>
              <a:pPr lvl="0" algn="ctr"/>
              <a:r>
                <a:rPr lang="en-US" sz="1500" b="0" dirty="0">
                  <a:solidFill>
                    <a:schemeClr val="tx2"/>
                  </a:solidFill>
                  <a:sym typeface="Wingdings" panose="05000000000000000000" pitchFamily="2" charset="2"/>
                </a:rPr>
                <a:t> </a:t>
              </a:r>
              <a:r>
                <a:rPr lang="en-US" sz="1650" b="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sz="1650" b="0" dirty="0">
                  <a:solidFill>
                    <a:schemeClr val="tx2"/>
                  </a:solidFill>
                  <a:sym typeface="Wingdings" panose="05000000000000000000" pitchFamily="2" charset="2"/>
                </a:rPr>
                <a:t> -n </a:t>
              </a:r>
              <a:r>
                <a:rPr lang="en-US" sz="1650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rabbitmqnodo@hostname.com </a:t>
              </a:r>
              <a:r>
                <a:rPr lang="en-US" sz="1650" b="0" dirty="0">
                  <a:solidFill>
                    <a:schemeClr val="tx2"/>
                  </a:solidFill>
                  <a:sym typeface="Wingdings" panose="05000000000000000000" pitchFamily="2" charset="2"/>
                </a:rPr>
                <a:t>-q -l --dry-run -t 50 --erlang-cookie "ROXXSYIDHGRNXOEIPPCZ" </a:t>
              </a:r>
              <a:r>
                <a:rPr lang="en-US" sz="1650" b="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cluster_status</a:t>
              </a:r>
              <a:endParaRPr kumimoji="0" lang="en-US" sz="16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69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735650" y="960734"/>
            <a:ext cx="13241656" cy="136233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</a:t>
            </a:r>
            <a:r>
              <a:rPr lang="es-CO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CONSOLA / CLÚSTER</a:t>
            </a:r>
            <a:endParaRPr lang="es-CO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18"/>
          <p:cNvGrpSpPr/>
          <p:nvPr/>
        </p:nvGrpSpPr>
        <p:grpSpPr>
          <a:xfrm>
            <a:off x="939112" y="1992250"/>
            <a:ext cx="12999592" cy="7750274"/>
            <a:chOff x="799406" y="1728614"/>
            <a:chExt cx="11025252" cy="5464309"/>
          </a:xfrm>
        </p:grpSpPr>
        <p:sp>
          <p:nvSpPr>
            <p:cNvPr id="10" name="Rectangle 10"/>
            <p:cNvSpPr/>
            <p:nvPr/>
          </p:nvSpPr>
          <p:spPr>
            <a:xfrm>
              <a:off x="799406" y="1728614"/>
              <a:ext cx="11025252" cy="51206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dirty="0" smtClean="0">
                  <a:solidFill>
                    <a:prstClr val="white"/>
                  </a:solidFill>
                  <a:latin typeface="Calibri" panose="020F0502020204030204"/>
                </a:rPr>
                <a:t>SINTAXIS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3"/>
            <p:cNvSpPr/>
            <p:nvPr/>
          </p:nvSpPr>
          <p:spPr>
            <a:xfrm>
              <a:off x="799406" y="2240677"/>
              <a:ext cx="11025252" cy="495224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6"/>
            <p:cNvSpPr/>
            <p:nvPr/>
          </p:nvSpPr>
          <p:spPr>
            <a:xfrm>
              <a:off x="1050929" y="2240222"/>
              <a:ext cx="10354287" cy="375947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tx2"/>
                  </a:solidFill>
                  <a:latin typeface="Calibri" panose="020F0502020204030204"/>
                </a:rPr>
                <a:t>r</a:t>
              </a:r>
              <a:r>
                <a:rPr kumimoji="0" lang="en-US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abbitmqctl</a:t>
              </a: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&lt;operation&gt;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chemeClr val="tx2"/>
                </a:solidFill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n		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	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Usado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para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indicar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el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nombre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de un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nodo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específico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.</a:t>
              </a:r>
              <a:endParaRPr lang="en-US" b="0" dirty="0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q		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	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Utilizado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para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ejecutar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las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instrucciones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en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modo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silencioso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.</a:t>
              </a:r>
            </a:p>
            <a:p>
              <a:pPr lvl="0"/>
              <a:r>
                <a:rPr lang="en-US" b="0" dirty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	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		Los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mensajes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informativos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son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suprimidos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.</a:t>
              </a:r>
              <a:endParaRPr lang="en-US" b="0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endParaRPr>
            </a:p>
            <a:p>
              <a:pPr lvl="0"/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--dry-run	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	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No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ejecuta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el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comando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, solo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muestra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el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mensaje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informativo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.</a:t>
              </a:r>
              <a:endParaRPr lang="en-US" b="0" dirty="0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t		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	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Utilizado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para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indicar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el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tiempo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máximo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de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espera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0" dirty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	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		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Por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defecto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es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infinito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, </a:t>
              </a:r>
              <a:r>
                <a:rPr lang="en-US" b="0" dirty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default is infinity </a:t>
              </a:r>
              <a:endParaRPr lang="en-US" b="0" dirty="0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tx2"/>
                  </a:solidFill>
                  <a:latin typeface="Consolas" panose="020B0609020204030204" pitchFamily="49" charset="0"/>
                </a:rPr>
                <a:t>-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</a:rPr>
                <a:t>l		</a:t>
              </a:r>
              <a:r>
                <a:rPr lang="en-US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	</a:t>
              </a:r>
              <a:r>
                <a:rPr lang="en-US" b="0" dirty="0" smtClean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Used </a:t>
              </a:r>
              <a:r>
                <a:rPr lang="en-US" b="0" dirty="0">
                  <a:solidFill>
                    <a:schemeClr val="tx2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to support long node name </a:t>
              </a:r>
              <a:endParaRPr lang="en-US" b="0" dirty="0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/>
              <a:r>
                <a:rPr lang="en-US" dirty="0">
                  <a:solidFill>
                    <a:schemeClr val="tx2"/>
                  </a:solidFill>
                </a:rPr>
                <a:t>--</a:t>
              </a:r>
              <a:r>
                <a:rPr lang="en-US" dirty="0" err="1">
                  <a:solidFill>
                    <a:schemeClr val="tx2"/>
                  </a:solidFill>
                </a:rPr>
                <a:t>erlang</a:t>
              </a:r>
              <a:r>
                <a:rPr lang="en-US" dirty="0">
                  <a:solidFill>
                    <a:schemeClr val="tx2"/>
                  </a:solidFill>
                </a:rPr>
                <a:t>-cookie </a:t>
              </a:r>
              <a:r>
                <a:rPr lang="en-US" dirty="0" smtClean="0">
                  <a:solidFill>
                    <a:schemeClr val="tx2"/>
                  </a:solidFill>
                </a:rPr>
                <a:t>	</a:t>
              </a:r>
              <a:r>
                <a:rPr lang="en-US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	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Empleado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para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indicar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una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Cookie de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Erlang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específica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.</a:t>
              </a:r>
            </a:p>
            <a:p>
              <a:pPr lvl="0"/>
              <a:r>
                <a:rPr lang="en-US" b="0" dirty="0">
                  <a:solidFill>
                    <a:schemeClr val="tx2"/>
                  </a:solidFill>
                  <a:sym typeface="Wingdings" panose="05000000000000000000" pitchFamily="2" charset="2"/>
                </a:rPr>
                <a:t>	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		Se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utiliza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para que el commando use la Cookie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indicada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y no la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registrada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en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los</a:t>
              </a:r>
              <a:endParaRPr lang="en-US" b="0" dirty="0" smtClean="0">
                <a:solidFill>
                  <a:schemeClr val="tx2"/>
                </a:solidFill>
                <a:sym typeface="Wingdings" panose="05000000000000000000" pitchFamily="2" charset="2"/>
              </a:endParaRPr>
            </a:p>
            <a:p>
              <a:pPr lvl="0"/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			directories de </a:t>
              </a:r>
              <a:r>
                <a:rPr lang="en-US" b="0" dirty="0" err="1" smtClean="0">
                  <a:solidFill>
                    <a:schemeClr val="tx2"/>
                  </a:solidFill>
                  <a:sym typeface="Wingdings" panose="05000000000000000000" pitchFamily="2" charset="2"/>
                </a:rPr>
                <a:t>usuario</a:t>
              </a:r>
              <a:r>
                <a:rPr lang="en-US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.</a:t>
              </a:r>
              <a:endParaRPr lang="en-US" b="0" dirty="0">
                <a:solidFill>
                  <a:schemeClr val="tx2"/>
                </a:solidFill>
                <a:sym typeface="Wingdings" panose="05000000000000000000" pitchFamily="2" charset="2"/>
              </a:endParaRPr>
            </a:p>
            <a:p>
              <a:pPr lvl="0"/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endParaRPr>
            </a:p>
            <a:p>
              <a:pPr lvl="0"/>
              <a:r>
                <a:rPr kumimoji="0" lang="en-US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Comando</a:t>
              </a:r>
              <a:r>
                <a:rPr kumimoji="0" lang="en-US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 de </a:t>
              </a:r>
              <a:r>
                <a:rPr kumimoji="0" lang="en-US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ejemplo</a:t>
              </a:r>
              <a:r>
                <a:rPr kumimoji="0" lang="en-US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:</a:t>
              </a:r>
              <a:endParaRPr lang="en-US" dirty="0">
                <a:solidFill>
                  <a:schemeClr val="tx2"/>
                </a:solidFill>
                <a:sym typeface="Wingdings" panose="05000000000000000000" pitchFamily="2" charset="2"/>
              </a:endParaRPr>
            </a:p>
            <a:p>
              <a:pPr lvl="0"/>
              <a:endParaRPr lang="en-US" dirty="0">
                <a:solidFill>
                  <a:schemeClr val="tx2"/>
                </a:solidFill>
                <a:sym typeface="Wingdings" panose="05000000000000000000" pitchFamily="2" charset="2"/>
              </a:endParaRPr>
            </a:p>
            <a:p>
              <a:pPr lvl="0" algn="ctr"/>
              <a:r>
                <a:rPr lang="en-US" sz="1500" b="0" dirty="0">
                  <a:solidFill>
                    <a:schemeClr val="tx2"/>
                  </a:solidFill>
                  <a:sym typeface="Wingdings" panose="05000000000000000000" pitchFamily="2" charset="2"/>
                </a:rPr>
                <a:t> </a:t>
              </a:r>
              <a:r>
                <a:rPr lang="en-US" sz="1650" b="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rabbitmqctl</a:t>
              </a:r>
              <a:r>
                <a:rPr lang="en-US" sz="1650" b="0" dirty="0">
                  <a:solidFill>
                    <a:schemeClr val="tx2"/>
                  </a:solidFill>
                  <a:sym typeface="Wingdings" panose="05000000000000000000" pitchFamily="2" charset="2"/>
                </a:rPr>
                <a:t> -n </a:t>
              </a:r>
              <a:r>
                <a:rPr lang="en-US" sz="1650" b="0" dirty="0" smtClean="0">
                  <a:solidFill>
                    <a:schemeClr val="tx2"/>
                  </a:solidFill>
                  <a:sym typeface="Wingdings" panose="05000000000000000000" pitchFamily="2" charset="2"/>
                </a:rPr>
                <a:t>rabbitmqnodo@hostname.com </a:t>
              </a:r>
              <a:r>
                <a:rPr lang="en-US" sz="1650" b="0" dirty="0">
                  <a:solidFill>
                    <a:schemeClr val="tx2"/>
                  </a:solidFill>
                  <a:sym typeface="Wingdings" panose="05000000000000000000" pitchFamily="2" charset="2"/>
                </a:rPr>
                <a:t>-q -l --dry-run -t 50 --erlang-cookie "ROXXSYIDHGRNXOEIPPCZ" </a:t>
              </a:r>
              <a:r>
                <a:rPr lang="en-US" sz="1650" b="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cluster_status</a:t>
              </a:r>
              <a:endParaRPr kumimoji="0" lang="en-US" sz="16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48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735650" y="960734"/>
            <a:ext cx="13241656" cy="136233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</a:t>
            </a:r>
            <a:r>
              <a:rPr lang="es-CO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CONSOLA / CLÚSTER</a:t>
            </a:r>
            <a:endParaRPr lang="es-CO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73824"/>
              </p:ext>
            </p:extLst>
          </p:nvPr>
        </p:nvGraphicFramePr>
        <p:xfrm>
          <a:off x="1023282" y="1977082"/>
          <a:ext cx="12666391" cy="78094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34034">
                  <a:extLst>
                    <a:ext uri="{9D8B030D-6E8A-4147-A177-3AD203B41FA5}">
                      <a16:colId xmlns:a16="http://schemas.microsoft.com/office/drawing/2014/main" val="1320198646"/>
                    </a:ext>
                  </a:extLst>
                </a:gridCol>
                <a:gridCol w="9132357">
                  <a:extLst>
                    <a:ext uri="{9D8B030D-6E8A-4147-A177-3AD203B41FA5}">
                      <a16:colId xmlns:a16="http://schemas.microsoft.com/office/drawing/2014/main" val="2406848960"/>
                    </a:ext>
                  </a:extLst>
                </a:gridCol>
              </a:tblGrid>
              <a:tr h="10222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Variable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Información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167996"/>
                  </a:ext>
                </a:extLst>
              </a:tr>
              <a:tr h="1825013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join_cluster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 le </a:t>
                      </a:r>
                      <a:r>
                        <a:rPr lang="en-US" dirty="0" err="1" smtClean="0"/>
                        <a:t>indica</a:t>
                      </a:r>
                      <a:r>
                        <a:rPr lang="en-US" dirty="0" smtClean="0"/>
                        <a:t> a un </a:t>
                      </a:r>
                      <a:r>
                        <a:rPr lang="en-US" dirty="0" err="1" smtClean="0"/>
                        <a:t>servidor</a:t>
                      </a:r>
                      <a:r>
                        <a:rPr lang="en-US" dirty="0" smtClean="0"/>
                        <a:t> que se </a:t>
                      </a:r>
                      <a:r>
                        <a:rPr lang="en-US" dirty="0" err="1" smtClean="0"/>
                        <a:t>una</a:t>
                      </a:r>
                      <a:r>
                        <a:rPr lang="en-US" dirty="0" smtClean="0"/>
                        <a:t> a un cluster, 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puede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enviar</a:t>
                      </a:r>
                      <a:r>
                        <a:rPr lang="en-US" baseline="0" dirty="0" smtClean="0"/>
                        <a:t> la </a:t>
                      </a:r>
                      <a:r>
                        <a:rPr lang="en-US" baseline="0" dirty="0" err="1" smtClean="0"/>
                        <a:t>bandera</a:t>
                      </a:r>
                      <a:r>
                        <a:rPr lang="en-US" baseline="0" dirty="0" smtClean="0"/>
                        <a:t> de --ram para </a:t>
                      </a:r>
                      <a:r>
                        <a:rPr lang="en-US" baseline="0" dirty="0" err="1" smtClean="0"/>
                        <a:t>indicara</a:t>
                      </a:r>
                      <a:r>
                        <a:rPr lang="en-US" baseline="0" dirty="0" smtClean="0"/>
                        <a:t> que el </a:t>
                      </a:r>
                      <a:r>
                        <a:rPr lang="en-US" baseline="0" dirty="0" err="1" smtClean="0"/>
                        <a:t>nodo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agregar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</a:t>
                      </a:r>
                      <a:r>
                        <a:rPr lang="en-US" baseline="0" dirty="0" smtClean="0"/>
                        <a:t> un </a:t>
                      </a:r>
                      <a:r>
                        <a:rPr lang="en-US" baseline="0" dirty="0" err="1" smtClean="0"/>
                        <a:t>nodo</a:t>
                      </a:r>
                      <a:r>
                        <a:rPr lang="en-US" baseline="0" dirty="0" smtClean="0"/>
                        <a:t> de ram, </a:t>
                      </a:r>
                      <a:r>
                        <a:rPr lang="en-US" baseline="0" dirty="0" err="1" smtClean="0"/>
                        <a:t>si</a:t>
                      </a:r>
                      <a:r>
                        <a:rPr lang="en-US" baseline="0" dirty="0" smtClean="0"/>
                        <a:t> no se </a:t>
                      </a:r>
                      <a:r>
                        <a:rPr lang="en-US" baseline="0" dirty="0" err="1" smtClean="0"/>
                        <a:t>envía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queda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configurado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como</a:t>
                      </a:r>
                      <a:r>
                        <a:rPr lang="en-US" baseline="0" dirty="0" smtClean="0"/>
                        <a:t> un </a:t>
                      </a:r>
                      <a:r>
                        <a:rPr lang="en-US" baseline="0" dirty="0" err="1" smtClean="0"/>
                        <a:t>nodo</a:t>
                      </a:r>
                      <a:r>
                        <a:rPr lang="en-US" baseline="0" dirty="0" smtClean="0"/>
                        <a:t> de disco. Los </a:t>
                      </a:r>
                      <a:r>
                        <a:rPr lang="en-US" baseline="0" dirty="0" err="1" smtClean="0"/>
                        <a:t>servidores</a:t>
                      </a:r>
                      <a:r>
                        <a:rPr lang="en-US" baseline="0" dirty="0" smtClean="0"/>
                        <a:t> de SISE se </a:t>
                      </a:r>
                      <a:r>
                        <a:rPr lang="en-US" baseline="0" dirty="0" err="1" smtClean="0"/>
                        <a:t>configuran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nodos</a:t>
                      </a:r>
                      <a:r>
                        <a:rPr lang="en-US" baseline="0" dirty="0" smtClean="0"/>
                        <a:t> de disco. Para </a:t>
                      </a:r>
                      <a:r>
                        <a:rPr lang="en-US" baseline="0" dirty="0" err="1" smtClean="0"/>
                        <a:t>dejar</a:t>
                      </a:r>
                      <a:r>
                        <a:rPr lang="en-US" baseline="0" dirty="0" smtClean="0"/>
                        <a:t> un cluster se </a:t>
                      </a:r>
                      <a:r>
                        <a:rPr lang="en-US" baseline="0" dirty="0" err="1" smtClean="0"/>
                        <a:t>debe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hacer</a:t>
                      </a:r>
                      <a:r>
                        <a:rPr lang="en-US" baseline="0" dirty="0" smtClean="0"/>
                        <a:t> un reset o </a:t>
                      </a:r>
                      <a:r>
                        <a:rPr lang="en-US" baseline="0" dirty="0" err="1" smtClean="0"/>
                        <a:t>ejecutar</a:t>
                      </a:r>
                      <a:r>
                        <a:rPr lang="en-US" baseline="0" dirty="0" smtClean="0"/>
                        <a:t> el commando </a:t>
                      </a:r>
                      <a:r>
                        <a:rPr lang="en-US" baseline="0" dirty="0" err="1" smtClean="0"/>
                        <a:t>forget_cluster_node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810895"/>
                  </a:ext>
                </a:extLst>
              </a:tr>
              <a:tr h="1536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cluster_status</a:t>
                      </a:r>
                      <a:endParaRPr lang="es-CO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Muestra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información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los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nodos</a:t>
                      </a:r>
                      <a:r>
                        <a:rPr lang="en-US" dirty="0" smtClean="0"/>
                        <a:t> 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tipo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pertenecientes</a:t>
                      </a:r>
                      <a:r>
                        <a:rPr lang="en-US" baseline="0" dirty="0" smtClean="0"/>
                        <a:t> al cluster al </a:t>
                      </a:r>
                      <a:r>
                        <a:rPr lang="en-US" baseline="0" dirty="0" err="1" smtClean="0"/>
                        <a:t>cual</a:t>
                      </a:r>
                      <a:r>
                        <a:rPr lang="en-US" baseline="0" dirty="0" smtClean="0"/>
                        <a:t> se </a:t>
                      </a:r>
                      <a:r>
                        <a:rPr lang="en-US" baseline="0" dirty="0" err="1" smtClean="0"/>
                        <a:t>encuentra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unido</a:t>
                      </a:r>
                      <a:r>
                        <a:rPr lang="en-US" baseline="0" dirty="0" smtClean="0"/>
                        <a:t> el </a:t>
                      </a:r>
                      <a:r>
                        <a:rPr lang="en-US" baseline="0" dirty="0" err="1" smtClean="0"/>
                        <a:t>servidor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desde</a:t>
                      </a:r>
                      <a:r>
                        <a:rPr lang="en-US" baseline="0" dirty="0" smtClean="0"/>
                        <a:t> el que se </a:t>
                      </a:r>
                      <a:r>
                        <a:rPr lang="en-US" baseline="0" dirty="0" err="1" smtClean="0"/>
                        <a:t>ejecuta</a:t>
                      </a:r>
                      <a:r>
                        <a:rPr lang="en-US" baseline="0" dirty="0" smtClean="0"/>
                        <a:t> el </a:t>
                      </a:r>
                      <a:r>
                        <a:rPr lang="en-US" baseline="0" dirty="0" err="1" smtClean="0"/>
                        <a:t>comando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035870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forget_cluster_node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Elimina</a:t>
                      </a:r>
                      <a:r>
                        <a:rPr lang="es-CO" baseline="0" dirty="0" smtClean="0"/>
                        <a:t> a un nodo, inclusive de forma remota de un clúster, se puede enviar la bandera --offline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928901"/>
                  </a:ext>
                </a:extLst>
              </a:tr>
              <a:tr h="818348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stop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Detiene</a:t>
                      </a:r>
                      <a:r>
                        <a:rPr lang="es-CO" baseline="0" dirty="0" smtClean="0"/>
                        <a:t> el nodo </a:t>
                      </a:r>
                      <a:r>
                        <a:rPr lang="es-CO" baseline="0" dirty="0" err="1" smtClean="0"/>
                        <a:t>erlang</a:t>
                      </a:r>
                      <a:r>
                        <a:rPr lang="es-CO" baseline="0" dirty="0" smtClean="0"/>
                        <a:t>, y por tanto cualquier aplicación de </a:t>
                      </a:r>
                      <a:r>
                        <a:rPr lang="es-CO" baseline="0" dirty="0" err="1" smtClean="0"/>
                        <a:t>rabbit</a:t>
                      </a:r>
                      <a:r>
                        <a:rPr lang="es-CO" baseline="0" dirty="0" smtClean="0"/>
                        <a:t> ejecutándose.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360289"/>
                  </a:ext>
                </a:extLst>
              </a:tr>
              <a:tr h="79758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start_app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Inicia la aplicación de </a:t>
                      </a:r>
                      <a:r>
                        <a:rPr lang="es-CO" dirty="0" err="1" smtClean="0"/>
                        <a:t>RabbitMQ</a:t>
                      </a:r>
                      <a:endParaRPr lang="es-CO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450236"/>
                  </a:ext>
                </a:extLst>
              </a:tr>
              <a:tr h="102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start</a:t>
                      </a:r>
                      <a:endParaRPr lang="es-CO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Inicia el nodo </a:t>
                      </a:r>
                      <a:r>
                        <a:rPr lang="es-CO" dirty="0" err="1" smtClean="0"/>
                        <a:t>erlang</a:t>
                      </a:r>
                      <a:r>
                        <a:rPr lang="es-CO" dirty="0" smtClean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26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35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 txBox="1">
            <a:spLocks/>
          </p:cNvSpPr>
          <p:nvPr/>
        </p:nvSpPr>
        <p:spPr>
          <a:xfrm>
            <a:off x="735650" y="960734"/>
            <a:ext cx="13241656" cy="136233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RABBIT - CONSOLA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51169"/>
              </p:ext>
            </p:extLst>
          </p:nvPr>
        </p:nvGraphicFramePr>
        <p:xfrm>
          <a:off x="1023282" y="1977082"/>
          <a:ext cx="12666391" cy="517130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34034">
                  <a:extLst>
                    <a:ext uri="{9D8B030D-6E8A-4147-A177-3AD203B41FA5}">
                      <a16:colId xmlns:a16="http://schemas.microsoft.com/office/drawing/2014/main" val="1320198646"/>
                    </a:ext>
                  </a:extLst>
                </a:gridCol>
                <a:gridCol w="9132357">
                  <a:extLst>
                    <a:ext uri="{9D8B030D-6E8A-4147-A177-3AD203B41FA5}">
                      <a16:colId xmlns:a16="http://schemas.microsoft.com/office/drawing/2014/main" val="2406848960"/>
                    </a:ext>
                  </a:extLst>
                </a:gridCol>
              </a:tblGrid>
              <a:tr h="10222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Variable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Información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167996"/>
                  </a:ext>
                </a:extLst>
              </a:tr>
              <a:tr h="1825013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reset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Lleva</a:t>
                      </a:r>
                      <a:r>
                        <a:rPr lang="en-US" baseline="0" dirty="0" smtClean="0"/>
                        <a:t> al </a:t>
                      </a:r>
                      <a:r>
                        <a:rPr lang="en-US" baseline="0" dirty="0" err="1" smtClean="0"/>
                        <a:t>nodo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RabbitMQ</a:t>
                      </a:r>
                      <a:r>
                        <a:rPr lang="en-US" baseline="0" dirty="0" smtClean="0"/>
                        <a:t> a un </a:t>
                      </a:r>
                      <a:r>
                        <a:rPr lang="en-US" baseline="0" dirty="0" err="1" smtClean="0"/>
                        <a:t>estado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virgen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eliminando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toda</a:t>
                      </a:r>
                      <a:r>
                        <a:rPr lang="en-US" baseline="0" dirty="0" smtClean="0"/>
                        <a:t> la data de la base de </a:t>
                      </a:r>
                      <a:r>
                        <a:rPr lang="en-US" baseline="0" dirty="0" err="1" smtClean="0"/>
                        <a:t>datos</a:t>
                      </a:r>
                      <a:r>
                        <a:rPr lang="en-US" baseline="0" dirty="0" smtClean="0"/>
                        <a:t> de </a:t>
                      </a:r>
                      <a:r>
                        <a:rPr lang="en-US" baseline="0" dirty="0" err="1" smtClean="0"/>
                        <a:t>administración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así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usuarios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vhost</a:t>
                      </a:r>
                      <a:r>
                        <a:rPr lang="en-US" baseline="0" dirty="0" smtClean="0"/>
                        <a:t>, colas y </a:t>
                      </a:r>
                      <a:r>
                        <a:rPr lang="en-US" baseline="0" dirty="0" err="1" smtClean="0"/>
                        <a:t>elimina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todos</a:t>
                      </a:r>
                      <a:r>
                        <a:rPr lang="en-US" baseline="0" dirty="0" smtClean="0"/>
                        <a:t> lo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Returns a </a:t>
                      </a:r>
                      <a:r>
                        <a:rPr lang="en-US" dirty="0" err="1" smtClean="0"/>
                        <a:t>RabbitMQ</a:t>
                      </a:r>
                      <a:r>
                        <a:rPr lang="en-US" dirty="0" smtClean="0"/>
                        <a:t> node to its virgin state. </a:t>
                      </a:r>
                    </a:p>
                    <a:p>
                      <a:r>
                        <a:rPr lang="en-US" dirty="0" smtClean="0"/>
                        <a:t>Removes the node from any cluster it belongs to, removes all data from the management database, such as configured users and </a:t>
                      </a:r>
                      <a:r>
                        <a:rPr lang="en-US" dirty="0" err="1" smtClean="0"/>
                        <a:t>vhosts</a:t>
                      </a:r>
                      <a:r>
                        <a:rPr lang="en-US" dirty="0" smtClean="0"/>
                        <a:t>, and deletes all persistent messages.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810895"/>
                  </a:ext>
                </a:extLst>
              </a:tr>
              <a:tr h="1536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force_reset</a:t>
                      </a:r>
                      <a:endParaRPr lang="es-CO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Lleva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RabbitMQ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su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estado</a:t>
                      </a:r>
                      <a:r>
                        <a:rPr lang="en-US" baseline="0" dirty="0" smtClean="0"/>
                        <a:t> virgin de forma </a:t>
                      </a:r>
                      <a:r>
                        <a:rPr lang="en-US" baseline="0" dirty="0" err="1" smtClean="0"/>
                        <a:t>forzosa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r>
                        <a:rPr lang="en-US" baseline="0" dirty="0" smtClean="0"/>
                        <a:t>Este commando </a:t>
                      </a:r>
                      <a:r>
                        <a:rPr lang="en-US" baseline="0" dirty="0" err="1" smtClean="0"/>
                        <a:t>difiere</a:t>
                      </a:r>
                      <a:r>
                        <a:rPr lang="en-US" baseline="0" dirty="0" smtClean="0"/>
                        <a:t> del </a:t>
                      </a:r>
                      <a:r>
                        <a:rPr lang="en-US" b="1" baseline="0" dirty="0" smtClean="0"/>
                        <a:t>reset </a:t>
                      </a:r>
                      <a:r>
                        <a:rPr lang="en-US" b="0" baseline="0" dirty="0" err="1" smtClean="0"/>
                        <a:t>en</a:t>
                      </a:r>
                      <a:r>
                        <a:rPr lang="en-US" b="0" baseline="0" dirty="0" smtClean="0"/>
                        <a:t> que </a:t>
                      </a:r>
                      <a:r>
                        <a:rPr lang="en-US" b="0" baseline="0" dirty="0" err="1" smtClean="0"/>
                        <a:t>es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ejecutado</a:t>
                      </a:r>
                      <a:r>
                        <a:rPr lang="en-US" b="0" baseline="0" dirty="0" smtClean="0"/>
                        <a:t> de forma </a:t>
                      </a:r>
                      <a:r>
                        <a:rPr lang="en-US" b="0" baseline="0" dirty="0" err="1" smtClean="0"/>
                        <a:t>incondicional</a:t>
                      </a:r>
                      <a:r>
                        <a:rPr lang="en-US" b="0" baseline="0" dirty="0" smtClean="0"/>
                        <a:t>, sin importer el </a:t>
                      </a:r>
                      <a:r>
                        <a:rPr lang="en-US" b="0" baseline="0" dirty="0" err="1" smtClean="0"/>
                        <a:t>estado</a:t>
                      </a:r>
                      <a:r>
                        <a:rPr lang="en-US" b="0" baseline="0" dirty="0" smtClean="0"/>
                        <a:t> actual de la base de </a:t>
                      </a:r>
                      <a:r>
                        <a:rPr lang="en-US" b="0" baseline="0" dirty="0" err="1" smtClean="0"/>
                        <a:t>datos</a:t>
                      </a:r>
                      <a:r>
                        <a:rPr lang="en-US" b="0" baseline="0" dirty="0" smtClean="0"/>
                        <a:t> de </a:t>
                      </a:r>
                      <a:r>
                        <a:rPr lang="en-US" b="0" baseline="0" dirty="0" err="1" smtClean="0"/>
                        <a:t>administración</a:t>
                      </a:r>
                      <a:r>
                        <a:rPr lang="en-US" b="0" baseline="0" dirty="0" smtClean="0"/>
                        <a:t> y la </a:t>
                      </a:r>
                      <a:r>
                        <a:rPr lang="en-US" b="0" baseline="0" dirty="0" err="1" smtClean="0"/>
                        <a:t>configuración</a:t>
                      </a:r>
                      <a:r>
                        <a:rPr lang="en-US" b="0" baseline="0" dirty="0" smtClean="0"/>
                        <a:t> del cluster. </a:t>
                      </a:r>
                      <a:r>
                        <a:rPr lang="en-US" b="0" baseline="0" dirty="0" err="1" smtClean="0"/>
                        <a:t>Debe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únicamente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ser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utilizado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como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última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opción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si</a:t>
                      </a:r>
                      <a:r>
                        <a:rPr lang="en-US" b="0" baseline="0" dirty="0" smtClean="0"/>
                        <a:t> la base de </a:t>
                      </a:r>
                      <a:r>
                        <a:rPr lang="en-US" b="0" baseline="0" dirty="0" err="1" smtClean="0"/>
                        <a:t>datos</a:t>
                      </a:r>
                      <a:r>
                        <a:rPr lang="en-US" b="0" baseline="0" dirty="0" smtClean="0"/>
                        <a:t> o la </a:t>
                      </a:r>
                      <a:r>
                        <a:rPr lang="en-US" b="0" baseline="0" dirty="0" err="1" smtClean="0"/>
                        <a:t>configuración</a:t>
                      </a:r>
                      <a:r>
                        <a:rPr lang="en-US" b="0" baseline="0" dirty="0" smtClean="0"/>
                        <a:t> del cluster se </a:t>
                      </a:r>
                      <a:r>
                        <a:rPr lang="en-US" b="0" baseline="0" dirty="0" err="1" smtClean="0"/>
                        <a:t>encuentra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corrupta</a:t>
                      </a:r>
                      <a:r>
                        <a:rPr lang="en-US" b="0" baseline="0" dirty="0" smtClean="0"/>
                        <a:t>.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035870"/>
                  </a:ext>
                </a:extLst>
              </a:tr>
              <a:tr h="787196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stop_app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Detiene</a:t>
                      </a:r>
                      <a:r>
                        <a:rPr lang="es-CO" baseline="0" dirty="0" smtClean="0"/>
                        <a:t> la aplicación de </a:t>
                      </a:r>
                      <a:r>
                        <a:rPr lang="es-CO" baseline="0" dirty="0" err="1" smtClean="0"/>
                        <a:t>RabbitMQ</a:t>
                      </a:r>
                      <a:r>
                        <a:rPr lang="es-CO" baseline="0" dirty="0" smtClean="0"/>
                        <a:t> pero mantiene el nodo </a:t>
                      </a:r>
                      <a:r>
                        <a:rPr lang="es-CO" baseline="0" dirty="0" err="1" smtClean="0"/>
                        <a:t>erlang</a:t>
                      </a:r>
                      <a:r>
                        <a:rPr lang="es-CO" baseline="0" dirty="0" smtClean="0"/>
                        <a:t> en ejecución.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92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2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735650" y="960734"/>
            <a:ext cx="13241656" cy="136233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RABBIT EN PRODUCCIÓN AXA</a:t>
            </a:r>
            <a:endParaRPr lang="es-CO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38015"/>
              </p:ext>
            </p:extLst>
          </p:nvPr>
        </p:nvGraphicFramePr>
        <p:xfrm>
          <a:off x="1314906" y="2030580"/>
          <a:ext cx="12083144" cy="58425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41572">
                  <a:extLst>
                    <a:ext uri="{9D8B030D-6E8A-4147-A177-3AD203B41FA5}">
                      <a16:colId xmlns:a16="http://schemas.microsoft.com/office/drawing/2014/main" val="2387220735"/>
                    </a:ext>
                  </a:extLst>
                </a:gridCol>
                <a:gridCol w="6041572">
                  <a:extLst>
                    <a:ext uri="{9D8B030D-6E8A-4147-A177-3AD203B41FA5}">
                      <a16:colId xmlns:a16="http://schemas.microsoft.com/office/drawing/2014/main" val="1967474658"/>
                    </a:ext>
                  </a:extLst>
                </a:gridCol>
              </a:tblGrid>
              <a:tr h="1100451"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MASIVOS</a:t>
                      </a:r>
                      <a:endParaRPr lang="es-CO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dirty="0" smtClean="0"/>
                        <a:t>PARAMETRIZACIÓN</a:t>
                      </a:r>
                      <a:endParaRPr lang="es-CO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251168"/>
                  </a:ext>
                </a:extLst>
              </a:tr>
              <a:tr h="1433659">
                <a:tc>
                  <a:txBody>
                    <a:bodyPr/>
                    <a:lstStyle/>
                    <a:p>
                      <a:r>
                        <a:rPr lang="es-CO" b="1" dirty="0" smtClean="0"/>
                        <a:t>DC1PVAS3GA</a:t>
                      </a:r>
                      <a:r>
                        <a:rPr lang="es-CO" dirty="0" smtClean="0"/>
                        <a:t>: </a:t>
                      </a:r>
                      <a:r>
                        <a:rPr lang="es-CO" dirty="0" err="1" smtClean="0"/>
                        <a:t>Sistran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Consumer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Quee</a:t>
                      </a:r>
                      <a:endParaRPr lang="es-CO" baseline="0" dirty="0" smtClean="0"/>
                    </a:p>
                    <a:p>
                      <a:r>
                        <a:rPr lang="es-CO" b="1" dirty="0" smtClean="0"/>
                        <a:t>DC1PVAS3GB</a:t>
                      </a:r>
                      <a:r>
                        <a:rPr lang="es-CO" baseline="0" dirty="0" smtClean="0"/>
                        <a:t>: </a:t>
                      </a:r>
                      <a:r>
                        <a:rPr lang="es-CO" baseline="0" dirty="0" err="1" smtClean="0"/>
                        <a:t>Sistran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Consumer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Quee</a:t>
                      </a:r>
                      <a:endParaRPr lang="es-CO" baseline="0" dirty="0" smtClean="0"/>
                    </a:p>
                    <a:p>
                      <a:r>
                        <a:rPr lang="es-CO" sz="1400" baseline="0" dirty="0" smtClean="0"/>
                        <a:t>* Consumidores de colas generales de </a:t>
                      </a:r>
                      <a:r>
                        <a:rPr lang="es-CO" sz="1400" baseline="0" dirty="0" err="1" smtClean="0"/>
                        <a:t>rabbit</a:t>
                      </a:r>
                      <a:r>
                        <a:rPr lang="es-CO" sz="14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DC1PVAS3GG:</a:t>
                      </a:r>
                      <a:r>
                        <a:rPr lang="es-CO" b="0" dirty="0" smtClean="0"/>
                        <a:t> </a:t>
                      </a:r>
                      <a:r>
                        <a:rPr lang="es-CO" b="0" dirty="0" err="1" smtClean="0"/>
                        <a:t>Sistran</a:t>
                      </a:r>
                      <a:r>
                        <a:rPr lang="es-CO" b="0" dirty="0" smtClean="0"/>
                        <a:t> </a:t>
                      </a:r>
                      <a:r>
                        <a:rPr lang="es-CO" b="0" dirty="0" err="1" smtClean="0"/>
                        <a:t>Application</a:t>
                      </a:r>
                      <a:r>
                        <a:rPr lang="es-CO" b="0" dirty="0" smtClean="0"/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b="1" dirty="0" smtClean="0"/>
                        <a:t>DC1PVAS3GH:</a:t>
                      </a:r>
                      <a:r>
                        <a:rPr lang="es-CO" b="0" dirty="0" smtClean="0"/>
                        <a:t> </a:t>
                      </a:r>
                      <a:r>
                        <a:rPr lang="es-CO" b="0" dirty="0" err="1" smtClean="0"/>
                        <a:t>Sistran</a:t>
                      </a:r>
                      <a:r>
                        <a:rPr lang="es-CO" b="0" dirty="0" smtClean="0"/>
                        <a:t> </a:t>
                      </a:r>
                      <a:r>
                        <a:rPr lang="es-CO" b="0" dirty="0" err="1" smtClean="0"/>
                        <a:t>Application</a:t>
                      </a:r>
                      <a:r>
                        <a:rPr lang="es-CO" b="0" dirty="0" smtClean="0"/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baseline="0" dirty="0" smtClean="0"/>
                        <a:t>* Publicador y consumidor de colas de log de transacciones.</a:t>
                      </a:r>
                      <a:endParaRPr lang="es-CO" sz="14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272132"/>
                  </a:ext>
                </a:extLst>
              </a:tr>
              <a:tr h="1102816">
                <a:tc>
                  <a:txBody>
                    <a:bodyPr/>
                    <a:lstStyle/>
                    <a:p>
                      <a:r>
                        <a:rPr lang="es-CO" b="1" dirty="0" smtClean="0"/>
                        <a:t>DC1PVAS3GA</a:t>
                      </a:r>
                      <a:r>
                        <a:rPr lang="es-CO" dirty="0" smtClean="0"/>
                        <a:t>: </a:t>
                      </a:r>
                      <a:r>
                        <a:rPr lang="es-CO" dirty="0" err="1" smtClean="0"/>
                        <a:t>Sistran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External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Quee</a:t>
                      </a:r>
                      <a:endParaRPr lang="es-CO" baseline="0" dirty="0" smtClean="0"/>
                    </a:p>
                    <a:p>
                      <a:r>
                        <a:rPr lang="es-CO" b="1" dirty="0" smtClean="0"/>
                        <a:t>DC1PVAS3GB</a:t>
                      </a:r>
                      <a:r>
                        <a:rPr lang="es-CO" baseline="0" dirty="0" smtClean="0"/>
                        <a:t>: </a:t>
                      </a:r>
                      <a:r>
                        <a:rPr lang="es-CO" baseline="0" dirty="0" err="1" smtClean="0"/>
                        <a:t>Sistran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dirty="0" err="1" smtClean="0"/>
                        <a:t>External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Quee</a:t>
                      </a:r>
                      <a:endParaRPr lang="es-CO" baseline="0" dirty="0" smtClean="0"/>
                    </a:p>
                    <a:p>
                      <a:r>
                        <a:rPr lang="es-CO" sz="1400" baseline="0" dirty="0" smtClean="0"/>
                        <a:t>* Consumidores de consultas a terceros.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203110"/>
                  </a:ext>
                </a:extLst>
              </a:tr>
              <a:tr h="1102816">
                <a:tc>
                  <a:txBody>
                    <a:bodyPr/>
                    <a:lstStyle/>
                    <a:p>
                      <a:r>
                        <a:rPr lang="es-CO" b="1" dirty="0" smtClean="0"/>
                        <a:t>DC1PVAS3GA</a:t>
                      </a:r>
                      <a:r>
                        <a:rPr lang="es-CO" dirty="0" smtClean="0"/>
                        <a:t>: </a:t>
                      </a:r>
                      <a:r>
                        <a:rPr lang="es-CO" dirty="0" err="1" smtClean="0"/>
                        <a:t>Sistran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Notification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Quee</a:t>
                      </a:r>
                      <a:endParaRPr lang="es-CO" baseline="0" dirty="0" smtClean="0"/>
                    </a:p>
                    <a:p>
                      <a:r>
                        <a:rPr lang="es-CO" b="1" dirty="0" smtClean="0"/>
                        <a:t>DC1PVAS3GB</a:t>
                      </a:r>
                      <a:r>
                        <a:rPr lang="es-CO" baseline="0" dirty="0" smtClean="0"/>
                        <a:t>: </a:t>
                      </a:r>
                      <a:r>
                        <a:rPr lang="es-CO" baseline="0" dirty="0" err="1" smtClean="0"/>
                        <a:t>Sistran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dirty="0" err="1" smtClean="0"/>
                        <a:t>Notification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Quee</a:t>
                      </a:r>
                      <a:endParaRPr lang="es-CO" baseline="0" dirty="0" smtClean="0"/>
                    </a:p>
                    <a:p>
                      <a:r>
                        <a:rPr lang="es-CO" sz="1400" baseline="0" dirty="0" smtClean="0"/>
                        <a:t>* Consumidores de notificación de eventos.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498841"/>
                  </a:ext>
                </a:extLst>
              </a:tr>
              <a:tr h="1102816">
                <a:tc>
                  <a:txBody>
                    <a:bodyPr/>
                    <a:lstStyle/>
                    <a:p>
                      <a:r>
                        <a:rPr lang="es-CO" b="1" baseline="0" dirty="0" smtClean="0"/>
                        <a:t>DC1PVAS3GC</a:t>
                      </a:r>
                      <a:r>
                        <a:rPr lang="es-CO" baseline="0" dirty="0" smtClean="0"/>
                        <a:t>: </a:t>
                      </a:r>
                      <a:r>
                        <a:rPr lang="es-CO" baseline="0" dirty="0" err="1" smtClean="0"/>
                        <a:t>Sistran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Application</a:t>
                      </a:r>
                      <a:r>
                        <a:rPr lang="es-CO" baseline="0" dirty="0" smtClean="0"/>
                        <a:t> Server</a:t>
                      </a:r>
                    </a:p>
                    <a:p>
                      <a:r>
                        <a:rPr lang="es-CO" b="1" baseline="0" dirty="0" smtClean="0"/>
                        <a:t>DC1PVAS3GD</a:t>
                      </a:r>
                      <a:r>
                        <a:rPr lang="es-CO" baseline="0" dirty="0" smtClean="0"/>
                        <a:t>: </a:t>
                      </a:r>
                      <a:r>
                        <a:rPr lang="es-CO" baseline="0" dirty="0" err="1" smtClean="0"/>
                        <a:t>Sistran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Application</a:t>
                      </a:r>
                      <a:r>
                        <a:rPr lang="es-CO" baseline="0" dirty="0" smtClean="0"/>
                        <a:t> Server</a:t>
                      </a:r>
                    </a:p>
                    <a:p>
                      <a:r>
                        <a:rPr lang="es-CO" sz="1400" baseline="0" dirty="0" smtClean="0"/>
                        <a:t>* Publicador de mensajes en </a:t>
                      </a:r>
                      <a:r>
                        <a:rPr lang="es-CO" sz="1400" baseline="0" dirty="0" err="1" smtClean="0"/>
                        <a:t>Rabbit</a:t>
                      </a:r>
                      <a:endParaRPr lang="es-CO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6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0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735650" y="960734"/>
            <a:ext cx="13241656" cy="136233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PRODUCCIÓN AXA</a:t>
            </a:r>
            <a:endParaRPr lang="es-CO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03" y="1909424"/>
            <a:ext cx="11608750" cy="836722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7407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 Imagen">
            <a:extLst>
              <a:ext uri="{FF2B5EF4-FFF2-40B4-BE49-F238E27FC236}">
                <a16:creationId xmlns:a16="http://schemas.microsoft.com/office/drawing/2014/main" id="{98B63730-CFC2-4339-9EB1-9ADA998CA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" y="1"/>
            <a:ext cx="14706674" cy="1081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redondeado 1">
            <a:extLst>
              <a:ext uri="{FF2B5EF4-FFF2-40B4-BE49-F238E27FC236}">
                <a16:creationId xmlns:a16="http://schemas.microsoft.com/office/drawing/2014/main" id="{8442B779-7BB4-4AD2-88E4-D9332FBA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1" y="6327742"/>
            <a:ext cx="5737163" cy="52717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CO" altLang="es-CO" sz="3000" dirty="0">
                <a:solidFill>
                  <a:srgbClr val="012D60"/>
                </a:solidFill>
                <a:latin typeface="Calibri" panose="020F0502020204030204" pitchFamily="34" charset="0"/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52915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RABBITMQ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735650" y="2422424"/>
            <a:ext cx="13018136" cy="2846261"/>
          </a:xfrm>
        </p:spPr>
        <p:txBody>
          <a:bodyPr/>
          <a:lstStyle/>
          <a:p>
            <a:pPr marL="0" indent="0" algn="just">
              <a:buNone/>
            </a:pPr>
            <a:r>
              <a:rPr lang="es-CO" dirty="0" smtClean="0"/>
              <a:t>E</a:t>
            </a:r>
            <a:r>
              <a:rPr lang="es-MX" dirty="0" smtClean="0"/>
              <a:t>s </a:t>
            </a:r>
            <a:r>
              <a:rPr lang="es-MX" dirty="0"/>
              <a:t>un software de negociación de mensajes de código abierto, y entra dentro de la categoría de middleware de mensajería. Implementa el estándar </a:t>
            </a:r>
            <a:r>
              <a:rPr lang="es-MX" dirty="0" err="1"/>
              <a:t>Advanced</a:t>
            </a:r>
            <a:r>
              <a:rPr lang="es-MX" dirty="0"/>
              <a:t> </a:t>
            </a:r>
            <a:r>
              <a:rPr lang="es-MX" dirty="0" err="1"/>
              <a:t>Message</a:t>
            </a:r>
            <a:r>
              <a:rPr lang="es-MX" dirty="0"/>
              <a:t> </a:t>
            </a:r>
            <a:r>
              <a:rPr lang="es-MX" dirty="0" err="1"/>
              <a:t>Queuing</a:t>
            </a:r>
            <a:r>
              <a:rPr lang="es-MX" dirty="0"/>
              <a:t> </a:t>
            </a:r>
            <a:r>
              <a:rPr lang="es-MX" dirty="0" err="1" smtClean="0"/>
              <a:t>Protocol</a:t>
            </a:r>
            <a:r>
              <a:rPr lang="es-MX" dirty="0" smtClean="0"/>
              <a:t> o AMQP.</a:t>
            </a:r>
          </a:p>
          <a:p>
            <a:pPr marL="0" indent="0" algn="just">
              <a:buNone/>
            </a:pPr>
            <a:endParaRPr lang="es-MX" sz="3200" dirty="0"/>
          </a:p>
          <a:p>
            <a:pPr marL="0" indent="0" algn="just">
              <a:buNone/>
            </a:pPr>
            <a:r>
              <a:rPr lang="es-MX" dirty="0" smtClean="0"/>
              <a:t>Puede implementar otros protocolos mediante el uso de </a:t>
            </a:r>
            <a:r>
              <a:rPr lang="es-MX" dirty="0" err="1" smtClean="0"/>
              <a:t>plugins</a:t>
            </a:r>
            <a:r>
              <a:rPr lang="es-MX" dirty="0" smtClean="0"/>
              <a:t>.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73" y="5455043"/>
            <a:ext cx="4962525" cy="9239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45323" y="5455043"/>
            <a:ext cx="81240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b="0" dirty="0" err="1" smtClean="0"/>
              <a:t>Erlang</a:t>
            </a:r>
            <a:endParaRPr lang="es-CO" sz="3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b="0" dirty="0" err="1" smtClean="0"/>
              <a:t>Message</a:t>
            </a:r>
            <a:r>
              <a:rPr lang="es-CO" sz="3600" b="0" dirty="0" smtClean="0"/>
              <a:t> </a:t>
            </a:r>
            <a:r>
              <a:rPr lang="es-CO" sz="3600" b="0" dirty="0" err="1" smtClean="0"/>
              <a:t>Broker</a:t>
            </a:r>
            <a:endParaRPr lang="es-CO" sz="3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b="0" dirty="0" err="1" smtClean="0"/>
              <a:t>Exchanges</a:t>
            </a:r>
            <a:endParaRPr lang="es-CO" sz="3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b="0" dirty="0" smtClean="0"/>
              <a:t>Colas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b="0" dirty="0" smtClean="0"/>
              <a:t>Clúster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3600" b="0" dirty="0" smtClean="0"/>
              <a:t>Políticas</a:t>
            </a:r>
            <a:endParaRPr lang="es-CO" sz="3600" b="0" dirty="0"/>
          </a:p>
        </p:txBody>
      </p:sp>
    </p:spTree>
    <p:extLst>
      <p:ext uri="{BB962C8B-B14F-4D97-AF65-F5344CB8AC3E}">
        <p14:creationId xmlns:p14="http://schemas.microsoft.com/office/powerpoint/2010/main" val="32567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735650" y="960734"/>
            <a:ext cx="13241656" cy="101634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Erlang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735650" y="1977082"/>
            <a:ext cx="13241656" cy="12109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s-CO" b="0" kern="0" dirty="0" smtClean="0"/>
              <a:t>Ofrece el entorno de ejecución para </a:t>
            </a:r>
            <a:r>
              <a:rPr lang="es-CO" b="0" kern="0" dirty="0" err="1" smtClean="0"/>
              <a:t>Rabbit</a:t>
            </a:r>
            <a:r>
              <a:rPr lang="es-CO" b="0" kern="0" dirty="0" smtClean="0"/>
              <a:t>, es un lenguaje de programación orientado a concurrencia que ofrece una máquina virtual.</a:t>
            </a:r>
            <a:endParaRPr lang="es-CO" b="0" kern="0" dirty="0"/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735650" y="3436205"/>
            <a:ext cx="13241656" cy="101634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r>
              <a:rPr lang="es-CO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Broker</a:t>
            </a:r>
            <a:endParaRPr lang="es-CO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735650" y="4452553"/>
            <a:ext cx="13241656" cy="17999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s-MX" b="0" kern="0" dirty="0" smtClean="0"/>
              <a:t>Un </a:t>
            </a:r>
            <a:r>
              <a:rPr lang="es-MX" b="0" kern="0" dirty="0"/>
              <a:t>bróker de mensajería (del inglés </a:t>
            </a:r>
            <a:r>
              <a:rPr lang="es-MX" b="0" kern="0" dirty="0" err="1"/>
              <a:t>message</a:t>
            </a:r>
            <a:r>
              <a:rPr lang="es-MX" b="0" kern="0" dirty="0"/>
              <a:t> </a:t>
            </a:r>
            <a:r>
              <a:rPr lang="es-MX" b="0" kern="0" dirty="0" err="1"/>
              <a:t>broker</a:t>
            </a:r>
            <a:r>
              <a:rPr lang="es-MX" b="0" kern="0" dirty="0"/>
              <a:t>) es un programa intermediario que traduce los mensajes de un sistema desde un lenguaje a otro, a través de un medio de telecomunicaciones.</a:t>
            </a:r>
            <a:endParaRPr lang="es-CO" b="0" kern="0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735650" y="6326660"/>
            <a:ext cx="13241656" cy="101634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Exchanges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arcador de contenido 5"/>
          <p:cNvSpPr txBox="1">
            <a:spLocks/>
          </p:cNvSpPr>
          <p:nvPr/>
        </p:nvSpPr>
        <p:spPr>
          <a:xfrm>
            <a:off x="735650" y="7343008"/>
            <a:ext cx="13241656" cy="113372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s-MX" b="0" kern="0" dirty="0" err="1"/>
              <a:t>RabbitMQ</a:t>
            </a:r>
            <a:r>
              <a:rPr lang="es-MX" b="0" kern="0" dirty="0"/>
              <a:t> provee 4 tipos de </a:t>
            </a:r>
            <a:r>
              <a:rPr lang="es-MX" b="0" kern="0" dirty="0" err="1"/>
              <a:t>Exchanges</a:t>
            </a:r>
            <a:r>
              <a:rPr lang="es-MX" b="0" kern="0" dirty="0"/>
              <a:t>, los tipos son: </a:t>
            </a:r>
            <a:r>
              <a:rPr lang="es-MX" b="0" kern="0" dirty="0" err="1"/>
              <a:t>Direct</a:t>
            </a:r>
            <a:r>
              <a:rPr lang="es-MX" b="0" kern="0" dirty="0"/>
              <a:t>, </a:t>
            </a:r>
            <a:r>
              <a:rPr lang="es-MX" b="0" kern="0" dirty="0" err="1"/>
              <a:t>Fanout</a:t>
            </a:r>
            <a:r>
              <a:rPr lang="es-MX" b="0" kern="0" dirty="0"/>
              <a:t>, </a:t>
            </a:r>
            <a:r>
              <a:rPr lang="es-MX" b="0" kern="0" dirty="0" err="1"/>
              <a:t>Topic</a:t>
            </a:r>
            <a:r>
              <a:rPr lang="es-MX" b="0" kern="0" dirty="0"/>
              <a:t>, y </a:t>
            </a:r>
            <a:r>
              <a:rPr lang="es-MX" b="0" kern="0" dirty="0" err="1"/>
              <a:t>Headers</a:t>
            </a:r>
            <a:r>
              <a:rPr lang="es-MX" b="0" kern="0" dirty="0" smtClean="0"/>
              <a:t>.</a:t>
            </a:r>
            <a:endParaRPr lang="es-MX" b="0" kern="0" dirty="0"/>
          </a:p>
        </p:txBody>
      </p:sp>
    </p:spTree>
    <p:extLst>
      <p:ext uri="{BB962C8B-B14F-4D97-AF65-F5344CB8AC3E}">
        <p14:creationId xmlns:p14="http://schemas.microsoft.com/office/powerpoint/2010/main" val="242638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2"/>
          <p:cNvSpPr txBox="1">
            <a:spLocks/>
          </p:cNvSpPr>
          <p:nvPr/>
        </p:nvSpPr>
        <p:spPr>
          <a:xfrm>
            <a:off x="735650" y="960734"/>
            <a:ext cx="13241656" cy="101634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Colas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arcador de contenido 5"/>
          <p:cNvSpPr txBox="1">
            <a:spLocks/>
          </p:cNvSpPr>
          <p:nvPr/>
        </p:nvSpPr>
        <p:spPr>
          <a:xfrm>
            <a:off x="735650" y="1977082"/>
            <a:ext cx="13241656" cy="138498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s-CO" b="0" kern="0" dirty="0" smtClean="0"/>
              <a:t>Es la unidad e trabajo de </a:t>
            </a:r>
            <a:r>
              <a:rPr lang="es-CO" b="0" kern="0" dirty="0" err="1" smtClean="0"/>
              <a:t>Rabbit</a:t>
            </a:r>
            <a:r>
              <a:rPr lang="es-CO" b="0" kern="0" dirty="0" smtClean="0"/>
              <a:t>, es la encargada de almacenar los mensajes hasta que sean tomados por un consumidor, pueden ser de tipo durable o no durable.</a:t>
            </a:r>
            <a:endParaRPr lang="es-CO" b="0" kern="0" dirty="0"/>
          </a:p>
        </p:txBody>
      </p:sp>
      <p:sp>
        <p:nvSpPr>
          <p:cNvPr id="12" name="Título 2"/>
          <p:cNvSpPr txBox="1">
            <a:spLocks/>
          </p:cNvSpPr>
          <p:nvPr/>
        </p:nvSpPr>
        <p:spPr>
          <a:xfrm>
            <a:off x="735650" y="3930475"/>
            <a:ext cx="13241656" cy="101634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Clúster</a:t>
            </a:r>
          </a:p>
        </p:txBody>
      </p:sp>
      <p:sp>
        <p:nvSpPr>
          <p:cNvPr id="13" name="Marcador de contenido 5"/>
          <p:cNvSpPr txBox="1">
            <a:spLocks/>
          </p:cNvSpPr>
          <p:nvPr/>
        </p:nvSpPr>
        <p:spPr>
          <a:xfrm>
            <a:off x="735650" y="4946823"/>
            <a:ext cx="13241656" cy="17999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s-MX" b="0" kern="0" dirty="0"/>
              <a:t>Es un conjunto de servidores entrelazados para trabajar juntos, en el caso de </a:t>
            </a:r>
            <a:r>
              <a:rPr lang="es-MX" b="0" kern="0" dirty="0" err="1"/>
              <a:t>rabbit</a:t>
            </a:r>
            <a:r>
              <a:rPr lang="es-MX" b="0" kern="0" dirty="0"/>
              <a:t> para ofrecer alta disponibilidad de acuerdo a las políticas establecidas</a:t>
            </a:r>
            <a:r>
              <a:rPr lang="es-MX" b="0" kern="0" dirty="0" smtClean="0"/>
              <a:t>.</a:t>
            </a:r>
            <a:endParaRPr lang="es-CO" b="0" kern="0" dirty="0"/>
          </a:p>
        </p:txBody>
      </p:sp>
      <p:sp>
        <p:nvSpPr>
          <p:cNvPr id="14" name="Título 2"/>
          <p:cNvSpPr txBox="1">
            <a:spLocks/>
          </p:cNvSpPr>
          <p:nvPr/>
        </p:nvSpPr>
        <p:spPr>
          <a:xfrm>
            <a:off x="735650" y="6820930"/>
            <a:ext cx="13241656" cy="101634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Políticas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Marcador de contenido 5"/>
          <p:cNvSpPr txBox="1">
            <a:spLocks/>
          </p:cNvSpPr>
          <p:nvPr/>
        </p:nvSpPr>
        <p:spPr>
          <a:xfrm>
            <a:off x="735650" y="7837278"/>
            <a:ext cx="13241656" cy="207284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s-MX" b="0" kern="0" dirty="0" smtClean="0"/>
              <a:t>Las políticas son una serie de reglas que pueden ser establecidas para la sincronización y la definición del comportamiento de la alta disponibilidad para las colas en un conjunto de servidores </a:t>
            </a:r>
            <a:r>
              <a:rPr lang="es-MX" b="0" kern="0" dirty="0" err="1" smtClean="0"/>
              <a:t>rabbit</a:t>
            </a:r>
            <a:r>
              <a:rPr lang="es-MX" b="0" kern="0" dirty="0" smtClean="0"/>
              <a:t> </a:t>
            </a:r>
            <a:r>
              <a:rPr lang="es-MX" b="0" kern="0" dirty="0" err="1" smtClean="0"/>
              <a:t>clusterizados</a:t>
            </a:r>
            <a:r>
              <a:rPr lang="es-MX" b="0" kern="0" dirty="0" smtClean="0"/>
              <a:t>.</a:t>
            </a:r>
            <a:endParaRPr lang="es-MX" b="0" kern="0" dirty="0"/>
          </a:p>
        </p:txBody>
      </p:sp>
    </p:spTree>
    <p:extLst>
      <p:ext uri="{BB962C8B-B14F-4D97-AF65-F5344CB8AC3E}">
        <p14:creationId xmlns:p14="http://schemas.microsoft.com/office/powerpoint/2010/main" val="262778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735650" y="960734"/>
            <a:ext cx="13241656" cy="99163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EXCHANGE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959170" y="2134418"/>
            <a:ext cx="13018136" cy="31789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s-CO" b="0" kern="0" dirty="0" smtClean="0"/>
              <a:t>Este es un Exchange directo sin nombre y </a:t>
            </a:r>
            <a:r>
              <a:rPr lang="es-CO" b="0" kern="0" dirty="0" err="1" smtClean="0"/>
              <a:t>predeclarado</a:t>
            </a:r>
            <a:r>
              <a:rPr lang="es-CO" b="0" kern="0" dirty="0" smtClean="0"/>
              <a:t> por el </a:t>
            </a:r>
            <a:r>
              <a:rPr lang="es-CO" b="0" kern="0" dirty="0" err="1" smtClean="0"/>
              <a:t>brocker</a:t>
            </a:r>
            <a:r>
              <a:rPr lang="es-CO" b="0" kern="0" dirty="0" smtClean="0"/>
              <a:t>, este utiliza el nombre de la cola como la llave de enrutamiento “</a:t>
            </a:r>
            <a:r>
              <a:rPr lang="es-CO" b="0" kern="0" dirty="0" err="1" smtClean="0"/>
              <a:t>routing</a:t>
            </a:r>
            <a:r>
              <a:rPr lang="es-CO" b="0" kern="0" dirty="0" smtClean="0"/>
              <a:t> </a:t>
            </a:r>
            <a:r>
              <a:rPr lang="es-CO" b="0" kern="0" dirty="0" err="1" smtClean="0"/>
              <a:t>key</a:t>
            </a:r>
            <a:r>
              <a:rPr lang="es-CO" b="0" kern="0" dirty="0" smtClean="0"/>
              <a:t>”. La mayoría de los consumidores de SISE. Obviando los consumidores de caché de masivos y el interactivo utilizan publicadores que emplean el default Exchange para publicar mensajes en </a:t>
            </a:r>
            <a:r>
              <a:rPr lang="es-CO" b="0" kern="0" dirty="0" err="1" smtClean="0"/>
              <a:t>Rabbit</a:t>
            </a:r>
            <a:r>
              <a:rPr lang="es-CO" b="0" kern="0" dirty="0" smtClean="0"/>
              <a:t>.</a:t>
            </a:r>
            <a:endParaRPr lang="es-CO" b="0" kern="0" dirty="0"/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735650" y="5371887"/>
            <a:ext cx="13241656" cy="99163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FANOUT EXCHANGE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959170" y="6545571"/>
            <a:ext cx="13018136" cy="31789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s-CO" b="0" kern="0" dirty="0" smtClean="0"/>
              <a:t>Este es un Exchange que </a:t>
            </a:r>
            <a:r>
              <a:rPr lang="es-CO" b="0" kern="0" dirty="0" err="1" smtClean="0"/>
              <a:t>enruta</a:t>
            </a:r>
            <a:r>
              <a:rPr lang="es-CO" b="0" kern="0" dirty="0" smtClean="0"/>
              <a:t> los mensajes hacia todas las colas que se encuentran asociadas a él. Este es el tipo de Exchange utilizado por los consumidores de caché de masivos y el interactivo, en la configuración de SISE para actualización automática de caché, es necesario que cada consumidor tenga su propia cola asociada al servidor que va a actualizar la caché.</a:t>
            </a:r>
            <a:endParaRPr lang="es-CO" b="0" kern="0" dirty="0"/>
          </a:p>
        </p:txBody>
      </p:sp>
    </p:spTree>
    <p:extLst>
      <p:ext uri="{BB962C8B-B14F-4D97-AF65-F5344CB8AC3E}">
        <p14:creationId xmlns:p14="http://schemas.microsoft.com/office/powerpoint/2010/main" val="153661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735650" y="960734"/>
            <a:ext cx="13241656" cy="99163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EXCHANGE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959170" y="2134418"/>
            <a:ext cx="13018136" cy="31789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s-CO" b="0" kern="0" dirty="0" smtClean="0"/>
              <a:t>Este es un Exchange directo sin nombre y </a:t>
            </a:r>
            <a:r>
              <a:rPr lang="es-CO" b="0" kern="0" dirty="0" err="1" smtClean="0"/>
              <a:t>predeclarado</a:t>
            </a:r>
            <a:r>
              <a:rPr lang="es-CO" b="0" kern="0" dirty="0" smtClean="0"/>
              <a:t> por el </a:t>
            </a:r>
            <a:r>
              <a:rPr lang="es-CO" b="0" kern="0" dirty="0" err="1" smtClean="0"/>
              <a:t>brocker</a:t>
            </a:r>
            <a:r>
              <a:rPr lang="es-CO" b="0" kern="0" dirty="0" smtClean="0"/>
              <a:t>, este utiliza el nombre de la cola como la llave de enrutamiento “</a:t>
            </a:r>
            <a:r>
              <a:rPr lang="es-CO" b="0" kern="0" dirty="0" err="1" smtClean="0"/>
              <a:t>routing</a:t>
            </a:r>
            <a:r>
              <a:rPr lang="es-CO" b="0" kern="0" dirty="0" smtClean="0"/>
              <a:t> </a:t>
            </a:r>
            <a:r>
              <a:rPr lang="es-CO" b="0" kern="0" dirty="0" err="1" smtClean="0"/>
              <a:t>key</a:t>
            </a:r>
            <a:r>
              <a:rPr lang="es-CO" b="0" kern="0" dirty="0" smtClean="0"/>
              <a:t>”. La mayoría de los consumidores de SISE. Obviando los consumidores de caché de masivos y el interactivo utilizan publicadores que emplean el default Exchange para publicar mensajes en </a:t>
            </a:r>
            <a:r>
              <a:rPr lang="es-CO" b="0" kern="0" dirty="0" err="1" smtClean="0"/>
              <a:t>Rabbit</a:t>
            </a:r>
            <a:r>
              <a:rPr lang="es-CO" b="0" kern="0" dirty="0" smtClean="0"/>
              <a:t>.</a:t>
            </a:r>
            <a:endParaRPr lang="es-CO" b="0" kern="0" dirty="0"/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735650" y="5371887"/>
            <a:ext cx="13241656" cy="99163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FANOUT EXCHANGE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959170" y="6545571"/>
            <a:ext cx="13018136" cy="31789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s-CO" b="0" kern="0" dirty="0" smtClean="0"/>
              <a:t>Este es un Exchange que </a:t>
            </a:r>
            <a:r>
              <a:rPr lang="es-CO" b="0" kern="0" dirty="0" err="1" smtClean="0"/>
              <a:t>enruta</a:t>
            </a:r>
            <a:r>
              <a:rPr lang="es-CO" b="0" kern="0" dirty="0" smtClean="0"/>
              <a:t> los mensajes hacia todas las colas que se encuentran asociadas a él. Este es el tipo de Exchange utilizado por los consumidores de caché de masivos y el interactivo, en la configuración de SISE para actualización automática de caché, es necesario que cada consumidor tenga su propia cola asociada al servidor que va a actualizar la caché.</a:t>
            </a:r>
            <a:endParaRPr lang="es-CO" b="0" kern="0" dirty="0"/>
          </a:p>
        </p:txBody>
      </p:sp>
    </p:spTree>
    <p:extLst>
      <p:ext uri="{BB962C8B-B14F-4D97-AF65-F5344CB8AC3E}">
        <p14:creationId xmlns:p14="http://schemas.microsoft.com/office/powerpoint/2010/main" val="373984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735650" y="960734"/>
            <a:ext cx="13241656" cy="136233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INSTALACIÓN DE RABBIT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735650" y="2323070"/>
            <a:ext cx="13018136" cy="43248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 algn="just">
              <a:buFontTx/>
              <a:buAutoNum type="arabicPeriod"/>
            </a:pPr>
            <a:r>
              <a:rPr lang="es-CO" b="0" kern="0" dirty="0" smtClean="0"/>
              <a:t>Instalar </a:t>
            </a:r>
            <a:r>
              <a:rPr lang="es-CO" b="0" kern="0" dirty="0" err="1" smtClean="0"/>
              <a:t>Erlang</a:t>
            </a:r>
            <a:r>
              <a:rPr lang="es-CO" b="0" kern="0" dirty="0" smtClean="0"/>
              <a:t>.</a:t>
            </a:r>
          </a:p>
          <a:p>
            <a:pPr marL="514350" indent="-514350" algn="just">
              <a:buFontTx/>
              <a:buAutoNum type="arabicPeriod"/>
            </a:pPr>
            <a:r>
              <a:rPr lang="es-CO" b="0" kern="0" dirty="0" smtClean="0"/>
              <a:t>Instalar </a:t>
            </a:r>
            <a:r>
              <a:rPr lang="es-CO" b="0" kern="0" dirty="0" err="1" smtClean="0"/>
              <a:t>Rabbit</a:t>
            </a:r>
            <a:r>
              <a:rPr lang="es-CO" b="0" kern="0" dirty="0" smtClean="0"/>
              <a:t>.</a:t>
            </a:r>
          </a:p>
          <a:p>
            <a:pPr marL="514350" indent="-514350" algn="just">
              <a:buFontTx/>
              <a:buAutoNum type="arabicPeriod"/>
            </a:pPr>
            <a:r>
              <a:rPr lang="es-CO" b="0" kern="0" dirty="0" smtClean="0"/>
              <a:t>Activar el Management </a:t>
            </a:r>
            <a:r>
              <a:rPr lang="es-CO" b="0" kern="0" dirty="0" err="1" smtClean="0"/>
              <a:t>Plugin</a:t>
            </a:r>
            <a:r>
              <a:rPr lang="es-CO" b="0" kern="0" dirty="0" smtClean="0"/>
              <a:t> de </a:t>
            </a:r>
            <a:r>
              <a:rPr lang="es-CO" b="0" kern="0" dirty="0" err="1" smtClean="0"/>
              <a:t>Rabbit</a:t>
            </a:r>
            <a:r>
              <a:rPr lang="es-CO" b="0" kern="0" dirty="0" smtClean="0"/>
              <a:t>.</a:t>
            </a:r>
          </a:p>
          <a:p>
            <a:pPr marL="514350" indent="-514350" algn="just">
              <a:buFontTx/>
              <a:buAutoNum type="arabicPeriod"/>
            </a:pPr>
            <a:r>
              <a:rPr lang="es-CO" b="0" kern="0" dirty="0" smtClean="0"/>
              <a:t>Acceder al </a:t>
            </a:r>
            <a:r>
              <a:rPr lang="es-CO" b="0" kern="0" dirty="0" err="1" smtClean="0"/>
              <a:t>plugin</a:t>
            </a:r>
            <a:r>
              <a:rPr lang="es-CO" b="0" kern="0" dirty="0" smtClean="0"/>
              <a:t> de administración de </a:t>
            </a:r>
            <a:r>
              <a:rPr lang="es-CO" b="0" kern="0" dirty="0" err="1" smtClean="0"/>
              <a:t>rabbit</a:t>
            </a:r>
            <a:r>
              <a:rPr lang="es-CO" b="0" kern="0" dirty="0" smtClean="0"/>
              <a:t> de forma local desde la URL: </a:t>
            </a:r>
            <a:r>
              <a:rPr lang="es-CO" b="0" kern="0" dirty="0" smtClean="0">
                <a:hlinkClick r:id="rId2"/>
              </a:rPr>
              <a:t>http://localhost:15672/</a:t>
            </a:r>
            <a:r>
              <a:rPr lang="es-CO" b="0" kern="0" dirty="0" smtClean="0"/>
              <a:t> utilizando el usuario y contraseña </a:t>
            </a:r>
            <a:r>
              <a:rPr lang="es-CO" b="0" kern="0" dirty="0" err="1" smtClean="0"/>
              <a:t>guest</a:t>
            </a:r>
            <a:r>
              <a:rPr lang="es-CO" b="0" kern="0" dirty="0" smtClean="0"/>
              <a:t>. Este usuario sólo se puede usar desde el mismo servidor debido a que las configuraciones de </a:t>
            </a:r>
            <a:r>
              <a:rPr lang="es-CO" b="0" kern="0" dirty="0" err="1" smtClean="0"/>
              <a:t>rabbit</a:t>
            </a:r>
            <a:r>
              <a:rPr lang="es-CO" b="0" kern="0" dirty="0" smtClean="0"/>
              <a:t> bloquean por defecto su uso remoto.</a:t>
            </a:r>
            <a:endParaRPr lang="es-CO" b="0" kern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794" y="6647935"/>
            <a:ext cx="4873368" cy="33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3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735650" y="960734"/>
            <a:ext cx="13241656" cy="136233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RABBIT y VARIABLES DE ENTORNO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735650" y="2323071"/>
            <a:ext cx="13018136" cy="22736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s-CO" b="0" kern="0" dirty="0" err="1" smtClean="0"/>
              <a:t>RabbitMQ</a:t>
            </a:r>
            <a:r>
              <a:rPr lang="es-CO" b="0" kern="0" dirty="0" smtClean="0"/>
              <a:t> por defecto luego de su instalación cuenta con una configuración por defecto.</a:t>
            </a:r>
          </a:p>
          <a:p>
            <a:pPr marL="0" indent="0" algn="just">
              <a:buNone/>
            </a:pPr>
            <a:r>
              <a:rPr lang="es-CO" b="0" kern="0" dirty="0" smtClean="0"/>
              <a:t>Para cambiar este comportamiento base se pueden crear las siguientes variables de entorno. Ver comando </a:t>
            </a:r>
            <a:r>
              <a:rPr lang="es-CO" kern="0" dirty="0" err="1" smtClean="0"/>
              <a:t>setx</a:t>
            </a:r>
            <a:endParaRPr lang="es-CO" kern="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03283"/>
              </p:ext>
            </p:extLst>
          </p:nvPr>
        </p:nvGraphicFramePr>
        <p:xfrm>
          <a:off x="988539" y="4744994"/>
          <a:ext cx="12666391" cy="487350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34034">
                  <a:extLst>
                    <a:ext uri="{9D8B030D-6E8A-4147-A177-3AD203B41FA5}">
                      <a16:colId xmlns:a16="http://schemas.microsoft.com/office/drawing/2014/main" val="1320198646"/>
                    </a:ext>
                  </a:extLst>
                </a:gridCol>
                <a:gridCol w="9132357">
                  <a:extLst>
                    <a:ext uri="{9D8B030D-6E8A-4147-A177-3AD203B41FA5}">
                      <a16:colId xmlns:a16="http://schemas.microsoft.com/office/drawing/2014/main" val="2406848960"/>
                    </a:ext>
                  </a:extLst>
                </a:gridCol>
              </a:tblGrid>
              <a:tr h="66726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Variable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Información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167996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RABBITMQ_BASE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Esta variable</a:t>
                      </a:r>
                      <a:r>
                        <a:rPr lang="es-CO" baseline="0" dirty="0" smtClean="0"/>
                        <a:t> contiene los subdirectorios de la base de datos de </a:t>
                      </a:r>
                      <a:r>
                        <a:rPr lang="es-CO" baseline="0" dirty="0" err="1" smtClean="0"/>
                        <a:t>rabbit</a:t>
                      </a:r>
                      <a:r>
                        <a:rPr lang="es-CO" baseline="0" dirty="0" smtClean="0"/>
                        <a:t> (MNESIA) y de los </a:t>
                      </a:r>
                      <a:r>
                        <a:rPr lang="es-CO" baseline="0" dirty="0" err="1" smtClean="0"/>
                        <a:t>logs</a:t>
                      </a:r>
                      <a:r>
                        <a:rPr lang="es-CO" baseline="0" dirty="0" smtClean="0"/>
                        <a:t> de </a:t>
                      </a:r>
                      <a:r>
                        <a:rPr lang="es-CO" baseline="0" dirty="0" err="1" smtClean="0"/>
                        <a:t>rabbit</a:t>
                      </a:r>
                      <a:r>
                        <a:rPr lang="es-CO" baseline="0" dirty="0" smtClean="0"/>
                        <a:t>. Esta variable tiene efecto sólo en Windows.</a:t>
                      </a:r>
                      <a:endParaRPr lang="es-CO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Por defecto el directorio</a:t>
                      </a:r>
                      <a:r>
                        <a:rPr lang="es-CO" baseline="0" dirty="0" smtClean="0"/>
                        <a:t> es: </a:t>
                      </a:r>
                      <a:r>
                        <a:rPr lang="es-CO" dirty="0" smtClean="0"/>
                        <a:t>C:/Users/&lt;instalador&gt;/AppData/Roaming/RabbitMQ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10895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RABBITMQ_CONFIG_FILE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Variable</a:t>
                      </a:r>
                      <a:r>
                        <a:rPr lang="es-CO" baseline="0" dirty="0" smtClean="0"/>
                        <a:t> para definir la ubicación del archivo de configuración de </a:t>
                      </a:r>
                      <a:r>
                        <a:rPr lang="es-CO" baseline="0" dirty="0" err="1" smtClean="0"/>
                        <a:t>Rabbit</a:t>
                      </a:r>
                      <a:r>
                        <a:rPr lang="es-CO" baseline="0" dirty="0" smtClean="0"/>
                        <a:t>. </a:t>
                      </a:r>
                    </a:p>
                    <a:p>
                      <a:r>
                        <a:rPr lang="es-CO" baseline="0" dirty="0" smtClean="0"/>
                        <a:t>Valor por defecto:</a:t>
                      </a:r>
                    </a:p>
                    <a:p>
                      <a:r>
                        <a:rPr lang="es-CO" dirty="0" smtClean="0"/>
                        <a:t>C:/Users/&lt;instalador&gt;/AppData/Roaming/RabbitMQ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28901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RABBITMQ_MNESIA_BASE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Variable que permite definir la ubicación de la base de datos de </a:t>
                      </a:r>
                      <a:r>
                        <a:rPr lang="es-CO" dirty="0" err="1" smtClean="0"/>
                        <a:t>Rabbit</a:t>
                      </a:r>
                      <a:r>
                        <a:rPr lang="es-CO" dirty="0" smtClean="0"/>
                        <a:t>,</a:t>
                      </a:r>
                      <a:r>
                        <a:rPr lang="es-CO" baseline="0" dirty="0" smtClean="0"/>
                        <a:t> por defecto el directorio es:</a:t>
                      </a:r>
                    </a:p>
                    <a:p>
                      <a:r>
                        <a:rPr lang="es-CO" dirty="0" smtClean="0"/>
                        <a:t>C:/Users/&lt;instalador&gt;/AppData/Roaming/RabbitMQ/db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60289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RABBITMQ_LOG_BASE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Variable que permite definir la ubicación de</a:t>
                      </a:r>
                      <a:r>
                        <a:rPr lang="es-CO" baseline="0" dirty="0" smtClean="0"/>
                        <a:t> los </a:t>
                      </a:r>
                      <a:r>
                        <a:rPr lang="es-CO" baseline="0" dirty="0" err="1" smtClean="0"/>
                        <a:t>logs</a:t>
                      </a:r>
                      <a:r>
                        <a:rPr lang="es-CO" baseline="0" dirty="0" smtClean="0"/>
                        <a:t> de </a:t>
                      </a:r>
                      <a:r>
                        <a:rPr lang="es-CO" dirty="0" err="1" smtClean="0"/>
                        <a:t>de</a:t>
                      </a:r>
                      <a:r>
                        <a:rPr lang="es-CO" dirty="0" smtClean="0"/>
                        <a:t> datos de </a:t>
                      </a:r>
                      <a:r>
                        <a:rPr lang="es-CO" dirty="0" err="1" smtClean="0"/>
                        <a:t>Rabbit</a:t>
                      </a:r>
                      <a:r>
                        <a:rPr lang="es-CO" dirty="0" smtClean="0"/>
                        <a:t>,</a:t>
                      </a:r>
                      <a:r>
                        <a:rPr lang="es-CO" baseline="0" dirty="0" smtClean="0"/>
                        <a:t> por defecto el directorio es:</a:t>
                      </a:r>
                    </a:p>
                    <a:p>
                      <a:r>
                        <a:rPr lang="es-CO" dirty="0" smtClean="0"/>
                        <a:t>C:/Users/&lt;instalador&gt;/AppData/Roaming/RabbitMQ/db</a:t>
                      </a:r>
                    </a:p>
                    <a:p>
                      <a:r>
                        <a:rPr lang="es-CO" dirty="0" smtClean="0"/>
                        <a:t>Esta variable pierde</a:t>
                      </a:r>
                      <a:r>
                        <a:rPr lang="es-CO" baseline="0" dirty="0" smtClean="0"/>
                        <a:t> efecto si se definen: </a:t>
                      </a:r>
                      <a:r>
                        <a:rPr lang="es-CO" b="1" dirty="0" smtClean="0"/>
                        <a:t>RABBITMQ_LOGS</a:t>
                      </a:r>
                      <a:r>
                        <a:rPr lang="es-CO" dirty="0" smtClean="0"/>
                        <a:t> o </a:t>
                      </a:r>
                      <a:r>
                        <a:rPr lang="es-CO" b="1" dirty="0" smtClean="0"/>
                        <a:t>RABBITMQ_SASL_LOGS</a:t>
                      </a:r>
                      <a:r>
                        <a:rPr lang="es-CO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5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84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 txBox="1">
            <a:spLocks/>
          </p:cNvSpPr>
          <p:nvPr/>
        </p:nvSpPr>
        <p:spPr>
          <a:xfrm>
            <a:off x="735650" y="960734"/>
            <a:ext cx="13241656" cy="136233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ADMINISTRACIÓN DE RABBIT - CONSOLA</a:t>
            </a:r>
            <a:endParaRPr lang="es-CO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Marcador de contenido 5"/>
          <p:cNvSpPr txBox="1">
            <a:spLocks/>
          </p:cNvSpPr>
          <p:nvPr/>
        </p:nvSpPr>
        <p:spPr>
          <a:xfrm>
            <a:off x="735650" y="2323071"/>
            <a:ext cx="13018136" cy="311390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s-CO" b="0" kern="0" dirty="0" smtClean="0"/>
              <a:t>Los siguientes comandos deben ser ejecutados desde la consola de administración de </a:t>
            </a:r>
            <a:r>
              <a:rPr lang="es-CO" b="0" kern="0" dirty="0" err="1" smtClean="0"/>
              <a:t>rabbit</a:t>
            </a:r>
            <a:r>
              <a:rPr lang="es-CO" b="0" kern="0" dirty="0"/>
              <a:t> </a:t>
            </a:r>
            <a:r>
              <a:rPr lang="es-CO" b="0" kern="0" dirty="0" smtClean="0"/>
              <a:t>o se puede ubicar en el directorio de instalación desde una consola de comandos de Windows.</a:t>
            </a:r>
            <a:endParaRPr lang="es-CO" kern="0" dirty="0"/>
          </a:p>
          <a:p>
            <a:pPr marL="0" indent="0" algn="just">
              <a:buNone/>
            </a:pPr>
            <a:r>
              <a:rPr lang="es-CO" b="0" kern="0" dirty="0" smtClean="0"/>
              <a:t>Directorio: </a:t>
            </a:r>
          </a:p>
          <a:p>
            <a:pPr marL="0" indent="0" algn="just">
              <a:buNone/>
            </a:pPr>
            <a:r>
              <a:rPr lang="es-CO" b="0" kern="0" dirty="0"/>
              <a:t>C:\Program Files\</a:t>
            </a:r>
            <a:r>
              <a:rPr lang="es-CO" b="0" kern="0" dirty="0" err="1"/>
              <a:t>RabbitMQ</a:t>
            </a:r>
            <a:r>
              <a:rPr lang="es-CO" b="0" kern="0" dirty="0"/>
              <a:t> Server\rabbitmq_server-3.6.10\</a:t>
            </a:r>
            <a:r>
              <a:rPr lang="es-CO" b="0" kern="0" dirty="0" err="1"/>
              <a:t>sbin</a:t>
            </a:r>
            <a:endParaRPr lang="es-CO" b="0" kern="0" dirty="0" smtClean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51489"/>
              </p:ext>
            </p:extLst>
          </p:nvPr>
        </p:nvGraphicFramePr>
        <p:xfrm>
          <a:off x="911522" y="5436973"/>
          <a:ext cx="12666391" cy="425072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34034">
                  <a:extLst>
                    <a:ext uri="{9D8B030D-6E8A-4147-A177-3AD203B41FA5}">
                      <a16:colId xmlns:a16="http://schemas.microsoft.com/office/drawing/2014/main" val="1320198646"/>
                    </a:ext>
                  </a:extLst>
                </a:gridCol>
                <a:gridCol w="9132357">
                  <a:extLst>
                    <a:ext uri="{9D8B030D-6E8A-4147-A177-3AD203B41FA5}">
                      <a16:colId xmlns:a16="http://schemas.microsoft.com/office/drawing/2014/main" val="2406848960"/>
                    </a:ext>
                  </a:extLst>
                </a:gridCol>
              </a:tblGrid>
              <a:tr h="66726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Variable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Información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167996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status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Muestra</a:t>
                      </a:r>
                      <a:r>
                        <a:rPr lang="en-US" dirty="0" smtClean="0"/>
                        <a:t> la </a:t>
                      </a:r>
                      <a:r>
                        <a:rPr lang="en-US" dirty="0" err="1" smtClean="0"/>
                        <a:t>información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estado</a:t>
                      </a:r>
                      <a:r>
                        <a:rPr lang="en-US" dirty="0" smtClean="0"/>
                        <a:t> del</a:t>
                      </a:r>
                      <a:r>
                        <a:rPr lang="en-US" baseline="0" dirty="0" smtClean="0"/>
                        <a:t> broker, </a:t>
                      </a:r>
                      <a:r>
                        <a:rPr lang="en-US" baseline="0" dirty="0" err="1" smtClean="0"/>
                        <a:t>así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aplicaciones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ejecución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el </a:t>
                      </a:r>
                      <a:r>
                        <a:rPr lang="en-US" baseline="0" dirty="0" err="1" smtClean="0"/>
                        <a:t>nodo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erlang</a:t>
                      </a:r>
                      <a:r>
                        <a:rPr lang="en-US" baseline="0" dirty="0" smtClean="0"/>
                        <a:t> actual, version de Rabbit y </a:t>
                      </a:r>
                      <a:r>
                        <a:rPr lang="en-US" baseline="0" dirty="0" err="1" smtClean="0"/>
                        <a:t>Erlang</a:t>
                      </a:r>
                      <a:r>
                        <a:rPr lang="en-US" baseline="0" dirty="0" smtClean="0"/>
                        <a:t>, version del Sistema operative, </a:t>
                      </a:r>
                      <a:r>
                        <a:rPr lang="en-US" baseline="0" dirty="0" err="1" smtClean="0"/>
                        <a:t>memoria</a:t>
                      </a:r>
                      <a:r>
                        <a:rPr lang="en-US" baseline="0" dirty="0" smtClean="0"/>
                        <a:t> y </a:t>
                      </a:r>
                      <a:r>
                        <a:rPr lang="en-US" baseline="0" dirty="0" err="1" smtClean="0"/>
                        <a:t>estadisticas</a:t>
                      </a:r>
                      <a:r>
                        <a:rPr lang="en-US" baseline="0" dirty="0" smtClean="0"/>
                        <a:t>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10895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stop_app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Detiene</a:t>
                      </a:r>
                      <a:r>
                        <a:rPr lang="es-CO" baseline="0" dirty="0" smtClean="0"/>
                        <a:t> la aplicación de </a:t>
                      </a:r>
                      <a:r>
                        <a:rPr lang="es-CO" baseline="0" dirty="0" err="1" smtClean="0"/>
                        <a:t>RabbitMQ</a:t>
                      </a:r>
                      <a:r>
                        <a:rPr lang="es-CO" baseline="0" dirty="0" smtClean="0"/>
                        <a:t> pero mantiene el nodo </a:t>
                      </a:r>
                      <a:r>
                        <a:rPr lang="es-CO" baseline="0" dirty="0" err="1" smtClean="0"/>
                        <a:t>erlang</a:t>
                      </a:r>
                      <a:r>
                        <a:rPr lang="es-CO" baseline="0" dirty="0" smtClean="0"/>
                        <a:t> en ejecución.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28901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stop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Detiene</a:t>
                      </a:r>
                      <a:r>
                        <a:rPr lang="es-CO" baseline="0" dirty="0" smtClean="0"/>
                        <a:t> el nodo </a:t>
                      </a:r>
                      <a:r>
                        <a:rPr lang="es-CO" baseline="0" dirty="0" err="1" smtClean="0"/>
                        <a:t>erlang</a:t>
                      </a:r>
                      <a:r>
                        <a:rPr lang="es-CO" baseline="0" dirty="0" smtClean="0"/>
                        <a:t>, y por tanto cualquier aplicación de </a:t>
                      </a:r>
                      <a:r>
                        <a:rPr lang="es-CO" baseline="0" dirty="0" err="1" smtClean="0"/>
                        <a:t>rabbit</a:t>
                      </a:r>
                      <a:r>
                        <a:rPr lang="es-CO" baseline="0" dirty="0" smtClean="0"/>
                        <a:t> ejecutándose.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60289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start_app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Inicia la aplicación de </a:t>
                      </a:r>
                      <a:r>
                        <a:rPr lang="es-CO" dirty="0" err="1" smtClean="0"/>
                        <a:t>RabbitMQ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50236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rabbitmqctl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start</a:t>
                      </a:r>
                      <a:endParaRPr lang="es-CO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Inicia el nodo </a:t>
                      </a:r>
                      <a:r>
                        <a:rPr lang="es-CO" dirty="0" err="1" smtClean="0"/>
                        <a:t>erlang</a:t>
                      </a:r>
                      <a:r>
                        <a:rPr lang="es-CO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6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524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ción Diseño.pptx" id="{86C5C329-9718-43CF-8F78-BBF756E1C2D7}" vid="{24057C04-FFE5-457E-AC36-02C9C09CA6E8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8FA899F69F3F4695CBDE477B864D7A" ma:contentTypeVersion="0" ma:contentTypeDescription="Crear nuevo documento." ma:contentTypeScope="" ma:versionID="21e7b26f4906d24c3028cdf20a918395">
  <xsd:schema xmlns:xsd="http://www.w3.org/2001/XMLSchema" xmlns:xs="http://www.w3.org/2001/XMLSchema" xmlns:p="http://schemas.microsoft.com/office/2006/metadata/properties" xmlns:ns2="a8b528c6-e534-4240-a733-8c583bbb51e7" targetNamespace="http://schemas.microsoft.com/office/2006/metadata/properties" ma:root="true" ma:fieldsID="fd67cf5443be43adf519e623f161e5df" ns2:_="">
    <xsd:import namespace="a8b528c6-e534-4240-a733-8c583bbb51e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528c6-e534-4240-a733-8c583bbb51e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Descripcion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762125-B247-4C97-84E1-6025C9558494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CE103199-2335-42DE-8AD2-A6146CFA5E3C}">
  <ds:schemaRefs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a8b528c6-e534-4240-a733-8c583bbb51e7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EEEB069-D932-46F4-BDA7-B94B7C688A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b528c6-e534-4240-a733-8c583bbb51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PlantillaSistran</Template>
  <TotalTime>3820</TotalTime>
  <Words>1414</Words>
  <Application>Microsoft Office PowerPoint</Application>
  <PresentationFormat>Personalizado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Diseño predeterminado</vt:lpstr>
      <vt:lpstr>Presentación de PowerPoint</vt:lpstr>
      <vt:lpstr>RABBITMQ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Ovalle Martinez</dc:creator>
  <cp:lastModifiedBy>Kristian Camilo Moreno Cedeno</cp:lastModifiedBy>
  <cp:revision>118</cp:revision>
  <cp:lastPrinted>2016-12-07T19:24:08Z</cp:lastPrinted>
  <dcterms:created xsi:type="dcterms:W3CDTF">2018-02-20T14:26:11Z</dcterms:created>
  <dcterms:modified xsi:type="dcterms:W3CDTF">2019-08-08T22:33:49Z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_dlc_DocId">
    <vt:lpwstr>P5A4A5WNKP4T-81-596</vt:lpwstr>
  </property>
  <property fmtid="{D5CDD505-2E9C-101B-9397-08002B2CF9AE}" pid="4" name="_dlc_DocIdItemGuid">
    <vt:lpwstr>f7c4ae57-5306-4374-8aba-52cffb277318</vt:lpwstr>
  </property>
  <property fmtid="{D5CDD505-2E9C-101B-9397-08002B2CF9AE}" pid="5" name="_dlc_DocIdUrl">
    <vt:lpwstr>https://sharepoint.sistran.com/bd/skc/_layouts/DocIdRedir.aspx?ID=P5A4A5WNKP4T-81-596, P5A4A5WNKP4T-81-596</vt:lpwstr>
  </property>
</Properties>
</file>