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12"/>
  </p:notesMasterIdLst>
  <p:sldIdLst>
    <p:sldId id="307" r:id="rId5"/>
    <p:sldId id="257" r:id="rId6"/>
    <p:sldId id="298" r:id="rId7"/>
    <p:sldId id="306" r:id="rId8"/>
    <p:sldId id="305" r:id="rId9"/>
    <p:sldId id="291" r:id="rId10"/>
    <p:sldId id="308" r:id="rId11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CA"/>
    <a:srgbClr val="FF9797"/>
    <a:srgbClr val="E9DACD"/>
    <a:srgbClr val="F9FAF5"/>
    <a:srgbClr val="BFDEFF"/>
    <a:srgbClr val="A2CAF5"/>
    <a:srgbClr val="93CAB4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560" y="-1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 smtClean="0"/>
              <a:t>Click to edit Master text styles</a:t>
            </a:r>
          </a:p>
          <a:p>
            <a:pPr lvl="1"/>
            <a:r>
              <a:rPr lang="en-US" altLang="pt-BR" noProof="0" smtClean="0"/>
              <a:t>Second level</a:t>
            </a:r>
          </a:p>
          <a:p>
            <a:pPr lvl="2"/>
            <a:r>
              <a:rPr lang="en-US" altLang="pt-BR" noProof="0" smtClean="0"/>
              <a:t>Third level</a:t>
            </a:r>
          </a:p>
          <a:p>
            <a:pPr lvl="3"/>
            <a:r>
              <a:rPr lang="en-US" altLang="pt-BR" noProof="0" smtClean="0"/>
              <a:t>Fourth level</a:t>
            </a:r>
          </a:p>
          <a:p>
            <a:pPr lvl="4"/>
            <a:r>
              <a:rPr lang="en-US" altLang="pt-BR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95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0499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635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7778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84990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8706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5725212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82981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9868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65682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475895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908416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4916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54396949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226364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4986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1185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119196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8924505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99906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07002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1619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1138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7782405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38838390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34493410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16444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13837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24643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422298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7413169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22769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98012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6681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389072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954154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60894789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4619346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3718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2845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9789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912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3065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37093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783521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xmlns:p14="http://schemas.microsoft.com/office/powerpoint/2010/main"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77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1322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2pPr>
      <a:lvl3pPr marL="1766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3pPr>
      <a:lvl4pPr marL="2211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4pPr>
      <a:lvl5pPr marL="2655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5pPr>
      <a:lvl6pPr marL="31130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6pPr>
      <a:lvl7pPr marL="35702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7pPr>
      <a:lvl8pPr marL="40274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8pPr>
      <a:lvl9pPr marL="44846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138" y="190500"/>
            <a:ext cx="11033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xmlns:p14="http://schemas.microsoft.com/office/powerpoint/2010/main"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6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81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25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70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14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718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862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434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xmlns:p14="http://schemas.microsoft.com/office/powerpoint/2010/main"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6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81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25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70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14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718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862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434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>
            <a:lum bright="-2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1338" y="0"/>
            <a:ext cx="17338676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77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1322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2pPr>
      <a:lvl3pPr marL="1766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3pPr>
      <a:lvl4pPr marL="2211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4pPr>
      <a:lvl5pPr marL="2655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5pPr>
      <a:lvl6pPr marL="31130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6pPr>
      <a:lvl7pPr marL="35702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7pPr>
      <a:lvl8pPr marL="40274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8pPr>
      <a:lvl9pPr marL="44846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/>
          </p:cNvSpPr>
          <p:nvPr/>
        </p:nvSpPr>
        <p:spPr bwMode="auto">
          <a:xfrm>
            <a:off x="741363" y="4805363"/>
            <a:ext cx="115697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78038"/>
                  </a:schemeClr>
                </a:solidFill>
                <a:round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3600" dirty="0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Diego </a:t>
            </a:r>
            <a:r>
              <a:rPr lang="en-US" sz="3600" dirty="0" err="1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Couto</a:t>
            </a:r>
            <a:r>
              <a:rPr lang="en-US" sz="3600" dirty="0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 de Las Casas</a:t>
            </a:r>
            <a:endParaRPr lang="en-US" sz="3600" baseline="-25000" dirty="0">
              <a:solidFill>
                <a:srgbClr val="2D2D2D"/>
              </a:solidFill>
              <a:latin typeface="Museo Slab 700" charset="0"/>
              <a:cs typeface="Museo Slab 700" charset="0"/>
              <a:sym typeface="Arial" charset="0"/>
            </a:endParaRPr>
          </a:p>
          <a:p>
            <a:pPr marL="39688" algn="ctr"/>
            <a:r>
              <a:rPr lang="en-US" sz="36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Felipe </a:t>
            </a:r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Moraes</a:t>
            </a:r>
            <a:endParaRPr lang="en-US" sz="3600" baseline="-250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39688" algn="ctr"/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João</a:t>
            </a:r>
            <a:r>
              <a:rPr lang="en-US" sz="36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Paulo </a:t>
            </a:r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Pesce</a:t>
            </a:r>
            <a:endParaRPr lang="en-US" sz="3600" baseline="-250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39688" algn="ctr"/>
            <a:r>
              <a:rPr lang="en-US" sz="3600" dirty="0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Thales Filizola Costa</a:t>
            </a:r>
            <a:endParaRPr lang="en-US" sz="3600" baseline="-25000" dirty="0">
              <a:solidFill>
                <a:srgbClr val="2D2D2D"/>
              </a:solidFill>
              <a:latin typeface="Museo Slab 700" charset="0"/>
              <a:cs typeface="Museo Slab 700" charset="0"/>
              <a:sym typeface="Arial" charset="0"/>
            </a:endParaRPr>
          </a:p>
          <a:p>
            <a:pPr marL="39688" algn="ctr"/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Vinicius</a:t>
            </a:r>
            <a:r>
              <a:rPr lang="en-US" sz="36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Flores</a:t>
            </a:r>
            <a:endParaRPr lang="en-US" sz="3600" baseline="-250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496888" lvl="1" algn="ctr"/>
            <a:endParaRPr lang="en-US" sz="36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496888" lvl="1" algn="ctr"/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Laboratórios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CAMPS e LATIN</a:t>
            </a:r>
          </a:p>
          <a:p>
            <a:pPr marL="39688" algn="ctr"/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Departamento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Ciência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da </a:t>
            </a:r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Computação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- UFMG</a:t>
            </a:r>
          </a:p>
        </p:txBody>
      </p:sp>
      <p:pic>
        <p:nvPicPr>
          <p:cNvPr id="9218" name="Picture 4" descr="desenvolvi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1084263"/>
            <a:ext cx="3292475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ChangeArrowheads="1"/>
          </p:cNvSpPr>
          <p:nvPr/>
        </p:nvSpPr>
        <p:spPr bwMode="auto">
          <a:xfrm>
            <a:off x="0" y="0"/>
            <a:ext cx="13004800" cy="2573338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" name="Rectangle 4"/>
          <p:cNvSpPr>
            <a:spLocks/>
          </p:cNvSpPr>
          <p:nvPr/>
        </p:nvSpPr>
        <p:spPr bwMode="auto">
          <a:xfrm>
            <a:off x="454025" y="3076575"/>
            <a:ext cx="121697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78038"/>
                  </a:schemeClr>
                </a:solidFill>
                <a:round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/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	O </a:t>
            </a:r>
            <a:r>
              <a:rPr lang="pt-BR" sz="4000" dirty="0" err="1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dataminas</a:t>
            </a:r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 é um </a:t>
            </a:r>
            <a:r>
              <a:rPr lang="pt-BR" sz="4000" b="1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site</a:t>
            </a:r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 feito para auxiliar qualquer pessoa a entender as contas do governo</a:t>
            </a:r>
          </a:p>
          <a:p>
            <a:pPr marL="39688"/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	</a:t>
            </a:r>
          </a:p>
          <a:p>
            <a:pPr marL="39688"/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	</a:t>
            </a:r>
          </a:p>
          <a:p>
            <a:pPr marL="39688" algn="ctr"/>
            <a:endParaRPr lang="pt-BR" sz="4000" dirty="0">
              <a:solidFill>
                <a:srgbClr val="2D2D2D"/>
              </a:solidFill>
              <a:latin typeface="Open Sans" charset="0"/>
              <a:cs typeface="Open Sans" charset="0"/>
              <a:sym typeface="Arial" charset="0"/>
            </a:endParaRPr>
          </a:p>
          <a:p>
            <a:pPr marL="39688" algn="ctr"/>
            <a:endParaRPr lang="pt-BR" sz="4000" dirty="0">
              <a:solidFill>
                <a:srgbClr val="2D2D2D"/>
              </a:solidFill>
              <a:latin typeface="Open Sans" charset="0"/>
              <a:cs typeface="Open Sans" charset="0"/>
              <a:sym typeface="Arial" charset="0"/>
            </a:endParaRP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3209925" y="6027738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1268" name="Picture 2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484188"/>
            <a:ext cx="98774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 descr="screen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849813"/>
            <a:ext cx="6103937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7078663" y="6100763"/>
            <a:ext cx="5256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pt-BR" sz="3600" u="sng">
                <a:solidFill>
                  <a:srgbClr val="578BB3"/>
                </a:solidFill>
                <a:latin typeface="Monaco" charset="0"/>
                <a:cs typeface="Monaco" charset="0"/>
                <a:sym typeface="Arial" charset="0"/>
              </a:rPr>
              <a:t>www.dataminas.info</a:t>
            </a:r>
          </a:p>
          <a:p>
            <a:pPr eaLnBrk="1" hangingPunct="1"/>
            <a:endParaRPr lang="en-US" sz="3600" u="sng">
              <a:solidFill>
                <a:srgbClr val="578BB3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ChangeArrowheads="1"/>
          </p:cNvSpPr>
          <p:nvPr/>
        </p:nvSpPr>
        <p:spPr bwMode="auto">
          <a:xfrm>
            <a:off x="0" y="0"/>
            <a:ext cx="13004800" cy="2573338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209925" y="6027738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3315" name="Picture 2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484188"/>
            <a:ext cx="98774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8488" y="4400550"/>
          <a:ext cx="11807825" cy="317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929"/>
                <a:gridCol w="431994"/>
                <a:gridCol w="6551902"/>
              </a:tblGrid>
              <a:tr h="1220919">
                <a:tc>
                  <a:txBody>
                    <a:bodyPr/>
                    <a:lstStyle/>
                    <a:p>
                      <a:pPr algn="r"/>
                      <a:r>
                        <a:rPr lang="pt-BR" sz="3700" b="1" i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Visualização</a:t>
                      </a:r>
                      <a:endParaRPr lang="en-US" sz="3700" b="1" i="0" dirty="0">
                        <a:latin typeface="Open Sans"/>
                        <a:cs typeface="Open Sans"/>
                      </a:endParaRPr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700" b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b="0" dirty="0"/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700" b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Evolução temporal dos dados</a:t>
                      </a:r>
                    </a:p>
                  </a:txBody>
                  <a:tcPr marL="91428" marR="91428" marT="46501" marB="46501">
                    <a:noFill/>
                  </a:tcPr>
                </a:tc>
              </a:tr>
              <a:tr h="1220919">
                <a:tc>
                  <a:txBody>
                    <a:bodyPr/>
                    <a:lstStyle/>
                    <a:p>
                      <a:pPr algn="r"/>
                      <a:r>
                        <a:rPr lang="pt-BR" sz="3700" b="1" i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Mineração de dados</a:t>
                      </a:r>
                      <a:endParaRPr lang="en-US" sz="3700" b="1" i="0" dirty="0">
                        <a:latin typeface="Open Sans"/>
                        <a:cs typeface="Open Sans"/>
                      </a:endParaRPr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 </a:t>
                      </a:r>
                    </a:p>
                    <a:p>
                      <a:endParaRPr lang="en-US" sz="3700" dirty="0"/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Detecção de anomalias</a:t>
                      </a:r>
                    </a:p>
                  </a:txBody>
                  <a:tcPr marL="91428" marR="91428" marT="46501" marB="46501">
                    <a:noFill/>
                  </a:tcPr>
                </a:tc>
              </a:tr>
              <a:tr h="656961">
                <a:tc>
                  <a:txBody>
                    <a:bodyPr/>
                    <a:lstStyle/>
                    <a:p>
                      <a:pPr algn="r"/>
                      <a:r>
                        <a:rPr lang="pt-BR" sz="3700" b="1" i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Interatividade</a:t>
                      </a:r>
                      <a:endParaRPr lang="en-US" sz="3700" b="1" i="0" dirty="0">
                        <a:latin typeface="Open Sans"/>
                        <a:cs typeface="Open Sans"/>
                      </a:endParaRPr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 </a:t>
                      </a:r>
                      <a:endParaRPr lang="en-US" sz="3700" dirty="0"/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Alertar e interação </a:t>
                      </a:r>
                      <a:r>
                        <a:rPr lang="pt-BR" sz="3700" dirty="0" err="1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Facebook</a:t>
                      </a:r>
                      <a:endParaRPr lang="en-US" sz="3700" dirty="0"/>
                    </a:p>
                  </a:txBody>
                  <a:tcPr marL="91428" marR="91428" marT="46501" marB="4650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/>
          </p:cNvSpPr>
          <p:nvPr/>
        </p:nvSpPr>
        <p:spPr bwMode="auto">
          <a:xfrm>
            <a:off x="4270152" y="3868688"/>
            <a:ext cx="44644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>
            <a:spAutoFit/>
          </a:bodyPr>
          <a:lstStyle/>
          <a:p>
            <a:pPr marL="39688" algn="ctr"/>
            <a:r>
              <a:rPr lang="en-US" sz="6600" dirty="0" smtClean="0">
                <a:solidFill>
                  <a:schemeClr val="bg1"/>
                </a:solidFill>
                <a:latin typeface="Museo Slab 300" charset="0"/>
                <a:cs typeface="Arial Bold" charset="0"/>
                <a:sym typeface="Arial Bold" charset="0"/>
              </a:rPr>
              <a:t>#</a:t>
            </a:r>
            <a:r>
              <a:rPr lang="en-US" sz="6600" dirty="0" smtClean="0">
                <a:solidFill>
                  <a:schemeClr val="bg1"/>
                </a:solidFill>
                <a:latin typeface="Museo Slab 300" charset="0"/>
                <a:cs typeface="Arial Bold" charset="0"/>
                <a:sym typeface="Arial Bold" charset="0"/>
              </a:rPr>
              <a:t>video</a:t>
            </a:r>
            <a:endParaRPr lang="en-US" sz="66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6410325" y="773113"/>
            <a:ext cx="1841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sz="6000">
              <a:solidFill>
                <a:schemeClr val="tx1"/>
              </a:solidFill>
              <a:latin typeface="Museo Slab 700" charset="0"/>
              <a:cs typeface="Museo Slab 700" charset="0"/>
            </a:endParaRPr>
          </a:p>
        </p:txBody>
      </p:sp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2090738" y="773113"/>
            <a:ext cx="88233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6000">
                <a:solidFill>
                  <a:schemeClr val="tx1"/>
                </a:solidFill>
                <a:latin typeface="Museo Slab 700" charset="0"/>
                <a:cs typeface="Museo Slab 700" charset="0"/>
              </a:rPr>
              <a:t>Diálogo entre governo</a:t>
            </a:r>
          </a:p>
          <a:p>
            <a:pPr algn="ctr" eaLnBrk="1" hangingPunct="1"/>
            <a:r>
              <a:rPr lang="en-US" sz="6000">
                <a:solidFill>
                  <a:schemeClr val="tx1"/>
                </a:solidFill>
                <a:latin typeface="Museo Slab 700" charset="0"/>
                <a:cs typeface="Museo Slab 700" charset="0"/>
              </a:rPr>
              <a:t>e sociedade</a:t>
            </a:r>
          </a:p>
        </p:txBody>
      </p:sp>
      <p:pic>
        <p:nvPicPr>
          <p:cNvPr id="22531" name="Picture 6" descr="go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60800"/>
            <a:ext cx="24606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 descr="go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4930775"/>
            <a:ext cx="26670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8" descr="facebook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476750"/>
            <a:ext cx="36068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1" descr="sociedade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3" y="3221038"/>
            <a:ext cx="248285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2" descr="sociedade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894138"/>
            <a:ext cx="2436812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9" descr="sociedade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75" y="5297488"/>
            <a:ext cx="257492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3" descr="sociedade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88" y="5854700"/>
            <a:ext cx="211455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/>
          </p:cNvSpPr>
          <p:nvPr/>
        </p:nvSpPr>
        <p:spPr bwMode="auto">
          <a:xfrm>
            <a:off x="762000" y="1752600"/>
            <a:ext cx="11569700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78038"/>
                  </a:schemeClr>
                </a:solidFill>
                <a:round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/>
            <a:endParaRPr lang="en-US" sz="3600">
              <a:solidFill>
                <a:srgbClr val="2D2D2D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19050"/>
            <a:ext cx="13127038" cy="2447925"/>
          </a:xfrm>
          <a:prstGeom prst="rect">
            <a:avLst/>
          </a:prstGeom>
          <a:solidFill>
            <a:srgbClr val="0F302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0" y="2428875"/>
            <a:ext cx="13127038" cy="2447925"/>
          </a:xfrm>
          <a:prstGeom prst="rect">
            <a:avLst/>
          </a:prstGeom>
          <a:solidFill>
            <a:srgbClr val="578B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Rectangle 20"/>
          <p:cNvSpPr>
            <a:spLocks noChangeArrowheads="1"/>
          </p:cNvSpPr>
          <p:nvPr/>
        </p:nvSpPr>
        <p:spPr bwMode="auto">
          <a:xfrm>
            <a:off x="0" y="4876800"/>
            <a:ext cx="13127038" cy="244792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0500"/>
            <a:ext cx="4398963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5021263"/>
            <a:ext cx="267176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1677988" y="2573338"/>
            <a:ext cx="302418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3000" b="1">
                <a:latin typeface="Helvetica" charset="0"/>
                <a:cs typeface="Helvetica" charset="0"/>
              </a:rPr>
              <a:t>D</a:t>
            </a:r>
            <a:r>
              <a:rPr lang="en-US" sz="13000" b="1" baseline="30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5368" name="TextBox 6"/>
          <p:cNvSpPr txBox="1">
            <a:spLocks noChangeArrowheads="1"/>
          </p:cNvSpPr>
          <p:nvPr/>
        </p:nvSpPr>
        <p:spPr bwMode="auto">
          <a:xfrm>
            <a:off x="5926138" y="819150"/>
            <a:ext cx="55451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93CAB4"/>
                </a:solidFill>
                <a:latin typeface="Open Sans" charset="0"/>
                <a:cs typeface="Open Sans" charset="0"/>
              </a:rPr>
              <a:t>Framework web</a:t>
            </a:r>
            <a:endParaRPr lang="en-US" sz="4400" dirty="0">
              <a:solidFill>
                <a:srgbClr val="93CAB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5369" name="TextBox 22"/>
          <p:cNvSpPr txBox="1">
            <a:spLocks noChangeArrowheads="1"/>
          </p:cNvSpPr>
          <p:nvPr/>
        </p:nvSpPr>
        <p:spPr bwMode="auto">
          <a:xfrm>
            <a:off x="5926138" y="3268663"/>
            <a:ext cx="590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4400" dirty="0" err="1">
                <a:solidFill>
                  <a:srgbClr val="BFDEFF"/>
                </a:solidFill>
                <a:latin typeface="Open Sans" charset="0"/>
                <a:cs typeface="Open Sans" charset="0"/>
              </a:rPr>
              <a:t>Biblioteca</a:t>
            </a:r>
            <a:r>
              <a:rPr lang="en-US" sz="4400" dirty="0">
                <a:solidFill>
                  <a:srgbClr val="BFDEFF"/>
                </a:solidFill>
                <a:latin typeface="Open Sans" charset="0"/>
                <a:cs typeface="Open Sans" charset="0"/>
              </a:rPr>
              <a:t> de </a:t>
            </a:r>
            <a:r>
              <a:rPr lang="en-US" sz="4400" dirty="0" err="1">
                <a:solidFill>
                  <a:srgbClr val="BFDEFF"/>
                </a:solidFill>
                <a:latin typeface="Open Sans" charset="0"/>
                <a:cs typeface="Open Sans" charset="0"/>
              </a:rPr>
              <a:t>gráficos</a:t>
            </a:r>
            <a:endParaRPr lang="en-US" sz="4400" dirty="0">
              <a:solidFill>
                <a:srgbClr val="BFDEFF"/>
              </a:solidFill>
              <a:latin typeface="Open Sans" charset="0"/>
              <a:cs typeface="Open Sans" charset="0"/>
            </a:endParaRPr>
          </a:p>
        </p:txBody>
      </p:sp>
      <p:pic>
        <p:nvPicPr>
          <p:cNvPr id="15371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7847013"/>
            <a:ext cx="3436938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926138" y="7756525"/>
            <a:ext cx="6624637" cy="1447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Dados </a:t>
            </a:r>
            <a:r>
              <a:rPr lang="en-US" sz="4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Retirados</a:t>
            </a:r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 do</a:t>
            </a:r>
          </a:p>
          <a:p>
            <a:pPr>
              <a:defRPr/>
            </a:pPr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Portal de </a:t>
            </a:r>
            <a:r>
              <a:rPr lang="en-US" sz="4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Transparência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cs typeface="Open Sans"/>
              <a:sym typeface="Arial" charset="0"/>
            </a:endParaRPr>
          </a:p>
        </p:txBody>
      </p:sp>
      <p:sp>
        <p:nvSpPr>
          <p:cNvPr id="14" name="TextBox 25"/>
          <p:cNvSpPr txBox="1"/>
          <p:nvPr/>
        </p:nvSpPr>
        <p:spPr>
          <a:xfrm>
            <a:off x="5926138" y="5576888"/>
            <a:ext cx="662463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Código</a:t>
            </a: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 no </a:t>
            </a:r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gitHub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cs typeface="Open Sans"/>
              <a:sym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/>
          </p:cNvSpPr>
          <p:nvPr/>
        </p:nvSpPr>
        <p:spPr bwMode="auto">
          <a:xfrm>
            <a:off x="1029792" y="4084712"/>
            <a:ext cx="1137726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>
            <a:spAutoFit/>
          </a:bodyPr>
          <a:lstStyle/>
          <a:p>
            <a:pPr marL="39688" algn="ctr"/>
            <a:r>
              <a:rPr lang="en-US" sz="8000" dirty="0">
                <a:solidFill>
                  <a:schemeClr val="bg1"/>
                </a:solidFill>
                <a:latin typeface="Museo Slab 300" charset="0"/>
                <a:cs typeface="Museo Slab 300" charset="0"/>
                <a:sym typeface="Arial Bold" charset="0"/>
              </a:rPr>
              <a:t>http://</a:t>
            </a:r>
            <a:r>
              <a:rPr lang="en-US" sz="8000" dirty="0" err="1" smtClean="0">
                <a:solidFill>
                  <a:schemeClr val="bg1"/>
                </a:solidFill>
                <a:latin typeface="Museo Slab 300" charset="0"/>
                <a:cs typeface="Museo Slab 300" charset="0"/>
                <a:sym typeface="Arial Bold" charset="0"/>
              </a:rPr>
              <a:t>dataminas.info</a:t>
            </a:r>
            <a:endParaRPr lang="en-US" sz="80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17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#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rcadores copy">
  <a:themeElements>
    <a:clrScheme name="">
      <a:dk1>
        <a:srgbClr val="808080"/>
      </a:dk1>
      <a:lt1>
        <a:srgbClr val="FFFFFF"/>
      </a:lt1>
      <a:dk2>
        <a:srgbClr val="2D2D2D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rcadore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rcadore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rcadores">
  <a:themeElements>
    <a:clrScheme name="">
      <a:dk1>
        <a:srgbClr val="808080"/>
      </a:dk1>
      <a:lt1>
        <a:srgbClr val="FFFFFF"/>
      </a:lt1>
      <a:dk2>
        <a:srgbClr val="2D2D2D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rcador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rcado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3 copy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 copy 1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3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Pages>0</Pages>
  <Words>72</Words>
  <Characters>0</Characters>
  <Application>Microsoft Macintosh PowerPoint</Application>
  <PresentationFormat>Custom</PresentationFormat>
  <Lines>0</Lines>
  <Paragraphs>32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Master #3</vt:lpstr>
      <vt:lpstr>Marcadores copy</vt:lpstr>
      <vt:lpstr>Marcadores</vt:lpstr>
      <vt:lpstr>Master #3 copy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Pollyanna Marques Sales (ESCRITÓRIO)</dc:creator>
  <cp:lastModifiedBy>João</cp:lastModifiedBy>
  <cp:revision>45</cp:revision>
  <dcterms:modified xsi:type="dcterms:W3CDTF">2013-11-13T21:08:55Z</dcterms:modified>
</cp:coreProperties>
</file>